
<file path=[Content_Types].xml><?xml version="1.0" encoding="utf-8"?>
<Types xmlns="http://schemas.openxmlformats.org/package/2006/content-types">
  <Override PartName="/ppt/slides/slide12.xml" ContentType="application/vnd.openxmlformats-officedocument.presentationml.slide+xml"/>
  <Override PartName="/ppt/slides/slide46.xml" ContentType="application/vnd.openxmlformats-officedocument.presentationml.slide+xml"/>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35.xml" ContentType="application/vnd.openxmlformats-officedocument.presentationml.slide+xml"/>
  <Override PartName="/ppt/slides/slide42.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theme/theme3.xml" ContentType="application/vnd.openxmlformats-officedocument.theme+xml"/>
  <Override PartName="/ppt/slideLayouts/slideLayout3.xml" ContentType="application/vnd.openxmlformats-officedocument.presentationml.slideLayout+xml"/>
  <Override PartName="/ppt/slides/slide21.xml" ContentType="application/vnd.openxmlformats-officedocument.presentationml.slide+xml"/>
  <Override PartName="/ppt/slides/slide50.xml" ContentType="application/vnd.openxmlformats-officedocument.presentationml.slide+xml"/>
  <Override PartName="/ppt/slides/slide23.xml" ContentType="application/vnd.openxmlformats-officedocument.presentationml.slide+xml"/>
  <Override PartName="/ppt/slides/slide54.xml" ContentType="application/vnd.openxmlformats-officedocument.presentationml.slide+xml"/>
  <Override PartName="/ppt/slides/slide57.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s/slide52.xml" ContentType="application/vnd.openxmlformats-officedocument.presentationml.slide+xml"/>
  <Override PartName="/ppt/slides/slide1.xml" ContentType="application/vnd.openxmlformats-officedocument.presentationml.slide+xml"/>
  <Override PartName="/ppt/slides/slide51.xml" ContentType="application/vnd.openxmlformats-officedocument.presentationml.slide+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s/slide58.xml" ContentType="application/vnd.openxmlformats-officedocument.presentationml.slide+xml"/>
  <Override PartName="/ppt/notesMasters/notesMaster1.xml" ContentType="application/vnd.openxmlformats-officedocument.presentationml.notesMaster+xml"/>
  <Override PartName="/ppt/viewProps.xml" ContentType="application/vnd.openxmlformats-officedocument.presentationml.viewProps+xml"/>
  <Override PartName="/ppt/slides/slide25.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slides/slide34.xml" ContentType="application/vnd.openxmlformats-officedocument.presentationml.slide+xml"/>
  <Override PartName="/ppt/slides/slide4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s/slide49.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s/slide48.xml" ContentType="application/vnd.openxmlformats-officedocument.presentationml.slide+xml"/>
  <Override PartName="/ppt/theme/theme1.xml" ContentType="application/vnd.openxmlformats-officedocument.them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Override PartName="/ppt/commentAuthors.xml" ContentType="application/vnd.openxmlformats-officedocument.presentationml.commentAuthors+xml"/>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56.xml" ContentType="application/vnd.openxmlformats-officedocument.presentationml.slide+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53.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60"/>
  </p:notesMasterIdLst>
  <p:handoutMasterIdLst>
    <p:handoutMasterId r:id="rId61"/>
  </p:handoutMasterIdLst>
  <p:sldIdLst>
    <p:sldId id="434" r:id="rId2"/>
    <p:sldId id="629" r:id="rId3"/>
    <p:sldId id="630" r:id="rId4"/>
    <p:sldId id="631" r:id="rId5"/>
    <p:sldId id="632" r:id="rId6"/>
    <p:sldId id="633" r:id="rId7"/>
    <p:sldId id="634" r:id="rId8"/>
    <p:sldId id="635" r:id="rId9"/>
    <p:sldId id="636" r:id="rId10"/>
    <p:sldId id="637" r:id="rId11"/>
    <p:sldId id="639" r:id="rId12"/>
    <p:sldId id="646" r:id="rId13"/>
    <p:sldId id="628" r:id="rId14"/>
    <p:sldId id="642" r:id="rId15"/>
    <p:sldId id="643" r:id="rId16"/>
    <p:sldId id="644" r:id="rId17"/>
    <p:sldId id="645" r:id="rId18"/>
    <p:sldId id="638" r:id="rId19"/>
    <p:sldId id="640" r:id="rId20"/>
    <p:sldId id="421" r:id="rId21"/>
    <p:sldId id="404" r:id="rId22"/>
    <p:sldId id="647" r:id="rId23"/>
    <p:sldId id="648" r:id="rId24"/>
    <p:sldId id="649" r:id="rId25"/>
    <p:sldId id="650" r:id="rId26"/>
    <p:sldId id="667" r:id="rId27"/>
    <p:sldId id="442" r:id="rId28"/>
    <p:sldId id="477" r:id="rId29"/>
    <p:sldId id="435" r:id="rId30"/>
    <p:sldId id="443" r:id="rId31"/>
    <p:sldId id="651" r:id="rId32"/>
    <p:sldId id="652" r:id="rId33"/>
    <p:sldId id="444" r:id="rId34"/>
    <p:sldId id="657" r:id="rId35"/>
    <p:sldId id="445" r:id="rId36"/>
    <p:sldId id="653" r:id="rId37"/>
    <p:sldId id="446" r:id="rId38"/>
    <p:sldId id="663" r:id="rId39"/>
    <p:sldId id="453" r:id="rId40"/>
    <p:sldId id="454" r:id="rId41"/>
    <p:sldId id="456" r:id="rId42"/>
    <p:sldId id="654" r:id="rId43"/>
    <p:sldId id="655" r:id="rId44"/>
    <p:sldId id="656" r:id="rId45"/>
    <p:sldId id="658" r:id="rId46"/>
    <p:sldId id="659" r:id="rId47"/>
    <p:sldId id="455" r:id="rId48"/>
    <p:sldId id="664" r:id="rId49"/>
    <p:sldId id="660" r:id="rId50"/>
    <p:sldId id="661" r:id="rId51"/>
    <p:sldId id="662" r:id="rId52"/>
    <p:sldId id="457" r:id="rId53"/>
    <p:sldId id="447" r:id="rId54"/>
    <p:sldId id="665" r:id="rId55"/>
    <p:sldId id="448" r:id="rId56"/>
    <p:sldId id="470" r:id="rId57"/>
    <p:sldId id="666" r:id="rId58"/>
    <p:sldId id="471" r:id="rId59"/>
  </p:sldIdLst>
  <p:sldSz cx="9144000" cy="6858000" type="screen4x3"/>
  <p:notesSz cx="6858000" cy="9144000"/>
  <p:defaultTextStyle>
    <a:defPPr>
      <a:defRPr lang="es-ES_tradnl"/>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Author id="0" name="Guillermo Parada" initials="GP" lastIdx="1"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Comments="0">
  <p:normalViewPr showOutlineIcons="0">
    <p:restoredLeft sz="14297" autoAdjust="0"/>
    <p:restoredTop sz="96036" autoAdjust="0"/>
  </p:normalViewPr>
  <p:slideViewPr>
    <p:cSldViewPr snapToObjects="1">
      <p:cViewPr>
        <p:scale>
          <a:sx n="100" d="100"/>
          <a:sy n="100" d="100"/>
        </p:scale>
        <p:origin x="-640" y="56"/>
      </p:cViewPr>
      <p:guideLst>
        <p:guide orient="horz" pos="2160"/>
        <p:guide pos="2880"/>
      </p:guideLst>
    </p:cSldViewPr>
  </p:slideViewPr>
  <p:outlineViewPr>
    <p:cViewPr>
      <p:scale>
        <a:sx n="33" d="100"/>
        <a:sy n="33" d="100"/>
      </p:scale>
      <p:origin x="8" y="250888"/>
    </p:cViewPr>
  </p:outlineViewPr>
  <p:notesTextViewPr>
    <p:cViewPr>
      <p:scale>
        <a:sx n="100" d="100"/>
        <a:sy n="100" d="100"/>
      </p:scale>
      <p:origin x="0" y="0"/>
    </p:cViewPr>
  </p:notesTextViewPr>
  <p:sorterViewPr>
    <p:cViewPr>
      <p:scale>
        <a:sx n="100" d="100"/>
        <a:sy n="100" d="100"/>
      </p:scale>
      <p:origin x="0" y="36216"/>
    </p:cViewPr>
  </p:sorterViewPr>
  <p:notesViewPr>
    <p:cSldViewPr snapToObjects="1">
      <p:cViewPr varScale="1">
        <p:scale>
          <a:sx n="75" d="100"/>
          <a:sy n="75" d="100"/>
        </p:scale>
        <p:origin x="-3312"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64" Type="http://schemas.openxmlformats.org/officeDocument/2006/relationships/presProps" Target="presProps.xml"/><Relationship Id="rId60" Type="http://schemas.openxmlformats.org/officeDocument/2006/relationships/notesMaster" Target="notesMasters/notesMaster1.xml"/><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slide" Target="slides/slide49.xml"/><Relationship Id="rId63" Type="http://schemas.openxmlformats.org/officeDocument/2006/relationships/commentAuthors" Target="commentAuthors.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58" Type="http://schemas.openxmlformats.org/officeDocument/2006/relationships/slide" Target="slides/slide57.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57" Type="http://schemas.openxmlformats.org/officeDocument/2006/relationships/slide" Target="slides/slide56.xml"/><Relationship Id="rId59" Type="http://schemas.openxmlformats.org/officeDocument/2006/relationships/slide" Target="slides/slide58.xml"/><Relationship Id="rId35" Type="http://schemas.openxmlformats.org/officeDocument/2006/relationships/slide" Target="slides/slide34.xml"/><Relationship Id="rId51" Type="http://schemas.openxmlformats.org/officeDocument/2006/relationships/slide" Target="slides/slide50.xml"/><Relationship Id="rId55" Type="http://schemas.openxmlformats.org/officeDocument/2006/relationships/slide" Target="slides/slide54.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62" Type="http://schemas.openxmlformats.org/officeDocument/2006/relationships/printerSettings" Target="printerSettings/printerSettings1.bin"/><Relationship Id="rId66" Type="http://schemas.openxmlformats.org/officeDocument/2006/relationships/theme" Target="theme/theme1.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56" Type="http://schemas.openxmlformats.org/officeDocument/2006/relationships/slide" Target="slides/slide55.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slide" Target="slides/slide51.xml"/><Relationship Id="rId65" Type="http://schemas.openxmlformats.org/officeDocument/2006/relationships/viewProps" Target="viewProps.xml"/><Relationship Id="rId67" Type="http://schemas.openxmlformats.org/officeDocument/2006/relationships/tableStyles" Target="tableStyles.xml"/><Relationship Id="rId54" Type="http://schemas.openxmlformats.org/officeDocument/2006/relationships/slide" Target="slides/slide53.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61" Type="http://schemas.openxmlformats.org/officeDocument/2006/relationships/handoutMaster" Target="handoutMasters/handoutMaster1.xml"/><Relationship Id="rId53" Type="http://schemas.openxmlformats.org/officeDocument/2006/relationships/slide" Target="slides/slide52.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D685616-A59F-D143-B14F-17F2D0D32086}" type="datetimeFigureOut">
              <a:rPr lang="es-ES_tradnl" smtClean="0"/>
              <a:pPr/>
              <a:t>22/5/09</a:t>
            </a:fld>
            <a:endParaRPr lang="es-ES_tradnl"/>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924CC0F-C0EF-C640-8E34-A2A77816205C}" type="slidenum">
              <a:rPr lang="es-ES_tradnl" smtClean="0"/>
              <a:pPr/>
              <a:t>‹Nr.›</a:t>
            </a:fld>
            <a:endParaRPr lang="es-ES_tradnl"/>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C676FA-7431-B340-BD0B-5A71E17F7018}" type="datetimeFigureOut">
              <a:rPr lang="es-ES_tradnl" smtClean="0"/>
              <a:pPr/>
              <a:t>22/5/09</a:t>
            </a:fld>
            <a:endParaRPr lang="es-ES_tradnl"/>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F41C04-5F98-C848-92AC-9F3AD846DE72}" type="slidenum">
              <a:rPr lang="es-ES_tradnl" smtClean="0"/>
              <a:pPr/>
              <a:t>‹Nr.›</a:t>
            </a:fld>
            <a:endParaRPr lang="es-ES_tradnl"/>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p:txBody>
          <a:bodyPr/>
          <a:lstStyle/>
          <a:p>
            <a:fld id="{99F41C04-5F98-C848-92AC-9F3AD846DE72}" type="slidenum">
              <a:rPr lang="es-ES_tradnl" smtClean="0"/>
              <a:pPr/>
              <a:t>1</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_tradnl"/>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p>
            <a:pPr>
              <a:defRPr/>
            </a:pPr>
            <a:fld id="{B26D69FF-40B1-E74E-9A8E-6DCA5C62B256}" type="datetime1">
              <a:rPr lang="es-ES_tradnl" smtClean="0"/>
              <a:pPr>
                <a:defRPr/>
              </a:pPr>
              <a:t>22/5/09</a:t>
            </a:fld>
            <a:endParaRPr lang="en-US" sz="1100" dirty="0">
              <a:solidFill>
                <a:schemeClr val="tx2"/>
              </a:solidFill>
            </a:endParaRPr>
          </a:p>
        </p:txBody>
      </p:sp>
      <p:sp>
        <p:nvSpPr>
          <p:cNvPr id="5" name="Marcador de pie de página 4"/>
          <p:cNvSpPr>
            <a:spLocks noGrp="1"/>
          </p:cNvSpPr>
          <p:nvPr>
            <p:ph type="ftr" sz="quarter" idx="11"/>
          </p:nvPr>
        </p:nvSpPr>
        <p:spPr/>
        <p:txBody>
          <a:bodyPr/>
          <a:lstStyle/>
          <a:p>
            <a:pPr>
              <a:defRPr/>
            </a:pPr>
            <a:endParaRPr lang="en-US"/>
          </a:p>
        </p:txBody>
      </p:sp>
      <p:sp>
        <p:nvSpPr>
          <p:cNvPr id="6" name="Marcador de número de diapositiva 5"/>
          <p:cNvSpPr>
            <a:spLocks noGrp="1"/>
          </p:cNvSpPr>
          <p:nvPr>
            <p:ph type="sldNum" sz="quarter" idx="12"/>
          </p:nvPr>
        </p:nvSpPr>
        <p:spPr/>
        <p:txBody>
          <a:bodyPr/>
          <a:lstStyle/>
          <a:p>
            <a:pPr>
              <a:defRPr/>
            </a:pPr>
            <a:fld id="{F77C4821-97A0-5945-B289-04F2732CC069}" type="slidenum">
              <a:rPr lang="en-US" smtClean="0"/>
              <a:pPr>
                <a:defRPr/>
              </a:pPr>
              <a:t>‹Nr.›</a:t>
            </a:fld>
            <a:endParaRPr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pPr>
              <a:defRPr/>
            </a:pPr>
            <a:fld id="{C3E77655-39BB-204C-A718-B0201315974A}" type="datetime1">
              <a:rPr lang="es-ES_tradnl" smtClean="0"/>
              <a:pPr>
                <a:defRPr/>
              </a:pPr>
              <a:t>22/5/09</a:t>
            </a:fld>
            <a:endParaRPr lang="es-ES_tradnl"/>
          </a:p>
        </p:txBody>
      </p:sp>
      <p:sp>
        <p:nvSpPr>
          <p:cNvPr id="5" name="Marcador de pie de página 4"/>
          <p:cNvSpPr>
            <a:spLocks noGrp="1"/>
          </p:cNvSpPr>
          <p:nvPr>
            <p:ph type="ftr" sz="quarter" idx="11"/>
          </p:nvPr>
        </p:nvSpPr>
        <p:spPr/>
        <p:txBody>
          <a:bodyPr/>
          <a:lstStyle/>
          <a:p>
            <a:pPr>
              <a:defRPr/>
            </a:pPr>
            <a:endParaRPr lang="es-ES_tradnl"/>
          </a:p>
        </p:txBody>
      </p:sp>
      <p:sp>
        <p:nvSpPr>
          <p:cNvPr id="6" name="Marcador de número de diapositiva 5"/>
          <p:cNvSpPr>
            <a:spLocks noGrp="1"/>
          </p:cNvSpPr>
          <p:nvPr>
            <p:ph type="sldNum" sz="quarter" idx="12"/>
          </p:nvPr>
        </p:nvSpPr>
        <p:spPr/>
        <p:txBody>
          <a:bodyPr/>
          <a:lstStyle/>
          <a:p>
            <a:pPr>
              <a:defRPr/>
            </a:pPr>
            <a:fld id="{8DFB2B3B-C33C-DD44-837A-EB67AD60DB8D}" type="slidenum">
              <a:rPr lang="es-ES_tradnl" smtClean="0"/>
              <a:pPr>
                <a:defRPr/>
              </a:pPr>
              <a:t>‹Nr.›</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_tradnl"/>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pPr>
              <a:defRPr/>
            </a:pPr>
            <a:fld id="{C7257737-9C77-ED44-A664-C457E8B4F4A9}" type="datetime1">
              <a:rPr lang="es-ES_tradnl" smtClean="0"/>
              <a:pPr>
                <a:defRPr/>
              </a:pPr>
              <a:t>22/5/09</a:t>
            </a:fld>
            <a:endParaRPr lang="es-ES_tradnl"/>
          </a:p>
        </p:txBody>
      </p:sp>
      <p:sp>
        <p:nvSpPr>
          <p:cNvPr id="5" name="Marcador de pie de página 4"/>
          <p:cNvSpPr>
            <a:spLocks noGrp="1"/>
          </p:cNvSpPr>
          <p:nvPr>
            <p:ph type="ftr" sz="quarter" idx="11"/>
          </p:nvPr>
        </p:nvSpPr>
        <p:spPr/>
        <p:txBody>
          <a:bodyPr/>
          <a:lstStyle/>
          <a:p>
            <a:pPr>
              <a:defRPr/>
            </a:pPr>
            <a:endParaRPr lang="es-ES_tradnl"/>
          </a:p>
        </p:txBody>
      </p:sp>
      <p:sp>
        <p:nvSpPr>
          <p:cNvPr id="6" name="Marcador de número de diapositiva 5"/>
          <p:cNvSpPr>
            <a:spLocks noGrp="1"/>
          </p:cNvSpPr>
          <p:nvPr>
            <p:ph type="sldNum" sz="quarter" idx="12"/>
          </p:nvPr>
        </p:nvSpPr>
        <p:spPr/>
        <p:txBody>
          <a:bodyPr/>
          <a:lstStyle/>
          <a:p>
            <a:pPr>
              <a:defRPr/>
            </a:pPr>
            <a:fld id="{520FDDE5-C047-5249-8176-F5DC76797E72}" type="slidenum">
              <a:rPr lang="es-ES_tradnl" smtClean="0"/>
              <a:pPr>
                <a:defRPr/>
              </a:pPr>
              <a:t>‹Nr.›</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pPr>
              <a:defRPr/>
            </a:pPr>
            <a:fld id="{5EACD1A5-3463-3D45-A0CA-55675DA70F04}" type="datetime1">
              <a:rPr lang="es-ES_tradnl" smtClean="0"/>
              <a:pPr>
                <a:defRPr/>
              </a:pPr>
              <a:t>22/5/09</a:t>
            </a:fld>
            <a:endParaRPr lang="es-ES_tradnl"/>
          </a:p>
        </p:txBody>
      </p:sp>
      <p:sp>
        <p:nvSpPr>
          <p:cNvPr id="5" name="Marcador de pie de página 4"/>
          <p:cNvSpPr>
            <a:spLocks noGrp="1"/>
          </p:cNvSpPr>
          <p:nvPr>
            <p:ph type="ftr" sz="quarter" idx="11"/>
          </p:nvPr>
        </p:nvSpPr>
        <p:spPr/>
        <p:txBody>
          <a:bodyPr/>
          <a:lstStyle/>
          <a:p>
            <a:pPr>
              <a:defRPr/>
            </a:pPr>
            <a:endParaRPr lang="es-ES_tradnl"/>
          </a:p>
        </p:txBody>
      </p:sp>
      <p:sp>
        <p:nvSpPr>
          <p:cNvPr id="6" name="Marcador de número de diapositiva 5"/>
          <p:cNvSpPr>
            <a:spLocks noGrp="1"/>
          </p:cNvSpPr>
          <p:nvPr>
            <p:ph type="sldNum" sz="quarter" idx="12"/>
          </p:nvPr>
        </p:nvSpPr>
        <p:spPr/>
        <p:txBody>
          <a:bodyPr/>
          <a:lstStyle/>
          <a:p>
            <a:pPr>
              <a:defRPr/>
            </a:pPr>
            <a:fld id="{C51017DC-D538-D747-B21D-54938963D6CF}" type="slidenum">
              <a:rPr lang="es-ES_tradnl" smtClean="0"/>
              <a:pPr>
                <a:defRPr/>
              </a:pPr>
              <a:t>‹Nr.›</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_tradnl"/>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pPr>
              <a:defRPr/>
            </a:pPr>
            <a:fld id="{150D3E0A-2396-2F47-9B50-14DCAD3BC066}" type="datetime1">
              <a:rPr lang="es-ES_tradnl" smtClean="0"/>
              <a:pPr>
                <a:defRPr/>
              </a:pPr>
              <a:t>22/5/09</a:t>
            </a:fld>
            <a:endParaRPr lang="en-US" sz="1100" dirty="0">
              <a:solidFill>
                <a:schemeClr val="tx2"/>
              </a:solidFill>
            </a:endParaRPr>
          </a:p>
        </p:txBody>
      </p:sp>
      <p:sp>
        <p:nvSpPr>
          <p:cNvPr id="5" name="Marcador de pie de página 4"/>
          <p:cNvSpPr>
            <a:spLocks noGrp="1"/>
          </p:cNvSpPr>
          <p:nvPr>
            <p:ph type="ftr" sz="quarter" idx="11"/>
          </p:nvPr>
        </p:nvSpPr>
        <p:spPr/>
        <p:txBody>
          <a:bodyPr/>
          <a:lstStyle/>
          <a:p>
            <a:pPr>
              <a:defRPr/>
            </a:pPr>
            <a:endParaRPr lang="en-US"/>
          </a:p>
        </p:txBody>
      </p:sp>
      <p:sp>
        <p:nvSpPr>
          <p:cNvPr id="6" name="Marcador de número de diapositiva 5"/>
          <p:cNvSpPr>
            <a:spLocks noGrp="1"/>
          </p:cNvSpPr>
          <p:nvPr>
            <p:ph type="sldNum" sz="quarter" idx="12"/>
          </p:nvPr>
        </p:nvSpPr>
        <p:spPr/>
        <p:txBody>
          <a:bodyPr/>
          <a:lstStyle/>
          <a:p>
            <a:pPr>
              <a:defRPr/>
            </a:pPr>
            <a:fld id="{B87BF134-8D51-B44A-82F5-2E92EC315763}" type="slidenum">
              <a:rPr lang="en-US" smtClean="0"/>
              <a:pPr>
                <a:defRPr/>
              </a:pPr>
              <a:t>‹Nr.›</a:t>
            </a:fld>
            <a:endParaRPr lang="en-US">
              <a:solidFill>
                <a:schemeClr val="tx2"/>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fecha 4"/>
          <p:cNvSpPr>
            <a:spLocks noGrp="1"/>
          </p:cNvSpPr>
          <p:nvPr>
            <p:ph type="dt" sz="half" idx="10"/>
          </p:nvPr>
        </p:nvSpPr>
        <p:spPr/>
        <p:txBody>
          <a:bodyPr/>
          <a:lstStyle/>
          <a:p>
            <a:pPr>
              <a:defRPr/>
            </a:pPr>
            <a:fld id="{C3785D24-7D34-5247-AD81-AD8EDD68FB38}" type="datetime1">
              <a:rPr lang="es-ES_tradnl" smtClean="0"/>
              <a:pPr>
                <a:defRPr/>
              </a:pPr>
              <a:t>22/5/09</a:t>
            </a:fld>
            <a:endParaRPr lang="es-ES_tradnl"/>
          </a:p>
        </p:txBody>
      </p:sp>
      <p:sp>
        <p:nvSpPr>
          <p:cNvPr id="6" name="Marcador de pie de página 5"/>
          <p:cNvSpPr>
            <a:spLocks noGrp="1"/>
          </p:cNvSpPr>
          <p:nvPr>
            <p:ph type="ftr" sz="quarter" idx="11"/>
          </p:nvPr>
        </p:nvSpPr>
        <p:spPr/>
        <p:txBody>
          <a:bodyPr/>
          <a:lstStyle/>
          <a:p>
            <a:pPr>
              <a:defRPr/>
            </a:pPr>
            <a:endParaRPr lang="es-ES_tradnl"/>
          </a:p>
        </p:txBody>
      </p:sp>
      <p:sp>
        <p:nvSpPr>
          <p:cNvPr id="7" name="Marcador de número de diapositiva 6"/>
          <p:cNvSpPr>
            <a:spLocks noGrp="1"/>
          </p:cNvSpPr>
          <p:nvPr>
            <p:ph type="sldNum" sz="quarter" idx="12"/>
          </p:nvPr>
        </p:nvSpPr>
        <p:spPr/>
        <p:txBody>
          <a:bodyPr/>
          <a:lstStyle/>
          <a:p>
            <a:pPr>
              <a:defRPr/>
            </a:pPr>
            <a:fld id="{A26457AD-4C5B-AC42-8437-8AC79A9B9E97}" type="slidenum">
              <a:rPr lang="es-ES_tradnl" smtClean="0"/>
              <a:pPr>
                <a:defRPr/>
              </a:pPr>
              <a:t>‹Nr.›</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_tradnl"/>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7" name="Marcador de fecha 6"/>
          <p:cNvSpPr>
            <a:spLocks noGrp="1"/>
          </p:cNvSpPr>
          <p:nvPr>
            <p:ph type="dt" sz="half" idx="10"/>
          </p:nvPr>
        </p:nvSpPr>
        <p:spPr/>
        <p:txBody>
          <a:bodyPr/>
          <a:lstStyle/>
          <a:p>
            <a:pPr>
              <a:defRPr/>
            </a:pPr>
            <a:fld id="{4C20E29D-5F31-EA45-AD03-B311A0BFD860}" type="datetime1">
              <a:rPr lang="es-ES_tradnl" smtClean="0"/>
              <a:pPr>
                <a:defRPr/>
              </a:pPr>
              <a:t>22/5/09</a:t>
            </a:fld>
            <a:endParaRPr lang="es-ES_tradnl"/>
          </a:p>
        </p:txBody>
      </p:sp>
      <p:sp>
        <p:nvSpPr>
          <p:cNvPr id="8" name="Marcador de pie de página 7"/>
          <p:cNvSpPr>
            <a:spLocks noGrp="1"/>
          </p:cNvSpPr>
          <p:nvPr>
            <p:ph type="ftr" sz="quarter" idx="11"/>
          </p:nvPr>
        </p:nvSpPr>
        <p:spPr/>
        <p:txBody>
          <a:bodyPr/>
          <a:lstStyle/>
          <a:p>
            <a:pPr>
              <a:defRPr/>
            </a:pPr>
            <a:endParaRPr lang="es-ES_tradnl"/>
          </a:p>
        </p:txBody>
      </p:sp>
      <p:sp>
        <p:nvSpPr>
          <p:cNvPr id="9" name="Marcador de número de diapositiva 8"/>
          <p:cNvSpPr>
            <a:spLocks noGrp="1"/>
          </p:cNvSpPr>
          <p:nvPr>
            <p:ph type="sldNum" sz="quarter" idx="12"/>
          </p:nvPr>
        </p:nvSpPr>
        <p:spPr/>
        <p:txBody>
          <a:bodyPr/>
          <a:lstStyle/>
          <a:p>
            <a:pPr>
              <a:defRPr/>
            </a:pPr>
            <a:fld id="{1B777D08-80B1-E442-9709-BCCC41C6574D}" type="slidenum">
              <a:rPr lang="es-ES_tradnl" smtClean="0"/>
              <a:pPr>
                <a:defRPr/>
              </a:pPr>
              <a:t>‹Nr.›</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fecha 2"/>
          <p:cNvSpPr>
            <a:spLocks noGrp="1"/>
          </p:cNvSpPr>
          <p:nvPr>
            <p:ph type="dt" sz="half" idx="10"/>
          </p:nvPr>
        </p:nvSpPr>
        <p:spPr/>
        <p:txBody>
          <a:bodyPr/>
          <a:lstStyle/>
          <a:p>
            <a:pPr>
              <a:defRPr/>
            </a:pPr>
            <a:fld id="{C4378784-EC6B-CD46-81E1-83454CA530AE}" type="datetime1">
              <a:rPr lang="es-ES_tradnl" smtClean="0"/>
              <a:pPr>
                <a:defRPr/>
              </a:pPr>
              <a:t>22/5/09</a:t>
            </a:fld>
            <a:endParaRPr lang="es-ES_tradnl"/>
          </a:p>
        </p:txBody>
      </p:sp>
      <p:sp>
        <p:nvSpPr>
          <p:cNvPr id="4" name="Marcador de pie de página 3"/>
          <p:cNvSpPr>
            <a:spLocks noGrp="1"/>
          </p:cNvSpPr>
          <p:nvPr>
            <p:ph type="ftr" sz="quarter" idx="11"/>
          </p:nvPr>
        </p:nvSpPr>
        <p:spPr/>
        <p:txBody>
          <a:bodyPr/>
          <a:lstStyle/>
          <a:p>
            <a:pPr>
              <a:defRPr/>
            </a:pPr>
            <a:endParaRPr lang="es-ES_tradnl"/>
          </a:p>
        </p:txBody>
      </p:sp>
      <p:sp>
        <p:nvSpPr>
          <p:cNvPr id="5" name="Marcador de número de diapositiva 4"/>
          <p:cNvSpPr>
            <a:spLocks noGrp="1"/>
          </p:cNvSpPr>
          <p:nvPr>
            <p:ph type="sldNum" sz="quarter" idx="12"/>
          </p:nvPr>
        </p:nvSpPr>
        <p:spPr/>
        <p:txBody>
          <a:bodyPr/>
          <a:lstStyle/>
          <a:p>
            <a:pPr>
              <a:defRPr/>
            </a:pPr>
            <a:fld id="{B6C18584-E4B0-4C46-8C57-3303B59B2E92}" type="slidenum">
              <a:rPr lang="es-ES_tradnl" smtClean="0"/>
              <a:pPr>
                <a:defRPr/>
              </a:pPr>
              <a:t>‹Nr.›</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a:defRPr/>
            </a:pPr>
            <a:fld id="{B92045F5-9F72-754D-AC5D-A1C6B85F9B2F}" type="datetime1">
              <a:rPr lang="es-ES_tradnl" smtClean="0"/>
              <a:pPr>
                <a:defRPr/>
              </a:pPr>
              <a:t>22/5/09</a:t>
            </a:fld>
            <a:endParaRPr lang="es-ES_tradnl"/>
          </a:p>
        </p:txBody>
      </p:sp>
      <p:sp>
        <p:nvSpPr>
          <p:cNvPr id="3" name="Marcador de pie de página 2"/>
          <p:cNvSpPr>
            <a:spLocks noGrp="1"/>
          </p:cNvSpPr>
          <p:nvPr>
            <p:ph type="ftr" sz="quarter" idx="11"/>
          </p:nvPr>
        </p:nvSpPr>
        <p:spPr/>
        <p:txBody>
          <a:bodyPr/>
          <a:lstStyle/>
          <a:p>
            <a:pPr>
              <a:defRPr/>
            </a:pPr>
            <a:endParaRPr lang="es-ES_tradnl"/>
          </a:p>
        </p:txBody>
      </p:sp>
      <p:sp>
        <p:nvSpPr>
          <p:cNvPr id="4" name="Marcador de número de diapositiva 3"/>
          <p:cNvSpPr>
            <a:spLocks noGrp="1"/>
          </p:cNvSpPr>
          <p:nvPr>
            <p:ph type="sldNum" sz="quarter" idx="12"/>
          </p:nvPr>
        </p:nvSpPr>
        <p:spPr/>
        <p:txBody>
          <a:bodyPr/>
          <a:lstStyle/>
          <a:p>
            <a:pPr>
              <a:defRPr/>
            </a:pPr>
            <a:fld id="{3FF774F6-08D5-014B-BC25-ABB6580DFB24}" type="slidenum">
              <a:rPr lang="es-ES_tradnl" smtClean="0"/>
              <a:pPr>
                <a:defRPr/>
              </a:pPr>
              <a:t>‹Nr.›</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_tradnl"/>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pPr>
              <a:defRPr/>
            </a:pPr>
            <a:fld id="{DEACB272-12FA-DC42-967B-AEB49609543B}" type="datetime1">
              <a:rPr lang="es-ES_tradnl" smtClean="0"/>
              <a:pPr>
                <a:defRPr/>
              </a:pPr>
              <a:t>22/5/09</a:t>
            </a:fld>
            <a:endParaRPr lang="es-ES_tradnl"/>
          </a:p>
        </p:txBody>
      </p:sp>
      <p:sp>
        <p:nvSpPr>
          <p:cNvPr id="6" name="Marcador de pie de página 5"/>
          <p:cNvSpPr>
            <a:spLocks noGrp="1"/>
          </p:cNvSpPr>
          <p:nvPr>
            <p:ph type="ftr" sz="quarter" idx="11"/>
          </p:nvPr>
        </p:nvSpPr>
        <p:spPr/>
        <p:txBody>
          <a:bodyPr/>
          <a:lstStyle/>
          <a:p>
            <a:pPr>
              <a:defRPr/>
            </a:pPr>
            <a:endParaRPr lang="es-ES_tradnl"/>
          </a:p>
        </p:txBody>
      </p:sp>
      <p:sp>
        <p:nvSpPr>
          <p:cNvPr id="7" name="Marcador de número de diapositiva 6"/>
          <p:cNvSpPr>
            <a:spLocks noGrp="1"/>
          </p:cNvSpPr>
          <p:nvPr>
            <p:ph type="sldNum" sz="quarter" idx="12"/>
          </p:nvPr>
        </p:nvSpPr>
        <p:spPr/>
        <p:txBody>
          <a:bodyPr/>
          <a:lstStyle/>
          <a:p>
            <a:pPr>
              <a:defRPr/>
            </a:pPr>
            <a:fld id="{5F314BFE-100A-7142-B947-B7818233624D}" type="slidenum">
              <a:rPr lang="es-ES_tradnl" smtClean="0"/>
              <a:pPr>
                <a:defRPr/>
              </a:pPr>
              <a:t>‹Nr.›</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_tradnl"/>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pPr>
              <a:defRPr/>
            </a:pPr>
            <a:fld id="{A2999855-D8D2-AF44-92B8-3E6B57B7139F}" type="datetime1">
              <a:rPr lang="es-ES_tradnl" smtClean="0"/>
              <a:pPr>
                <a:defRPr/>
              </a:pPr>
              <a:t>22/5/09</a:t>
            </a:fld>
            <a:endParaRPr lang="es-ES_tradnl"/>
          </a:p>
        </p:txBody>
      </p:sp>
      <p:sp>
        <p:nvSpPr>
          <p:cNvPr id="6" name="Marcador de pie de página 5"/>
          <p:cNvSpPr>
            <a:spLocks noGrp="1"/>
          </p:cNvSpPr>
          <p:nvPr>
            <p:ph type="ftr" sz="quarter" idx="11"/>
          </p:nvPr>
        </p:nvSpPr>
        <p:spPr/>
        <p:txBody>
          <a:bodyPr/>
          <a:lstStyle/>
          <a:p>
            <a:pPr>
              <a:defRPr/>
            </a:pPr>
            <a:endParaRPr lang="es-ES_tradnl"/>
          </a:p>
        </p:txBody>
      </p:sp>
      <p:sp>
        <p:nvSpPr>
          <p:cNvPr id="7" name="Marcador de número de diapositiva 6"/>
          <p:cNvSpPr>
            <a:spLocks noGrp="1"/>
          </p:cNvSpPr>
          <p:nvPr>
            <p:ph type="sldNum" sz="quarter" idx="12"/>
          </p:nvPr>
        </p:nvSpPr>
        <p:spPr/>
        <p:txBody>
          <a:bodyPr/>
          <a:lstStyle/>
          <a:p>
            <a:pPr>
              <a:defRPr/>
            </a:pPr>
            <a:fld id="{C07E0150-0FB9-2D46-B5FE-FF77B40771CD}" type="slidenum">
              <a:rPr lang="es-ES_tradnl" smtClean="0"/>
              <a:pPr>
                <a:defRPr/>
              </a:pPr>
              <a:t>‹Nr.›</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_tradnl"/>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CFE9FFD-BE7D-4D47-A97A-3C187E7CC8CD}" type="datetime1">
              <a:rPr lang="es-ES_tradnl" smtClean="0"/>
              <a:pPr>
                <a:defRPr/>
              </a:pPr>
              <a:t>22/5/09</a:t>
            </a:fld>
            <a:endParaRPr lang="es-ES_tradnl"/>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_tradnl"/>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F35FB53-1906-8A4A-8CE4-7BC7EFCE20AA}" type="slidenum">
              <a:rPr lang="es-ES_tradnl" smtClean="0"/>
              <a:pPr>
                <a:defRPr/>
              </a:pPr>
              <a:t>‹Nr.›</a:t>
            </a:fld>
            <a:endParaRPr lang="es-ES_trad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1800" b="1" dirty="0" smtClean="0">
              <a:ln>
                <a:solidFill>
                  <a:srgbClr val="660066"/>
                </a:solidFill>
              </a:ln>
            </a:endParaRPr>
          </a:p>
          <a:p>
            <a:pPr algn="l"/>
            <a:r>
              <a:rPr lang="es-MX" sz="1800" b="1" dirty="0" smtClean="0">
                <a:ln>
                  <a:solidFill>
                    <a:srgbClr val="660066"/>
                  </a:solidFill>
                </a:ln>
              </a:rPr>
              <a:t>Señalamiento de las audiencias (201)</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Las audiencias </a:t>
            </a:r>
            <a:r>
              <a:rPr lang="es-MX" sz="1800" u="sng" dirty="0" smtClean="0">
                <a:ln>
                  <a:solidFill>
                    <a:srgbClr val="660066"/>
                  </a:solidFill>
                </a:ln>
              </a:rPr>
              <a:t>se señalarán de oficio</a:t>
            </a:r>
            <a:r>
              <a:rPr lang="es-MX" sz="1800" dirty="0" smtClean="0">
                <a:ln>
                  <a:solidFill>
                    <a:srgbClr val="660066"/>
                  </a:solidFill>
                </a:ln>
              </a:rPr>
              <a:t>, fijándose día y hora al efecto, cuando así corresponda conforme al estado de tramitación del proceso y por el orden en que lleguen a ese estado.</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El calendario de audiencias será llevado por el secretario judicial, previo señalamiento del juez o magistrados. El secretario dará a conocer a las partes las fechas de las audiencias. </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Entre el </a:t>
            </a:r>
            <a:r>
              <a:rPr lang="es-MX" sz="1800" u="sng" dirty="0" smtClean="0">
                <a:ln>
                  <a:solidFill>
                    <a:srgbClr val="660066"/>
                  </a:solidFill>
                </a:ln>
              </a:rPr>
              <a:t>señalamiento y la celebración deberá mediar un mínimo de quince días hábiles y un máximo de veinte</a:t>
            </a:r>
            <a:r>
              <a:rPr lang="es-MX" sz="1800" dirty="0" smtClean="0">
                <a:ln>
                  <a:solidFill>
                    <a:srgbClr val="660066"/>
                  </a:solidFill>
                </a:ln>
              </a:rPr>
              <a:t>, salvo que se disponga otra cosa en la ley.</a:t>
            </a:r>
            <a:r>
              <a:rPr lang="es-ES_tradnl" sz="1800" dirty="0" smtClean="0">
                <a:ln>
                  <a:solidFill>
                    <a:srgbClr val="660066"/>
                  </a:solidFill>
                </a:ln>
              </a:rPr>
              <a:t> </a:t>
            </a:r>
            <a:endParaRPr lang="es-ES_tradnl" sz="2000" dirty="0" smtClean="0">
              <a:ln>
                <a:solidFill>
                  <a:srgbClr val="660066"/>
                </a:solidFill>
              </a:ln>
            </a:endParaRP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88209F4B-BFDC-634A-893D-70B265943188}"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spcBef>
                <a:spcPts val="0"/>
              </a:spcBef>
            </a:pPr>
            <a:endParaRPr lang="es-MX" sz="1800" b="1" dirty="0" smtClean="0">
              <a:ln>
                <a:solidFill>
                  <a:srgbClr val="660066"/>
                </a:solidFill>
              </a:ln>
            </a:endParaRPr>
          </a:p>
          <a:p>
            <a:pPr algn="l">
              <a:spcBef>
                <a:spcPts val="0"/>
              </a:spcBef>
            </a:pPr>
            <a:r>
              <a:rPr lang="es-MX" sz="1600" b="1" dirty="0" smtClean="0">
                <a:ln>
                  <a:solidFill>
                    <a:srgbClr val="660066"/>
                  </a:solidFill>
                </a:ln>
              </a:rPr>
              <a:t>Efectos de la interrupción de las audiencias (211)</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La audiencia se reanudará una vez desaparecida la causa que motivó su interrupción, dentro de un plazo </a:t>
            </a:r>
            <a:r>
              <a:rPr lang="es-MX" sz="1600" u="sng" dirty="0" smtClean="0">
                <a:ln>
                  <a:solidFill>
                    <a:srgbClr val="660066"/>
                  </a:solidFill>
                </a:ln>
              </a:rPr>
              <a:t>máximo de 15 días</a:t>
            </a:r>
            <a:r>
              <a:rPr lang="es-MX" sz="1600" dirty="0" smtClean="0">
                <a:ln>
                  <a:solidFill>
                    <a:srgbClr val="660066"/>
                  </a:solidFill>
                </a:ln>
              </a:rPr>
              <a:t>.</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Si la interrupción se prolongare por más de treinta días, </a:t>
            </a:r>
            <a:r>
              <a:rPr lang="es-MX" sz="1600" u="sng" dirty="0" smtClean="0">
                <a:ln>
                  <a:solidFill>
                    <a:srgbClr val="660066"/>
                  </a:solidFill>
                </a:ln>
              </a:rPr>
              <a:t>perderán toda eficacia las actuaciones realizadas y se deberá celebrar una nueva audiencia</a:t>
            </a:r>
            <a:r>
              <a:rPr lang="es-MX" sz="1600" dirty="0" smtClean="0">
                <a:ln>
                  <a:solidFill>
                    <a:srgbClr val="660066"/>
                  </a:solidFill>
                </a:ln>
              </a:rPr>
              <a:t>, debiéndose realizar al efecto las citaciones pertinentes y haciendo el oportuno señalamiento para la fecha más inmediata posible.</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Lo mismo se hará cuando por cualquier causa el juez o magistrado hayan sido </a:t>
            </a:r>
            <a:r>
              <a:rPr lang="es-MX" sz="1600" u="sng" dirty="0" smtClean="0">
                <a:ln>
                  <a:solidFill>
                    <a:srgbClr val="660066"/>
                  </a:solidFill>
                </a:ln>
              </a:rPr>
              <a:t>sustituidos</a:t>
            </a:r>
            <a:r>
              <a:rPr lang="es-MX" sz="1600" dirty="0" smtClean="0">
                <a:ln>
                  <a:solidFill>
                    <a:srgbClr val="660066"/>
                  </a:solidFill>
                </a:ln>
              </a:rPr>
              <a:t> durante la interrupción.</a:t>
            </a:r>
            <a:r>
              <a:rPr lang="es-ES_tradnl" sz="1600" dirty="0" smtClean="0"/>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4A89A600-59F6-D146-A101-571C7B60DA0D}"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10</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r>
              <a:rPr lang="es-ES_tradnl" sz="2000" dirty="0" smtClean="0">
                <a:ln>
                  <a:solidFill>
                    <a:srgbClr val="660066"/>
                  </a:solidFill>
                </a:ln>
              </a:rPr>
              <a:t>-FUNCIÓN CONCILIADORA. </a:t>
            </a:r>
            <a:r>
              <a:rPr lang="es-ES" sz="1800" b="1" dirty="0" smtClean="0">
                <a:ln>
                  <a:solidFill>
                    <a:srgbClr val="660066"/>
                  </a:solidFill>
                </a:ln>
              </a:rPr>
              <a:t>Arreglo del proceso mediante conciliación (293)</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Abierta la audiencia preparatoria, el juez instará a las partes a lograr un arreglo en relación con la pretensión deducida en el proceso.</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A la vez que insta a las partes a lograr un acuerdo, el juez les advertirá de los derechos y obligaciones que pudieran corresponderles, sin prejuzgar el contenido de la eventual sentencia.</a:t>
            </a:r>
            <a:r>
              <a:rPr lang="es-ES_tradnl" sz="1800" dirty="0" smtClean="0">
                <a:ln>
                  <a:solidFill>
                    <a:srgbClr val="660066"/>
                  </a:solidFill>
                </a:ln>
              </a:rPr>
              <a:t> </a:t>
            </a:r>
            <a:endParaRPr lang="es-ES_tradnl" sz="2000" dirty="0" smtClean="0">
              <a:ln>
                <a:solidFill>
                  <a:srgbClr val="660066"/>
                </a:solidFill>
              </a:ln>
            </a:endParaRP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26B7EB0D-3FE1-9C49-9DD5-371CD81AD494}"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11</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r>
              <a:rPr lang="es-ES_tradnl" sz="2000" dirty="0" smtClean="0">
                <a:ln>
                  <a:solidFill>
                    <a:srgbClr val="660066"/>
                  </a:solidFill>
                </a:ln>
              </a:rPr>
              <a:t>-FUNCIÓN CONCILIADORA.</a:t>
            </a:r>
            <a:r>
              <a:rPr lang="es-ES" sz="2000" dirty="0" smtClean="0">
                <a:ln>
                  <a:solidFill>
                    <a:srgbClr val="660066"/>
                  </a:solidFill>
                </a:ln>
              </a:rPr>
              <a:t>  </a:t>
            </a:r>
            <a:r>
              <a:rPr lang="es-ES" sz="2000" b="1" dirty="0" smtClean="0">
                <a:ln>
                  <a:solidFill>
                    <a:srgbClr val="660066"/>
                  </a:solidFill>
                </a:ln>
              </a:rPr>
              <a:t>Fin del proceso por transacción </a:t>
            </a:r>
            <a:r>
              <a:rPr lang="es-ES" sz="1800" b="1" dirty="0" smtClean="0">
                <a:ln>
                  <a:solidFill>
                    <a:srgbClr val="660066"/>
                  </a:solidFill>
                </a:ln>
              </a:rPr>
              <a:t>(294)</a:t>
            </a:r>
            <a:endParaRPr lang="es-ES_tradnl" sz="1800" dirty="0" smtClean="0">
              <a:ln>
                <a:solidFill>
                  <a:srgbClr val="660066"/>
                </a:solidFill>
              </a:ln>
            </a:endParaRPr>
          </a:p>
          <a:p>
            <a:pPr algn="l"/>
            <a:endParaRPr lang="es-ES" sz="1800" dirty="0" smtClean="0">
              <a:ln>
                <a:solidFill>
                  <a:srgbClr val="660066"/>
                </a:solidFill>
              </a:ln>
            </a:endParaRPr>
          </a:p>
          <a:p>
            <a:pPr algn="l"/>
            <a:r>
              <a:rPr lang="es-ES" sz="1800" dirty="0" smtClean="0">
                <a:ln>
                  <a:solidFill>
                    <a:srgbClr val="660066"/>
                  </a:solidFill>
                </a:ln>
              </a:rPr>
              <a:t>Si las partes logran una  transacción,  ésta requerirá de homologación judicial. A tal fin, el juez examinará el contenido del acuerdo adoptado por las partes, debiendo comprobar que lo convenido no implica </a:t>
            </a:r>
            <a:r>
              <a:rPr lang="es-ES" sz="1800" u="sng" dirty="0" smtClean="0">
                <a:ln>
                  <a:solidFill>
                    <a:srgbClr val="660066"/>
                  </a:solidFill>
                </a:ln>
              </a:rPr>
              <a:t>fraude de ley o abuso de derecho</a:t>
            </a:r>
            <a:r>
              <a:rPr lang="es-ES" sz="1800" dirty="0" smtClean="0">
                <a:ln>
                  <a:solidFill>
                    <a:srgbClr val="660066"/>
                  </a:solidFill>
                </a:ln>
              </a:rPr>
              <a:t>, ni versa sobre derechos indisponibles, ni tampoco compromete el interés público o el de menores, o se realiza en perjuicio de tercero.  En estos casos, no habrá lugar a la homologación.</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Aprobada la transacción, el juez ordenará poner fin al proceso y proceder al archivo de lo actuado.</a:t>
            </a:r>
            <a:endParaRPr lang="es-ES_tradnl" sz="1800" dirty="0" smtClean="0">
              <a:ln>
                <a:solidFill>
                  <a:srgbClr val="660066"/>
                </a:solidFill>
              </a:ln>
            </a:endParaRP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6595029D-C6E1-7A46-A83E-26A72D7535F4}"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12</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endParaRPr lang="es-ES_tradnl" sz="2000" dirty="0" smtClean="0">
              <a:ln>
                <a:solidFill>
                  <a:srgbClr val="660066"/>
                </a:solidFill>
              </a:ln>
            </a:endParaRPr>
          </a:p>
          <a:p>
            <a:pPr algn="l"/>
            <a:r>
              <a:rPr lang="es-ES_tradnl" sz="2000" dirty="0" smtClean="0">
                <a:ln>
                  <a:solidFill>
                    <a:srgbClr val="660066"/>
                  </a:solidFill>
                </a:ln>
              </a:rPr>
              <a:t>-FUNCIÓN SANEADORA. </a:t>
            </a:r>
            <a:r>
              <a:rPr lang="es-ES" sz="2000" b="1" dirty="0" smtClean="0">
                <a:ln>
                  <a:solidFill>
                    <a:srgbClr val="660066"/>
                  </a:solidFill>
                </a:ln>
              </a:rPr>
              <a:t>Defectos de capacidad y representación (300)</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los defectos denunciados y examinados se refirieran a la capacidad, representación o postulación y fueran subsanables, el juez otorgará a la parte que los cometió un plazo máximo de cinco días para proceder a su debida corrección, suspendiendo a tal efecto la audiencia, salvo que la parte estuviera en disposición de sanarlos en el mismo acto. </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transcurrido el plazo señalado, el demandante o el reconviniente no hubiera acreditado ante el juez la subsanación de los defectos que éste advirtió, se rechazará la demanda y se pondrá fin al proceso con archivo de las actuaciones realizadas hasta el momento.</a:t>
            </a:r>
            <a:endParaRPr lang="es-ES_tradnl" sz="2000" dirty="0" smtClean="0">
              <a:ln>
                <a:solidFill>
                  <a:srgbClr val="660066"/>
                </a:solidFill>
              </a:ln>
            </a:endParaRPr>
          </a:p>
          <a:p>
            <a:pPr algn="l"/>
            <a:endParaRPr lang="es-ES_tradnl" sz="2000" dirty="0" smtClean="0">
              <a:ln>
                <a:solidFill>
                  <a:srgbClr val="660066"/>
                </a:solidFill>
              </a:ln>
            </a:endParaRPr>
          </a:p>
        </p:txBody>
      </p:sp>
      <p:sp>
        <p:nvSpPr>
          <p:cNvPr id="4" name="Marcador de fecha 3"/>
          <p:cNvSpPr>
            <a:spLocks noGrp="1"/>
          </p:cNvSpPr>
          <p:nvPr>
            <p:ph type="dt" sz="half" idx="10"/>
          </p:nvPr>
        </p:nvSpPr>
        <p:spPr/>
        <p:txBody>
          <a:bodyPr/>
          <a:lstStyle/>
          <a:p>
            <a:pPr>
              <a:defRPr/>
            </a:pPr>
            <a:fld id="{310DAA37-16E4-A846-85F3-B43D23D91B14}"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13</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850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endParaRPr lang="es-ES_tradnl" sz="2000" dirty="0" smtClean="0">
              <a:ln>
                <a:solidFill>
                  <a:srgbClr val="660066"/>
                </a:solidFill>
              </a:ln>
            </a:endParaRPr>
          </a:p>
          <a:p>
            <a:pPr algn="l"/>
            <a:r>
              <a:rPr lang="es-ES_tradnl" sz="2000" dirty="0" smtClean="0">
                <a:ln>
                  <a:solidFill>
                    <a:srgbClr val="660066"/>
                  </a:solidFill>
                </a:ln>
              </a:rPr>
              <a:t>-FUNCIÓN SANEADORA. </a:t>
            </a:r>
            <a:r>
              <a:rPr lang="es-ES" sz="2000" b="1" dirty="0" smtClean="0">
                <a:ln>
                  <a:solidFill>
                    <a:srgbClr val="660066"/>
                  </a:solidFill>
                </a:ln>
              </a:rPr>
              <a:t>Falta de litisconsorcio necesario (301)</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el defecto se refiriera a la falta del debido litisconsorcio, podrá  el demandante, en la audiencia</a:t>
            </a:r>
            <a:r>
              <a:rPr lang="es-ES" sz="2000" u="sng" dirty="0" smtClean="0">
                <a:ln>
                  <a:solidFill>
                    <a:srgbClr val="660066"/>
                  </a:solidFill>
                </a:ln>
              </a:rPr>
              <a:t>, presentar un  escrito  dirigiendo  la demanda a los sujetos que no fueron traídos al proceso</a:t>
            </a:r>
            <a:r>
              <a:rPr lang="es-ES" sz="2000" dirty="0" smtClean="0">
                <a:ln>
                  <a:solidFill>
                    <a:srgbClr val="660066"/>
                  </a:solidFill>
                </a:ln>
              </a:rPr>
              <a:t>, en cuyo caso el juez, si estima la falta de litisconsorcio, </a:t>
            </a:r>
            <a:r>
              <a:rPr lang="es-ES" sz="2000" u="sng" dirty="0" smtClean="0">
                <a:ln>
                  <a:solidFill>
                    <a:srgbClr val="660066"/>
                  </a:solidFill>
                </a:ln>
              </a:rPr>
              <a:t>ordenará emplazar </a:t>
            </a:r>
            <a:r>
              <a:rPr lang="es-ES" sz="2000" dirty="0" smtClean="0">
                <a:ln>
                  <a:solidFill>
                    <a:srgbClr val="660066"/>
                  </a:solidFill>
                </a:ln>
              </a:rPr>
              <a:t>a los nuevos demandados para que contesten a la demanda, con suspensión de la audiencia. </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el demandante se opusiere a la alegación de falta de litisconsorcio presentada por el demandado, se dará audiencia a ambas partes.  Y si el juez estima que existe tal defecto, concederá al demandante un </a:t>
            </a:r>
            <a:r>
              <a:rPr lang="es-ES" sz="2000" u="sng" dirty="0" smtClean="0">
                <a:ln>
                  <a:solidFill>
                    <a:srgbClr val="660066"/>
                  </a:solidFill>
                </a:ln>
              </a:rPr>
              <a:t>plazo de diez días  para constituir el litisconsorcio</a:t>
            </a:r>
            <a:r>
              <a:rPr lang="es-ES" sz="2000" dirty="0" smtClean="0">
                <a:ln>
                  <a:solidFill>
                    <a:srgbClr val="660066"/>
                  </a:solidFill>
                </a:ln>
              </a:rPr>
              <a:t>, y mandará emplazar a los nuevos  demandados, quedando en suspenso la audiencia. Si el demandante no presentara la demanda contra los nuevos demandados</a:t>
            </a:r>
            <a:r>
              <a:rPr lang="es-ES" sz="2000" u="sng" dirty="0" smtClean="0">
                <a:ln>
                  <a:solidFill>
                    <a:srgbClr val="660066"/>
                  </a:solidFill>
                </a:ln>
              </a:rPr>
              <a:t>, se pondrá fin al proceso y se archivarán las  actuaciones.</a:t>
            </a:r>
            <a:endParaRPr lang="es-ES_tradnl" sz="2000" u="sng" dirty="0" smtClean="0">
              <a:ln>
                <a:solidFill>
                  <a:srgbClr val="660066"/>
                </a:solidFill>
              </a:ln>
            </a:endParaRPr>
          </a:p>
          <a:p>
            <a:pPr algn="l"/>
            <a:endParaRPr lang="es-ES_tradnl" sz="2000" dirty="0" smtClean="0">
              <a:ln>
                <a:solidFill>
                  <a:srgbClr val="660066"/>
                </a:solidFill>
              </a:ln>
            </a:endParaRPr>
          </a:p>
        </p:txBody>
      </p:sp>
      <p:sp>
        <p:nvSpPr>
          <p:cNvPr id="4" name="Marcador de fecha 3"/>
          <p:cNvSpPr>
            <a:spLocks noGrp="1"/>
          </p:cNvSpPr>
          <p:nvPr>
            <p:ph type="dt" sz="half" idx="10"/>
          </p:nvPr>
        </p:nvSpPr>
        <p:spPr/>
        <p:txBody>
          <a:bodyPr/>
          <a:lstStyle/>
          <a:p>
            <a:pPr>
              <a:defRPr/>
            </a:pPr>
            <a:fld id="{618A4C88-28A8-3C4C-86E6-01E494C7DBAC}"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14</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endParaRPr lang="es-ES_tradnl" sz="2000" dirty="0" smtClean="0">
              <a:ln>
                <a:solidFill>
                  <a:srgbClr val="660066"/>
                </a:solidFill>
              </a:ln>
            </a:endParaRPr>
          </a:p>
          <a:p>
            <a:pPr algn="l"/>
            <a:r>
              <a:rPr lang="es-ES_tradnl" sz="2000" dirty="0" smtClean="0">
                <a:ln>
                  <a:solidFill>
                    <a:srgbClr val="660066"/>
                  </a:solidFill>
                </a:ln>
              </a:rPr>
              <a:t>-FUNCIÓN SANEADORA. </a:t>
            </a:r>
            <a:r>
              <a:rPr lang="es-ES" sz="2000" b="1" dirty="0" smtClean="0">
                <a:ln>
                  <a:solidFill>
                    <a:srgbClr val="660066"/>
                  </a:solidFill>
                </a:ln>
              </a:rPr>
              <a:t>Litispendencia o cosa juzgada (302)</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Cuando se hubiere denunciado la  litispendencia o la cosa juzgada, o bien el defecto fuera apreciado de oficio por el juez, se pondrá fin al proceso en el acto, ordenándose el  archivo de las actuaciones.</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No obstante, si el caso entrañara  especial  dificultad,  el  juez  podrá resolverlo dentro  de los cinco días posteriores a la audiencia, la cual deberá proseguir para que se  cumplan sus otras finalidades.</a:t>
            </a:r>
            <a:endParaRPr lang="es-ES_tradnl" sz="2000" dirty="0" smtClean="0">
              <a:ln>
                <a:solidFill>
                  <a:srgbClr val="660066"/>
                </a:solidFill>
              </a:ln>
            </a:endParaRPr>
          </a:p>
          <a:p>
            <a:pPr algn="l"/>
            <a:endParaRPr lang="es-ES_tradnl" sz="2000" dirty="0" smtClean="0">
              <a:ln>
                <a:solidFill>
                  <a:srgbClr val="660066"/>
                </a:solidFill>
              </a:ln>
            </a:endParaRPr>
          </a:p>
          <a:p>
            <a:pPr algn="l"/>
            <a:endParaRPr lang="es-ES_tradnl" sz="2000" dirty="0" smtClean="0">
              <a:ln>
                <a:solidFill>
                  <a:srgbClr val="660066"/>
                </a:solidFill>
              </a:ln>
            </a:endParaRPr>
          </a:p>
        </p:txBody>
      </p:sp>
      <p:sp>
        <p:nvSpPr>
          <p:cNvPr id="4" name="Marcador de fecha 3"/>
          <p:cNvSpPr>
            <a:spLocks noGrp="1"/>
          </p:cNvSpPr>
          <p:nvPr>
            <p:ph type="dt" sz="half" idx="10"/>
          </p:nvPr>
        </p:nvSpPr>
        <p:spPr/>
        <p:txBody>
          <a:bodyPr/>
          <a:lstStyle/>
          <a:p>
            <a:pPr>
              <a:defRPr/>
            </a:pPr>
            <a:fld id="{B60BF21D-B404-D143-9649-FD5EB68016CE}"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15</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endParaRPr lang="es-ES_tradnl" sz="2000" dirty="0" smtClean="0">
              <a:ln>
                <a:solidFill>
                  <a:srgbClr val="660066"/>
                </a:solidFill>
              </a:ln>
            </a:endParaRPr>
          </a:p>
          <a:p>
            <a:pPr algn="l"/>
            <a:r>
              <a:rPr lang="es-ES_tradnl" sz="2000" dirty="0" smtClean="0">
                <a:ln>
                  <a:solidFill>
                    <a:srgbClr val="660066"/>
                  </a:solidFill>
                </a:ln>
              </a:rPr>
              <a:t>-FUNCIÓN SANEADORA. </a:t>
            </a:r>
            <a:r>
              <a:rPr lang="es-ES" sz="2000" b="1" dirty="0" smtClean="0">
                <a:ln>
                  <a:solidFill>
                    <a:srgbClr val="660066"/>
                  </a:solidFill>
                </a:ln>
              </a:rPr>
              <a:t>Vía procesal errónea (303//14)</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se denunciare error en la vía procesal que se estuviera siguiendo, por discrepancia sobre la naturaleza de  la  pretensión,   el valor de la misma o  la forma de calcularlo, se deberá  oír a ambas partes. El juez resolverá  en  el acto lo  que  proceda, y si hubiera de seguirse  el  proceso abreviado citará a dichas partes para  la audiencia del mismo.</a:t>
            </a:r>
            <a:endParaRPr lang="es-ES_tradnl" sz="2000" dirty="0" smtClean="0">
              <a:ln>
                <a:solidFill>
                  <a:srgbClr val="660066"/>
                </a:solidFill>
              </a:ln>
            </a:endParaRPr>
          </a:p>
          <a:p>
            <a:pPr algn="l"/>
            <a:endParaRPr lang="es-ES_tradnl" sz="2000" dirty="0" smtClean="0">
              <a:ln>
                <a:solidFill>
                  <a:srgbClr val="660066"/>
                </a:solidFill>
              </a:ln>
            </a:endParaRPr>
          </a:p>
        </p:txBody>
      </p:sp>
      <p:sp>
        <p:nvSpPr>
          <p:cNvPr id="4" name="Marcador de fecha 3"/>
          <p:cNvSpPr>
            <a:spLocks noGrp="1"/>
          </p:cNvSpPr>
          <p:nvPr>
            <p:ph type="dt" sz="half" idx="10"/>
          </p:nvPr>
        </p:nvSpPr>
        <p:spPr/>
        <p:txBody>
          <a:bodyPr/>
          <a:lstStyle/>
          <a:p>
            <a:pPr>
              <a:defRPr/>
            </a:pPr>
            <a:fld id="{0427638B-BCBA-3D4D-804A-162742FA22BE}"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16</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endParaRPr lang="es-ES_tradnl" sz="2000" dirty="0" smtClean="0">
              <a:ln>
                <a:solidFill>
                  <a:srgbClr val="660066"/>
                </a:solidFill>
              </a:ln>
            </a:endParaRPr>
          </a:p>
          <a:p>
            <a:pPr algn="l"/>
            <a:r>
              <a:rPr lang="es-ES_tradnl" sz="2000" dirty="0" smtClean="0">
                <a:ln>
                  <a:solidFill>
                    <a:srgbClr val="660066"/>
                  </a:solidFill>
                </a:ln>
              </a:rPr>
              <a:t>-FUNCIÓN SANEADORA. </a:t>
            </a:r>
            <a:r>
              <a:rPr lang="es-ES" sz="2000" b="1" dirty="0" smtClean="0">
                <a:ln>
                  <a:solidFill>
                    <a:srgbClr val="660066"/>
                  </a:solidFill>
                </a:ln>
              </a:rPr>
              <a:t>Demanda defectuosa (304)</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Cuando se hubiere denunciado la existencia de defectos subsanables en la demanda o en la reconvención, o el juez los hubiera apreciado de oficio, pedirá en la audiencia las aclaraciones o precisiones oportunas.</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no se dieran las aclaraciones o precisiones, y los defectos no permitiesen determinar con claridad las pretensiones del demandante, </a:t>
            </a:r>
            <a:r>
              <a:rPr lang="es-ES" sz="2000" u="sng" dirty="0" smtClean="0">
                <a:ln>
                  <a:solidFill>
                    <a:srgbClr val="660066"/>
                  </a:solidFill>
                </a:ln>
              </a:rPr>
              <a:t>el juez dictará auto en el que se ponga fin al proceso, con archivo de las actuaciones.</a:t>
            </a:r>
            <a:r>
              <a:rPr lang="es-ES" sz="2000" u="sng" dirty="0" smtClean="0"/>
              <a:t> </a:t>
            </a:r>
            <a:endParaRPr lang="es-ES_tradnl" sz="2000" u="sng" dirty="0" smtClean="0">
              <a:ln>
                <a:solidFill>
                  <a:srgbClr val="660066"/>
                </a:solidFill>
              </a:ln>
            </a:endParaRPr>
          </a:p>
        </p:txBody>
      </p:sp>
      <p:sp>
        <p:nvSpPr>
          <p:cNvPr id="4" name="Marcador de fecha 3"/>
          <p:cNvSpPr>
            <a:spLocks noGrp="1"/>
          </p:cNvSpPr>
          <p:nvPr>
            <p:ph type="dt" sz="half" idx="10"/>
          </p:nvPr>
        </p:nvSpPr>
        <p:spPr/>
        <p:txBody>
          <a:bodyPr/>
          <a:lstStyle/>
          <a:p>
            <a:pPr>
              <a:defRPr/>
            </a:pPr>
            <a:fld id="{8128E47E-6C7C-6B48-A31E-9F43D49A41D7}"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17</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850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r>
              <a:rPr lang="es-ES_tradnl" sz="2000" dirty="0" smtClean="0">
                <a:ln>
                  <a:solidFill>
                    <a:srgbClr val="660066"/>
                  </a:solidFill>
                </a:ln>
              </a:rPr>
              <a:t>-FUNCIÓN DELIMITADORA. </a:t>
            </a:r>
            <a:r>
              <a:rPr lang="es-ES" sz="2000" b="1" dirty="0" smtClean="0">
                <a:ln>
                  <a:solidFill>
                    <a:srgbClr val="660066"/>
                  </a:solidFill>
                </a:ln>
              </a:rPr>
              <a:t>Fijación de la pretensión (305)</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En la audiencia podrá el demandante o reconviniente hacer las precisiones, aclaraciones y concreciones que estime oportunas en relación con  la pretensión  deducida  en  la  demanda  o  reconvención.  </a:t>
            </a:r>
            <a:r>
              <a:rPr lang="es-ES" sz="2000" u="sng" dirty="0" smtClean="0">
                <a:ln>
                  <a:solidFill>
                    <a:srgbClr val="660066"/>
                  </a:solidFill>
                </a:ln>
              </a:rPr>
              <a:t>En  ningún  caso podrá alterar o modificar sustancialmente la misma.</a:t>
            </a:r>
            <a:endParaRPr lang="es-ES_tradnl" sz="2000" u="sng" dirty="0" smtClean="0">
              <a:ln>
                <a:solidFill>
                  <a:srgbClr val="660066"/>
                </a:solidFill>
              </a:ln>
            </a:endParaRPr>
          </a:p>
          <a:p>
            <a:pPr algn="l"/>
            <a:endParaRPr lang="es-ES_tradnl" sz="2000" u="sng" dirty="0" smtClean="0">
              <a:ln>
                <a:solidFill>
                  <a:srgbClr val="660066"/>
                </a:solidFill>
              </a:ln>
            </a:endParaRPr>
          </a:p>
          <a:p>
            <a:pPr algn="l"/>
            <a:r>
              <a:rPr lang="es-ES" sz="2000" dirty="0" smtClean="0">
                <a:ln>
                  <a:solidFill>
                    <a:srgbClr val="660066"/>
                  </a:solidFill>
                </a:ln>
              </a:rPr>
              <a:t>El demandante podrá, asimismo, añadir  nuevas  pretensiones  a  la  ya planteada en su demanda, pero sólo si aquellas son accesorias respecto de ésta.</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el  demandado  se  opusiera  a  esta  adición,  el  juez  la  admitirá  sólo  cuando entienda que no supone menoscabo para el adecuado ejercicio del derecho de defensa. Admitidas las nuevas pretensiones, se oirá dentro de la audiencia a la parte contraria, a efectos de que ejerza su derecho de defensa respecto de las mismas.</a:t>
            </a:r>
            <a:r>
              <a:rPr lang="es-ES_tradnl" sz="2000" dirty="0" smtClean="0">
                <a:ln>
                  <a:solidFill>
                    <a:srgbClr val="660066"/>
                  </a:solidFill>
                </a:ln>
              </a:rPr>
              <a:t> </a:t>
            </a:r>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4FD764E0-11E8-2D44-978E-A8ECDCB38301}"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18</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endParaRPr lang="es-ES_tradnl" sz="2000" dirty="0" smtClean="0">
              <a:ln>
                <a:solidFill>
                  <a:srgbClr val="660066"/>
                </a:solidFill>
              </a:ln>
            </a:endParaRPr>
          </a:p>
          <a:p>
            <a:pPr algn="l"/>
            <a:r>
              <a:rPr lang="es-ES_tradnl" sz="2000" dirty="0" smtClean="0">
                <a:ln>
                  <a:solidFill>
                    <a:srgbClr val="660066"/>
                  </a:solidFill>
                </a:ln>
              </a:rPr>
              <a:t>LA AUDIENCIA PREPARATORIA </a:t>
            </a:r>
          </a:p>
          <a:p>
            <a:pPr algn="l"/>
            <a:r>
              <a:rPr lang="es-ES_tradnl" sz="2000" dirty="0" smtClean="0">
                <a:ln>
                  <a:solidFill>
                    <a:srgbClr val="660066"/>
                  </a:solidFill>
                </a:ln>
              </a:rPr>
              <a:t>-FUNCIÓN PROBATORIA. </a:t>
            </a:r>
            <a:r>
              <a:rPr lang="es-ES" sz="1800" b="1" dirty="0" smtClean="0">
                <a:ln>
                  <a:solidFill>
                    <a:srgbClr val="660066"/>
                  </a:solidFill>
                </a:ln>
              </a:rPr>
              <a:t>Proposición de la prueba (310)</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Las partes, por su orden, procederán a comunicar al juez las pruebas de las que intentarán valerse en el acto de la audiencia probatoria. La proposición de la prueba exige singularizar el medio que habrá de ser utilizado, con la debida especificación de su contenido y finalidad a la parte contraria. </a:t>
            </a:r>
            <a:r>
              <a:rPr lang="es-ES" sz="1800" dirty="0" smtClean="0">
                <a:ln>
                  <a:solidFill>
                    <a:srgbClr val="494B24"/>
                  </a:solidFill>
                </a:ln>
              </a:rPr>
              <a:t>Pertinencia y utilidad</a:t>
            </a:r>
            <a:endParaRPr lang="es-ES_tradnl" sz="1800" dirty="0" smtClean="0">
              <a:ln>
                <a:solidFill>
                  <a:srgbClr val="494B24"/>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Las pruebas admitidas que no puedan practicarse en el acto de la audiencia probatoria deberán realizarse con antelación a su inicio</a:t>
            </a:r>
            <a:r>
              <a:rPr lang="es-ES" sz="1800" dirty="0" smtClean="0">
                <a:ln>
                  <a:solidFill>
                    <a:srgbClr val="494B24"/>
                  </a:solidFill>
                </a:ln>
                <a:solidFill>
                  <a:srgbClr val="494B24"/>
                </a:solidFill>
              </a:rPr>
              <a:t>. Reconocimiento.</a:t>
            </a:r>
            <a:endParaRPr lang="es-ES_tradnl" sz="1800" dirty="0" smtClean="0">
              <a:ln>
                <a:solidFill>
                  <a:srgbClr val="494B24"/>
                </a:solidFill>
              </a:ln>
              <a:solidFill>
                <a:srgbClr val="494B24"/>
              </a:solidFill>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Cuando la prueba que se deba practicar sea sólo la documental, el juez pasará a dictar sentencia en el plazo legalmente fijado, inmediatamente después de que concluya la audiencia preparatoria o una vez que se hayan aportado los documentos admitidos que no obren en poder de la parte. </a:t>
            </a:r>
            <a:r>
              <a:rPr lang="es-ES" sz="1800" dirty="0" smtClean="0">
                <a:ln>
                  <a:solidFill>
                    <a:schemeClr val="bg2">
                      <a:lumMod val="25000"/>
                    </a:schemeClr>
                  </a:solidFill>
                </a:ln>
                <a:solidFill>
                  <a:schemeClr val="bg2">
                    <a:lumMod val="25000"/>
                  </a:schemeClr>
                </a:solidFill>
              </a:rPr>
              <a:t>Terminación anticipada</a:t>
            </a:r>
            <a:endParaRPr lang="es-ES_tradnl" sz="2000" dirty="0"/>
          </a:p>
        </p:txBody>
      </p:sp>
      <p:sp>
        <p:nvSpPr>
          <p:cNvPr id="4" name="Marcador de fecha 3"/>
          <p:cNvSpPr>
            <a:spLocks noGrp="1"/>
          </p:cNvSpPr>
          <p:nvPr>
            <p:ph type="dt" sz="half" idx="10"/>
          </p:nvPr>
        </p:nvSpPr>
        <p:spPr/>
        <p:txBody>
          <a:bodyPr/>
          <a:lstStyle/>
          <a:p>
            <a:pPr>
              <a:defRPr/>
            </a:pPr>
            <a:fld id="{B09C7E38-0E47-E840-B159-E06AF642B98A}"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19</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1800" b="1" dirty="0" smtClean="0">
              <a:ln>
                <a:solidFill>
                  <a:srgbClr val="660066"/>
                </a:solidFill>
              </a:ln>
            </a:endParaRPr>
          </a:p>
          <a:p>
            <a:pPr algn="l"/>
            <a:r>
              <a:rPr lang="es-MX" sz="1800" b="1" dirty="0" smtClean="0">
                <a:ln>
                  <a:solidFill>
                    <a:srgbClr val="660066"/>
                  </a:solidFill>
                </a:ln>
              </a:rPr>
              <a:t>Nuevo señalamiento (202)</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Si alguna de  las  partes,  sus  representantes o abogados, o alguno de los testigos o peritos manifiesta la absoluta imposibilidad  de concurrir a la audiencia en el día y hora señalados, se podrá hacer un nuevo señalamiento si concurren los requisitos siguientes.</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1) Cuando la presencia de la persona imposibilitada sea necesaria para el desarrollo de la audiencia.</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2) Cuando la causa de la solicitud de nuevo señalamiento sea la coincidencia de audiencias de uno de los abogados, tendrá preferencia la audiencia relativa a causa penal; si no fuera ese el caso, la del señalamiento más antiguo. Si los dos señalamientos tuvieran la misma fecha, se suspenderá la audiencia correspondiente al procedimiento más reciente</a:t>
            </a:r>
            <a:endParaRPr lang="es-ES_tradnl" sz="2000" dirty="0"/>
          </a:p>
        </p:txBody>
      </p:sp>
      <p:sp>
        <p:nvSpPr>
          <p:cNvPr id="4" name="Marcador de fecha 3"/>
          <p:cNvSpPr>
            <a:spLocks noGrp="1"/>
          </p:cNvSpPr>
          <p:nvPr>
            <p:ph type="dt" sz="half" idx="10"/>
          </p:nvPr>
        </p:nvSpPr>
        <p:spPr/>
        <p:txBody>
          <a:bodyPr/>
          <a:lstStyle/>
          <a:p>
            <a:pPr>
              <a:defRPr/>
            </a:pPr>
            <a:fld id="{97C6BE4C-CF72-FB4F-8955-520F9A6EBD77}"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LA AUDIENCIA PROBATORIA. ASPECTOS GENERALES</a:t>
            </a:r>
          </a:p>
          <a:p>
            <a:pPr algn="l"/>
            <a:endParaRPr lang="es-ES_tradnl" sz="2000" dirty="0" smtClean="0">
              <a:ln>
                <a:solidFill>
                  <a:srgbClr val="660066"/>
                </a:solidFill>
              </a:ln>
            </a:endParaRPr>
          </a:p>
          <a:p>
            <a:pPr algn="l"/>
            <a:r>
              <a:rPr lang="es-ES_tradnl" sz="2000" dirty="0" smtClean="0">
                <a:ln>
                  <a:solidFill>
                    <a:srgbClr val="660066"/>
                  </a:solidFill>
                </a:ln>
              </a:rPr>
              <a:t>	-EL DESCUBRIMIENTO DE PRUEBA (SUPRIMIDO)</a:t>
            </a:r>
          </a:p>
          <a:p>
            <a:pPr algn="l"/>
            <a:r>
              <a:rPr lang="es-ES_tradnl" sz="2000" dirty="0" smtClean="0">
                <a:ln>
                  <a:solidFill>
                    <a:srgbClr val="660066"/>
                  </a:solidFill>
                </a:ln>
              </a:rPr>
              <a:t>	-LA PRODUCCIÓN DE PRUEBA (LA AUDIENCIA)</a:t>
            </a:r>
          </a:p>
          <a:p>
            <a:pPr algn="l"/>
            <a:r>
              <a:rPr lang="es-ES_tradnl" sz="2000" dirty="0" smtClean="0">
                <a:ln>
                  <a:solidFill>
                    <a:srgbClr val="660066"/>
                  </a:solidFill>
                </a:ln>
              </a:rPr>
              <a:t>	-LA INMEDIACIÓN BAJO  PENA DE NULIDAD (SALVO COM. Y ACUM.)</a:t>
            </a:r>
          </a:p>
          <a:p>
            <a:pPr algn="l"/>
            <a:r>
              <a:rPr lang="es-ES_tradnl" sz="2000" dirty="0" smtClean="0">
                <a:ln>
                  <a:solidFill>
                    <a:srgbClr val="660066"/>
                  </a:solidFill>
                </a:ln>
              </a:rPr>
              <a:t>	-PRUEBA PARA MEJOR PROVEER (CASOS ESPECIALES)</a:t>
            </a:r>
          </a:p>
          <a:p>
            <a:pPr algn="l"/>
            <a:r>
              <a:rPr lang="es-ES_tradnl" sz="2000" dirty="0" smtClean="0">
                <a:ln>
                  <a:solidFill>
                    <a:srgbClr val="660066"/>
                  </a:solidFill>
                </a:ln>
              </a:rPr>
              <a:t>	-SISTEMA DE VALORACIÓN LIBRE (SE SUPRIME LA TARIFA LEGAL)</a:t>
            </a:r>
          </a:p>
          <a:p>
            <a:pPr algn="l"/>
            <a:r>
              <a:rPr lang="es-ES_tradnl" sz="2000" dirty="0" smtClean="0">
                <a:ln>
                  <a:solidFill>
                    <a:srgbClr val="660066"/>
                  </a:solidFill>
                </a:ln>
              </a:rPr>
              <a:t>	-DISPONIBILIDAD DE UN PLAZO PARA RESOLVER</a:t>
            </a:r>
          </a:p>
          <a:p>
            <a:endParaRPr lang="es-ES_tradnl" sz="2000" dirty="0" smtClean="0">
              <a:ln>
                <a:solidFill>
                  <a:srgbClr val="660066"/>
                </a:solidFill>
              </a:ln>
            </a:endParaRPr>
          </a:p>
          <a:p>
            <a:r>
              <a:rPr lang="es-ES_tradnl" sz="2000" dirty="0" smtClean="0">
                <a:ln>
                  <a:solidFill>
                    <a:srgbClr val="660066"/>
                  </a:solidFill>
                </a:ln>
              </a:rPr>
              <a:t> </a:t>
            </a:r>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5772622F-5395-4D4D-99FB-028B3C39D9B5}"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20</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3339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-OBJETO DE PRUEBA (313) </a:t>
            </a:r>
          </a:p>
          <a:p>
            <a:endParaRPr lang="es-ES_tradnl" sz="2000" dirty="0" smtClean="0">
              <a:ln>
                <a:solidFill>
                  <a:srgbClr val="660066"/>
                </a:solidFill>
              </a:ln>
            </a:endParaRPr>
          </a:p>
          <a:p>
            <a:pPr algn="l"/>
            <a:r>
              <a:rPr lang="es-MX" sz="1800" dirty="0" smtClean="0">
                <a:ln>
                  <a:solidFill>
                    <a:srgbClr val="660066"/>
                  </a:solidFill>
                </a:ln>
              </a:rPr>
              <a:t> La prueba tendrá por objeto:</a:t>
            </a:r>
            <a:endParaRPr lang="es-ES_tradnl" sz="1800" dirty="0" smtClean="0">
              <a:ln>
                <a:solidFill>
                  <a:srgbClr val="660066"/>
                </a:solidFill>
              </a:ln>
            </a:endParaRPr>
          </a:p>
          <a:p>
            <a:pPr algn="l"/>
            <a:r>
              <a:rPr lang="es-MX" sz="1800" dirty="0" smtClean="0">
                <a:ln>
                  <a:solidFill>
                    <a:srgbClr val="660066"/>
                  </a:solidFill>
                </a:ln>
              </a:rPr>
              <a:t>1º   Las afirmaciones expresadas por las partes sobre los hechos controvertidos.</a:t>
            </a:r>
            <a:endParaRPr lang="es-ES_tradnl" sz="1800" dirty="0" smtClean="0">
              <a:ln>
                <a:solidFill>
                  <a:srgbClr val="660066"/>
                </a:solidFill>
              </a:ln>
            </a:endParaRPr>
          </a:p>
          <a:p>
            <a:pPr algn="l"/>
            <a:endParaRPr lang="es-MX" sz="1800" dirty="0" smtClean="0">
              <a:ln>
                <a:solidFill>
                  <a:srgbClr val="660066"/>
                </a:solidFill>
              </a:ln>
            </a:endParaRPr>
          </a:p>
          <a:p>
            <a:pPr algn="l"/>
            <a:r>
              <a:rPr lang="es-MX" sz="1800" dirty="0" smtClean="0">
                <a:ln>
                  <a:solidFill>
                    <a:srgbClr val="660066"/>
                  </a:solidFill>
                </a:ln>
              </a:rPr>
              <a:t>2º    La costumbre, siempre que las partes no  se pongan de acuerdo sobre su existencia o sobre su contenido.</a:t>
            </a:r>
            <a:endParaRPr lang="es-ES_tradnl" sz="1800" dirty="0" smtClean="0">
              <a:ln>
                <a:solidFill>
                  <a:srgbClr val="660066"/>
                </a:solidFill>
              </a:ln>
            </a:endParaRPr>
          </a:p>
          <a:p>
            <a:pPr algn="l"/>
            <a:endParaRPr lang="es-MX" sz="1800" dirty="0" smtClean="0">
              <a:ln>
                <a:solidFill>
                  <a:srgbClr val="660066"/>
                </a:solidFill>
              </a:ln>
            </a:endParaRPr>
          </a:p>
          <a:p>
            <a:pPr algn="l"/>
            <a:r>
              <a:rPr lang="es-MX" sz="1800" dirty="0" smtClean="0">
                <a:ln>
                  <a:solidFill>
                    <a:srgbClr val="660066"/>
                  </a:solidFill>
                </a:ln>
              </a:rPr>
              <a:t>3º   	El derecho extranjero, en lo que respecta a su contenido y vigencia; pudiendo valerse el tribunal de cuantos medios de averiguación estime necesarios para  asegurar su conocimiento.</a:t>
            </a:r>
            <a:endParaRPr lang="es-ES_tradnl" sz="1800" dirty="0" smtClean="0">
              <a:ln>
                <a:solidFill>
                  <a:srgbClr val="660066"/>
                </a:solidFill>
              </a:ln>
            </a:endParaRPr>
          </a:p>
          <a:p>
            <a:endParaRPr lang="es-ES_tradnl" sz="2000" dirty="0" smtClean="0">
              <a:ln>
                <a:solidFill>
                  <a:srgbClr val="660066"/>
                </a:solidFill>
              </a:ln>
            </a:endParaRPr>
          </a:p>
          <a:p>
            <a:r>
              <a:rPr lang="es-ES_tradnl" sz="2000" dirty="0" smtClean="0">
                <a:ln>
                  <a:solidFill>
                    <a:srgbClr val="660066"/>
                  </a:solidFill>
                </a:ln>
              </a:rPr>
              <a:t> </a:t>
            </a: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E7CE25E5-8B60-394C-9484-DFD24EA3014E}"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21</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137150"/>
          </a:xfrm>
          <a:solidFill>
            <a:schemeClr val="bg1"/>
          </a:solidFill>
        </p:spPr>
        <p:style>
          <a:lnRef idx="1">
            <a:schemeClr val="accent4"/>
          </a:lnRef>
          <a:fillRef idx="3">
            <a:schemeClr val="accent4"/>
          </a:fillRef>
          <a:effectRef idx="2">
            <a:schemeClr val="accent4"/>
          </a:effectRef>
          <a:fontRef idx="minor">
            <a:schemeClr val="lt1"/>
          </a:fontRef>
        </p:style>
        <p:txBody>
          <a:bodyPr>
            <a:normAutofit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-PRUEBA DEL DERECHO (315) IURA NOVIT CURIA </a:t>
            </a:r>
          </a:p>
          <a:p>
            <a:r>
              <a:rPr lang="es-ES" sz="2000" dirty="0" smtClean="0"/>
              <a:t> </a:t>
            </a:r>
            <a:endParaRPr lang="es-ES_tradnl" sz="2000" dirty="0" smtClean="0"/>
          </a:p>
          <a:p>
            <a:pPr algn="l"/>
            <a:r>
              <a:rPr lang="es-ES" sz="2000" dirty="0" smtClean="0">
                <a:ln>
                  <a:solidFill>
                    <a:srgbClr val="660066"/>
                  </a:solidFill>
                </a:ln>
              </a:rPr>
              <a:t> La parte que sustente su pretensión en norma de derecho extranjero deberá  probar  su  contenido  y  vigencia,  sin  perjuicio de  que  el  juez pueda valerse de cualquier medio para su averiguación.</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Igualmente, la parte que lo invoque deberá probar el derecho no escrito o consuetudinario.</a:t>
            </a:r>
            <a:r>
              <a:rPr lang="es-ES_tradnl" sz="2000" dirty="0" smtClean="0">
                <a:ln>
                  <a:solidFill>
                    <a:srgbClr val="660066"/>
                  </a:solidFill>
                </a:ln>
              </a:rPr>
              <a:t> </a:t>
            </a:r>
          </a:p>
          <a:p>
            <a:pPr algn="l"/>
            <a:r>
              <a:rPr lang="es-ES_tradnl" sz="2000" dirty="0" smtClean="0">
                <a:ln>
                  <a:solidFill>
                    <a:srgbClr val="660066"/>
                  </a:solidFill>
                </a:ln>
              </a:rPr>
              <a:t> </a:t>
            </a: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7D6A8880-C465-3346-9238-7572FAE2D11A}"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22</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13715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 sz="2000" b="1" dirty="0" smtClean="0">
              <a:ln>
                <a:solidFill>
                  <a:srgbClr val="660066"/>
                </a:solidFill>
              </a:ln>
            </a:endParaRPr>
          </a:p>
          <a:p>
            <a:pPr algn="l"/>
            <a:r>
              <a:rPr lang="es-ES" sz="2000" b="1" dirty="0" smtClean="0">
                <a:ln>
                  <a:solidFill>
                    <a:srgbClr val="660066"/>
                  </a:solidFill>
                </a:ln>
              </a:rPr>
              <a:t>Licitud de la prueba (316)</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Las fuentes de prueba deberán obtenerse de forma lícita, quedando expedita a las partes la posibilidad de </a:t>
            </a:r>
            <a:r>
              <a:rPr lang="es-ES" sz="2000" u="sng" dirty="0" smtClean="0">
                <a:ln>
                  <a:solidFill>
                    <a:srgbClr val="660066"/>
                  </a:solidFill>
                </a:ln>
              </a:rPr>
              <a:t>denunciar su origen u obtención </a:t>
            </a:r>
            <a:r>
              <a:rPr lang="es-ES" sz="2000" dirty="0" smtClean="0">
                <a:ln>
                  <a:solidFill>
                    <a:srgbClr val="660066"/>
                  </a:solidFill>
                </a:ln>
              </a:rPr>
              <a:t>cuando sean contrario a la ley.</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Las fuentes de prueba obtenidas con </a:t>
            </a:r>
            <a:r>
              <a:rPr lang="es-ES" sz="2000" u="sng" dirty="0" smtClean="0">
                <a:ln>
                  <a:solidFill>
                    <a:srgbClr val="660066"/>
                  </a:solidFill>
                </a:ln>
              </a:rPr>
              <a:t>vulneración de  derechos  constitucionales </a:t>
            </a:r>
            <a:r>
              <a:rPr lang="es-ES" sz="2000" dirty="0" smtClean="0">
                <a:ln>
                  <a:solidFill>
                    <a:srgbClr val="660066"/>
                  </a:solidFill>
                </a:ln>
              </a:rPr>
              <a:t>no serán  apreciadas por el juez al fallar, y en este caso deberá expresar en qué consiste la violación.</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 práctica de los medios probatorios en forma contraria a lo previsto por las leyes procesales </a:t>
            </a:r>
            <a:r>
              <a:rPr lang="es-ES" sz="2000" u="sng" dirty="0" smtClean="0">
                <a:ln>
                  <a:solidFill>
                    <a:srgbClr val="660066"/>
                  </a:solidFill>
                </a:ln>
              </a:rPr>
              <a:t>determinará la nulidad del medio correspondiente</a:t>
            </a:r>
            <a:r>
              <a:rPr lang="es-ES" sz="2000" dirty="0" smtClean="0">
                <a:ln>
                  <a:solidFill>
                    <a:srgbClr val="660066"/>
                  </a:solidFill>
                </a:ln>
              </a:rPr>
              <a:t>. Sin embargo, la fuente de prueba  podrá  ser  utilizada  siempre  que  su  aportación  se  hubiera realizado conforme a las normas legales</a:t>
            </a:r>
            <a:endParaRPr lang="es-ES_tradnl" sz="2000" dirty="0"/>
          </a:p>
        </p:txBody>
      </p:sp>
      <p:sp>
        <p:nvSpPr>
          <p:cNvPr id="4" name="Marcador de fecha 3"/>
          <p:cNvSpPr>
            <a:spLocks noGrp="1"/>
          </p:cNvSpPr>
          <p:nvPr>
            <p:ph type="dt" sz="half" idx="10"/>
          </p:nvPr>
        </p:nvSpPr>
        <p:spPr/>
        <p:txBody>
          <a:bodyPr/>
          <a:lstStyle/>
          <a:p>
            <a:pPr>
              <a:defRPr/>
            </a:pPr>
            <a:fld id="{9C415EF4-E4D4-784C-91D9-805B4A1B7CFD}"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23</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13715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 sz="2000" b="1" dirty="0" smtClean="0">
              <a:ln>
                <a:solidFill>
                  <a:srgbClr val="660066"/>
                </a:solidFill>
              </a:ln>
            </a:endParaRPr>
          </a:p>
          <a:p>
            <a:pPr algn="l"/>
            <a:r>
              <a:rPr lang="es-ES" sz="2000" b="1" dirty="0" smtClean="0">
                <a:ln>
                  <a:solidFill>
                    <a:srgbClr val="660066"/>
                  </a:solidFill>
                </a:ln>
              </a:rPr>
              <a:t>Carga de la prueba (321)</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 carga de la prueba es </a:t>
            </a:r>
            <a:r>
              <a:rPr lang="es-ES" sz="2000" u="sng" dirty="0" smtClean="0">
                <a:ln>
                  <a:solidFill>
                    <a:srgbClr val="660066"/>
                  </a:solidFill>
                </a:ln>
              </a:rPr>
              <a:t>exclusiva de las partes</a:t>
            </a:r>
            <a:r>
              <a:rPr lang="es-ES" sz="2000" dirty="0" smtClean="0">
                <a:ln>
                  <a:solidFill>
                    <a:srgbClr val="660066"/>
                  </a:solidFill>
                </a:ln>
              </a:rPr>
              <a:t>. Sin embargo, respecto de prueba, que ya fue debida y oportunamente aportada y controvertida por las partes, el juez podrá ordenar diligencias con el fin de esclarecer algún punto oscuro o contradictorio; en tales diligencias no se podrán introducir hechos nuevos, bajo ninguna circunstancia, ni tampoco </a:t>
            </a:r>
            <a:r>
              <a:rPr lang="es-ES" sz="2000" u="sng" dirty="0" smtClean="0">
                <a:ln>
                  <a:solidFill>
                    <a:srgbClr val="660066"/>
                  </a:solidFill>
                </a:ln>
              </a:rPr>
              <a:t>practicar ningún medio probatorio no introducido oportunamente  por las partes.</a:t>
            </a:r>
            <a:endParaRPr lang="es-ES_tradnl" sz="2000" u="sng"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Las partes podrán estipular de manera previa determinados hechos que se consideraren  probados, y así  lo  comunicarán  por  escrito  al  juez,  diez días antes de la celebración de la audiencia probatoria o en el acto mismo de dicha audiencia.</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ACEFF8D6-8F74-3045-9745-A915E090F176}"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24</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13715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 sz="2000" b="1" dirty="0" smtClean="0">
                <a:ln>
                  <a:solidFill>
                    <a:srgbClr val="660066"/>
                  </a:solidFill>
                </a:ln>
              </a:rPr>
              <a:t>Aseguramiento de la prueba (323)</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solidFill>
                <a:srgbClr val="660066"/>
              </a:solidFill>
            </a:endParaRPr>
          </a:p>
          <a:p>
            <a:pPr algn="l"/>
            <a:r>
              <a:rPr lang="es-ES" sz="2000" dirty="0" smtClean="0">
                <a:ln>
                  <a:solidFill>
                    <a:srgbClr val="660066"/>
                  </a:solidFill>
                </a:ln>
                <a:solidFill>
                  <a:srgbClr val="660066"/>
                </a:solidFill>
              </a:rPr>
              <a:t>Las partes podrán solicitar del juez que esté conociendo del asunto la  adopción de las medidas que estime pertinentes y adecuadas para proteger o conservar las fuentes de prueba relevantes para ellas.</a:t>
            </a:r>
            <a:endParaRPr lang="es-ES_tradnl" sz="2000" dirty="0" smtClean="0">
              <a:ln>
                <a:solidFill>
                  <a:srgbClr val="660066"/>
                </a:solidFill>
              </a:ln>
              <a:solidFill>
                <a:srgbClr val="660066"/>
              </a:solidFill>
            </a:endParaRPr>
          </a:p>
          <a:p>
            <a:pPr algn="l"/>
            <a:r>
              <a:rPr lang="es-ES" sz="2000" dirty="0" smtClean="0">
                <a:ln>
                  <a:solidFill>
                    <a:srgbClr val="660066"/>
                  </a:solidFill>
                </a:ln>
                <a:solidFill>
                  <a:srgbClr val="660066"/>
                </a:solidFill>
              </a:rPr>
              <a:t> </a:t>
            </a:r>
            <a:endParaRPr lang="es-ES_tradnl" sz="2000" dirty="0" smtClean="0">
              <a:ln>
                <a:solidFill>
                  <a:srgbClr val="660066"/>
                </a:solidFill>
              </a:ln>
              <a:solidFill>
                <a:srgbClr val="660066"/>
              </a:solidFill>
            </a:endParaRPr>
          </a:p>
          <a:p>
            <a:pPr algn="l"/>
            <a:r>
              <a:rPr lang="es-ES" sz="2000" dirty="0" smtClean="0">
                <a:ln>
                  <a:solidFill>
                    <a:srgbClr val="660066"/>
                  </a:solidFill>
                </a:ln>
                <a:solidFill>
                  <a:srgbClr val="660066"/>
                </a:solidFill>
              </a:rPr>
              <a:t>Se deberá establecer que existe un riesgo de que una conducta humana o un acontecimiento natural pudieran desvirtuar las fuentes de prueba cuyo seguramiento se busca.</a:t>
            </a:r>
            <a:endParaRPr lang="es-ES_tradnl" sz="2000" dirty="0" smtClean="0">
              <a:ln>
                <a:solidFill>
                  <a:srgbClr val="660066"/>
                </a:solidFill>
              </a:ln>
              <a:solidFill>
                <a:srgbClr val="660066"/>
              </a:solidFill>
            </a:endParaRPr>
          </a:p>
          <a:p>
            <a:pPr algn="l"/>
            <a:r>
              <a:rPr lang="es-ES" sz="2000" dirty="0" smtClean="0">
                <a:ln>
                  <a:solidFill>
                    <a:srgbClr val="660066"/>
                  </a:solidFill>
                </a:ln>
                <a:solidFill>
                  <a:srgbClr val="660066"/>
                </a:solidFill>
              </a:rPr>
              <a:t> </a:t>
            </a:r>
            <a:endParaRPr lang="es-ES_tradnl" sz="2000" dirty="0" smtClean="0">
              <a:ln>
                <a:solidFill>
                  <a:srgbClr val="660066"/>
                </a:solidFill>
              </a:ln>
              <a:solidFill>
                <a:srgbClr val="660066"/>
              </a:solidFill>
            </a:endParaRPr>
          </a:p>
          <a:p>
            <a:pPr algn="l"/>
            <a:r>
              <a:rPr lang="es-ES" sz="2000" dirty="0" smtClean="0">
                <a:ln>
                  <a:solidFill>
                    <a:srgbClr val="660066"/>
                  </a:solidFill>
                </a:ln>
                <a:solidFill>
                  <a:srgbClr val="660066"/>
                </a:solidFill>
              </a:rPr>
              <a:t>Si se interesa el aseguramiento antes de la interposición de la demanda, la competencia corresponderá al juez que deba conocer del proceso principal</a:t>
            </a:r>
            <a:r>
              <a:rPr lang="es-ES_tradnl" sz="2000" dirty="0" smtClean="0">
                <a:ln>
                  <a:solidFill>
                    <a:srgbClr val="660066"/>
                  </a:solidFill>
                </a:ln>
                <a:solidFill>
                  <a:srgbClr val="660066"/>
                </a:solidFill>
              </a:rPr>
              <a:t> </a:t>
            </a:r>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557F1DFE-15A4-2F4B-AB03-02848FADDD31}"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25</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13715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 sz="2000" b="1" dirty="0" smtClean="0">
                <a:ln>
                  <a:solidFill>
                    <a:srgbClr val="660066"/>
                  </a:solidFill>
                </a:ln>
              </a:rPr>
              <a:t>Aseguramiento de la prueba (324)</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El tribunal, mediante auto, ordenará las medidas adecuadas para asegurar la fuente de prueba si  estima  que  el aseguramiento se refiere  a  una  prueba pertinente y útil, que es necesario para mantenerla disponible y en condiciones para la celebración de la audiencia, y que la medida es la única manera de lograr la conservación y disponibilidad de la prueba.</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El tribunal podrá decidir que el solicitante preste caución para asegurar los posibles daños y perjuicios que ocasione la medida. Y la persona que deba soportar ésta podrá oponerse a que se lleve a cabo, ofreciendo caución bastante para responder  de que la prueba pueda practicarse en su día.</a:t>
            </a:r>
            <a:endParaRPr lang="es-ES_tradnl" sz="2000" dirty="0" smtClean="0">
              <a:ln>
                <a:solidFill>
                  <a:srgbClr val="660066"/>
                </a:solidFill>
              </a:ln>
            </a:endParaRP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557F1DFE-15A4-2F4B-AB03-02848FADDD31}"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26</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13715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-ANTICIPO DE PRUEBA (326) </a:t>
            </a:r>
          </a:p>
          <a:p>
            <a:pPr algn="l"/>
            <a:endParaRPr lang="es-ES" sz="2000" dirty="0" smtClean="0">
              <a:ln>
                <a:solidFill>
                  <a:srgbClr val="660066"/>
                </a:solidFill>
              </a:ln>
            </a:endParaRPr>
          </a:p>
          <a:p>
            <a:pPr algn="l"/>
            <a:r>
              <a:rPr lang="es-ES" sz="2000" dirty="0" smtClean="0">
                <a:ln>
                  <a:solidFill>
                    <a:srgbClr val="660066"/>
                  </a:solidFill>
                </a:ln>
              </a:rPr>
              <a:t>Cuando  por  las  circunstancias  del  caso  se tema la pérdida  de  un  medio  de  prueba  por la imposibilidad de reproducción de los hechos  en  la  audiencia  probatoria,  sea  por  la  situación  de  las  personas  o  el estado de las cosas, y aún no se hubiese iniciado el proceso en el que habría de producirse ésta, el futuro demandante,  o demandado, que pretenda establecer la existencia de un  hecho,  podrá  acudir  al  juez  competente  a  efecto  de  que  sea  practicada anticipadamente.</a:t>
            </a:r>
            <a:endParaRPr lang="es-ES_tradnl" sz="2000" dirty="0" smtClean="0">
              <a:ln>
                <a:solidFill>
                  <a:srgbClr val="660066"/>
                </a:solidFill>
              </a:ln>
            </a:endParaRPr>
          </a:p>
          <a:p>
            <a:pPr algn="l"/>
            <a:endParaRPr lang="es-ES" sz="2000" dirty="0" smtClean="0">
              <a:ln>
                <a:solidFill>
                  <a:srgbClr val="660066"/>
                </a:solidFill>
              </a:ln>
            </a:endParaRPr>
          </a:p>
          <a:p>
            <a:pPr algn="l"/>
            <a:r>
              <a:rPr lang="es-ES" sz="2000" dirty="0" smtClean="0">
                <a:ln>
                  <a:solidFill>
                    <a:srgbClr val="660066"/>
                  </a:solidFill>
                </a:ln>
              </a:rPr>
              <a:t>Lo mismo podrá hacer cualquiera de las partes cuando, encontrándose en trámite el proceso, no estuviere en la etapa procesal oportuna para ello.</a:t>
            </a:r>
          </a:p>
          <a:p>
            <a:r>
              <a:rPr lang="es-ES_tradnl" sz="2000" dirty="0" smtClean="0">
                <a:ln>
                  <a:solidFill>
                    <a:srgbClr val="660066"/>
                  </a:solidFill>
                </a:ln>
              </a:rPr>
              <a:t> </a:t>
            </a: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2ADA362D-7353-E845-8DA4-CAEDE32E3139}"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27</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410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-ANTICIPO DE PRUEBA (328/329) (previo al proceso o a la etapa)</a:t>
            </a:r>
          </a:p>
          <a:p>
            <a:pPr algn="l"/>
            <a:r>
              <a:rPr lang="es-ES_tradnl" sz="2000" dirty="0" smtClean="0">
                <a:ln>
                  <a:solidFill>
                    <a:srgbClr val="660066"/>
                  </a:solidFill>
                </a:ln>
              </a:rPr>
              <a:t> </a:t>
            </a:r>
          </a:p>
          <a:p>
            <a:pPr algn="l"/>
            <a:r>
              <a:rPr lang="es-ES" sz="1800" dirty="0" smtClean="0">
                <a:ln>
                  <a:solidFill>
                    <a:srgbClr val="660066"/>
                  </a:solidFill>
                </a:ln>
              </a:rPr>
              <a:t>La  proposición  y  la  práctica  de  pruebas  anticipadas  se realizará conforme a lo dispuesto para cada una de ellas.</a:t>
            </a:r>
            <a:endParaRPr lang="es-ES_tradnl" sz="1800" dirty="0" smtClean="0">
              <a:ln>
                <a:solidFill>
                  <a:srgbClr val="660066"/>
                </a:solidFill>
              </a:ln>
            </a:endParaRPr>
          </a:p>
          <a:p>
            <a:pPr algn="l"/>
            <a:r>
              <a:rPr lang="es-ES" sz="1800" dirty="0" smtClean="0">
                <a:ln>
                  <a:solidFill>
                    <a:srgbClr val="660066"/>
                  </a:solidFill>
                </a:ln>
              </a:rPr>
              <a:t>A tal efecto, cuando se pidan antes de iniciarse el proceso, el solicitante deberá precisar de manera suficiente los hechos que justifican su petición y designar a la persona a quien pretenda demandar, que será citada con suficiente antelación para que pueda intervenir en la audiencia extraordinaria que se habrá de celebrar para tal efecto. La prueba anticipada podrá practicarse de nuevo si en el momento de la audiencia probatoria pudiera realizarse y alguna de las partes lo solicitara.</a:t>
            </a:r>
            <a:endParaRPr lang="es-ES_tradnl" sz="1800" dirty="0" smtClean="0">
              <a:ln>
                <a:solidFill>
                  <a:srgbClr val="660066"/>
                </a:solidFill>
              </a:ln>
            </a:endParaRPr>
          </a:p>
          <a:p>
            <a:pPr algn="l"/>
            <a:endParaRPr lang="es-ES" sz="1800" dirty="0" smtClean="0">
              <a:ln>
                <a:solidFill>
                  <a:srgbClr val="660066"/>
                </a:solidFill>
              </a:ln>
            </a:endParaRPr>
          </a:p>
          <a:p>
            <a:pPr algn="l"/>
            <a:r>
              <a:rPr lang="es-ES" sz="1800" dirty="0" smtClean="0">
                <a:ln>
                  <a:solidFill>
                    <a:srgbClr val="660066"/>
                  </a:solidFill>
                </a:ln>
              </a:rPr>
              <a:t>El   resultado   de   la   prueba   anticipada   y   el   acta   de   la   audiencia extraordinaria  quedarán  en  el  tribunal  donde  se  hubieran  practicado  y  se incorporarán  al  proceso  futuro,  </a:t>
            </a:r>
            <a:r>
              <a:rPr lang="es-ES" sz="1800" u="sng" dirty="0" smtClean="0">
                <a:ln>
                  <a:solidFill>
                    <a:srgbClr val="660066"/>
                  </a:solidFill>
                </a:ln>
              </a:rPr>
              <a:t>(un mes, pero no aparecen los efectos de no hacerlo)</a:t>
            </a:r>
            <a:endParaRPr lang="es-ES_tradnl" sz="1800" u="sng" dirty="0" smtClean="0">
              <a:ln>
                <a:solidFill>
                  <a:srgbClr val="660066"/>
                </a:solidFill>
              </a:ln>
            </a:endParaRPr>
          </a:p>
          <a:p>
            <a:r>
              <a:rPr lang="es-ES_tradnl" sz="2000" dirty="0" smtClean="0">
                <a:ln>
                  <a:solidFill>
                    <a:srgbClr val="660066"/>
                  </a:solidFill>
                </a:ln>
              </a:rPr>
              <a:t> </a:t>
            </a: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A255A9EC-8B91-7F41-8F6A-6A287AF23077}"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28</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 A PRUEBA DOCUMENTAL (270 Pr. y 331) </a:t>
            </a:r>
          </a:p>
          <a:p>
            <a:pPr algn="l"/>
            <a:endParaRPr lang="es-ES_tradnl" sz="2000" dirty="0" smtClean="0">
              <a:ln>
                <a:solidFill>
                  <a:srgbClr val="660066"/>
                </a:solidFill>
              </a:ln>
            </a:endParaRPr>
          </a:p>
          <a:p>
            <a:pPr algn="l"/>
            <a:r>
              <a:rPr lang="es-ES_tradnl" sz="2000" dirty="0" smtClean="0">
                <a:ln>
                  <a:solidFill>
                    <a:srgbClr val="660066"/>
                  </a:solidFill>
                </a:ln>
              </a:rPr>
              <a:t>-OBLIGATORIA PRESENTACIÓN LIMINAR</a:t>
            </a:r>
          </a:p>
          <a:p>
            <a:pPr algn="l"/>
            <a:endParaRPr lang="es-ES_tradnl" sz="2000" dirty="0" smtClean="0">
              <a:ln>
                <a:solidFill>
                  <a:srgbClr val="660066"/>
                </a:solidFill>
              </a:ln>
            </a:endParaRPr>
          </a:p>
          <a:p>
            <a:pPr algn="l"/>
            <a:r>
              <a:rPr lang="es-ES_tradnl" sz="2000" dirty="0" smtClean="0">
                <a:ln>
                  <a:solidFill>
                    <a:srgbClr val="660066"/>
                  </a:solidFill>
                </a:ln>
              </a:rPr>
              <a:t>-VALOR PROBATORIO DE LOS </a:t>
            </a:r>
            <a:r>
              <a:rPr lang="es-ES_tradnl" sz="2000" smtClean="0">
                <a:ln>
                  <a:solidFill>
                    <a:srgbClr val="660066"/>
                  </a:solidFill>
                </a:ln>
              </a:rPr>
              <a:t>INSTRUMENTOS PRIVADOS (341)</a:t>
            </a:r>
          </a:p>
          <a:p>
            <a:pPr algn="l"/>
            <a:endParaRPr lang="es-ES_tradnl" sz="2000" dirty="0" smtClean="0">
              <a:ln>
                <a:solidFill>
                  <a:srgbClr val="660066"/>
                </a:solidFill>
              </a:ln>
            </a:endParaRPr>
          </a:p>
          <a:p>
            <a:pPr algn="l"/>
            <a:r>
              <a:rPr lang="es-ES_tradnl" sz="2000" dirty="0" smtClean="0">
                <a:ln>
                  <a:solidFill>
                    <a:srgbClr val="660066"/>
                  </a:solidFill>
                </a:ln>
              </a:rPr>
              <a:t>-POSIBILIDAD DE REPRODUCCIÓN (COMPULSA)</a:t>
            </a:r>
          </a:p>
          <a:p>
            <a:pPr algn="l"/>
            <a:endParaRPr lang="es-ES_tradnl" sz="2000" dirty="0" smtClean="0">
              <a:ln>
                <a:solidFill>
                  <a:srgbClr val="660066"/>
                </a:solidFill>
              </a:ln>
            </a:endParaRPr>
          </a:p>
          <a:p>
            <a:pPr algn="l"/>
            <a:r>
              <a:rPr lang="es-ES_tradnl" sz="2000" dirty="0" smtClean="0">
                <a:ln>
                  <a:solidFill>
                    <a:srgbClr val="660066"/>
                  </a:solidFill>
                </a:ln>
              </a:rPr>
              <a:t>-TERMINACIÓN ANTICIPADA DEL PROCESO</a:t>
            </a:r>
          </a:p>
          <a:p>
            <a:pPr algn="l"/>
            <a:endParaRPr lang="es-ES_tradnl" sz="2000" dirty="0" smtClean="0">
              <a:ln>
                <a:solidFill>
                  <a:srgbClr val="660066"/>
                </a:solidFill>
              </a:ln>
            </a:endParaRPr>
          </a:p>
          <a:p>
            <a:r>
              <a:rPr lang="es-ES_tradnl" sz="2000" dirty="0" smtClean="0">
                <a:ln>
                  <a:solidFill>
                    <a:srgbClr val="660066"/>
                  </a:solidFill>
                </a:ln>
              </a:rPr>
              <a:t> </a:t>
            </a:r>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A06F7BE5-D3EF-F94E-8829-CDBD4C364AD8}"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29</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1800" b="1" dirty="0" smtClean="0">
              <a:ln>
                <a:solidFill>
                  <a:srgbClr val="660066"/>
                </a:solidFill>
              </a:ln>
            </a:endParaRPr>
          </a:p>
          <a:p>
            <a:pPr algn="l"/>
            <a:r>
              <a:rPr lang="es-MX" sz="1800" b="1" dirty="0" smtClean="0">
                <a:ln>
                  <a:solidFill>
                    <a:srgbClr val="660066"/>
                  </a:solidFill>
                </a:ln>
              </a:rPr>
              <a:t>Celebración (203)</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Las audiencias se celebrarán en </a:t>
            </a:r>
            <a:r>
              <a:rPr lang="es-MX" sz="1800" u="sng" dirty="0" smtClean="0">
                <a:ln>
                  <a:solidFill>
                    <a:srgbClr val="660066"/>
                  </a:solidFill>
                </a:ln>
              </a:rPr>
              <a:t>las horas hábiles de un mismo día</a:t>
            </a:r>
            <a:r>
              <a:rPr lang="es-MX" sz="1800" dirty="0" smtClean="0">
                <a:ln>
                  <a:solidFill>
                    <a:srgbClr val="660066"/>
                  </a:solidFill>
                </a:ln>
              </a:rPr>
              <a:t>. Si fuere necesario, se podrán habilitar para la misma audiencia más horas del mismo día, en una o más sesiones, así como continuarla el día o días siguientes hasta su conclusión.</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En el día y hora fijados para la audiencia, se constituirá ésta en la sala de audiencias del tribunal, y </a:t>
            </a:r>
            <a:r>
              <a:rPr lang="es-MX" sz="1800" u="sng" dirty="0" smtClean="0">
                <a:ln>
                  <a:solidFill>
                    <a:srgbClr val="660066"/>
                  </a:solidFill>
                </a:ln>
              </a:rPr>
              <a:t>se comprobará la presencia </a:t>
            </a:r>
            <a:r>
              <a:rPr lang="es-MX" sz="1800" dirty="0" smtClean="0">
                <a:ln>
                  <a:solidFill>
                    <a:srgbClr val="660066"/>
                  </a:solidFill>
                </a:ln>
              </a:rPr>
              <a:t>de las partes, los abogados, los testigos, los peritos y los intérpretes que  deban  intervenir, haciéndose una sucinta relación de los antecedentes del caso.</a:t>
            </a:r>
            <a:endParaRPr lang="es-ES_tradnl" sz="1800" dirty="0" smtClean="0">
              <a:ln>
                <a:solidFill>
                  <a:srgbClr val="660066"/>
                </a:solidFill>
              </a:ln>
            </a:endParaRPr>
          </a:p>
          <a:p>
            <a:pPr algn="l"/>
            <a:r>
              <a:rPr lang="es-MX" sz="1800" dirty="0" smtClean="0">
                <a:ln>
                  <a:solidFill>
                    <a:srgbClr val="660066"/>
                  </a:solidFill>
                </a:ln>
              </a:rPr>
              <a:t> </a:t>
            </a:r>
            <a:endParaRPr lang="es-ES_tradnl" sz="2000" dirty="0"/>
          </a:p>
        </p:txBody>
      </p:sp>
      <p:sp>
        <p:nvSpPr>
          <p:cNvPr id="4" name="Marcador de fecha 3"/>
          <p:cNvSpPr>
            <a:spLocks noGrp="1"/>
          </p:cNvSpPr>
          <p:nvPr>
            <p:ph type="dt" sz="half" idx="10"/>
          </p:nvPr>
        </p:nvSpPr>
        <p:spPr/>
        <p:txBody>
          <a:bodyPr/>
          <a:lstStyle/>
          <a:p>
            <a:pPr>
              <a:defRPr/>
            </a:pPr>
            <a:fld id="{DE02247D-4735-B44E-B310-8D1D27F650BE}"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77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 A PRUEBA DOCUMENTAL </a:t>
            </a:r>
          </a:p>
          <a:p>
            <a:pPr algn="l"/>
            <a:endParaRPr lang="es-ES" sz="2000" b="1" dirty="0" smtClean="0">
              <a:ln>
                <a:solidFill>
                  <a:srgbClr val="660066"/>
                </a:solidFill>
              </a:ln>
            </a:endParaRPr>
          </a:p>
          <a:p>
            <a:pPr algn="l"/>
            <a:r>
              <a:rPr lang="es-ES" sz="2000" b="1" dirty="0" smtClean="0">
                <a:ln>
                  <a:solidFill>
                    <a:srgbClr val="660066"/>
                  </a:solidFill>
                </a:ln>
              </a:rPr>
              <a:t>Deber de exhibición (336)</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Las partes  tienen  la  obligación  de  exhibir  los  instrumentos que se encuentren en su poder y de cuyo contenido dependa algún elemento del objeto  del proceso.  Se  podrá  solicitar  al  juez  que  ordene  la  exhibición  del mismo,  so  pena de  ser  sancionado  el que incumpla  con  un  multa cuyo monto se fijará  entre  cinco  y diez  salarios mínimos urbanos, vigentes, más altos.</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 exhibición se deberá producir en el plazo que indique el juez, que será el más breve posible atendidas las circunstancias.</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Si el documento que deba exhibirse se encontrare en poder de tercero, se le intimará para que lo presente. Si lo acompañare, podrá solicitar su oportuna devolución dejando testimonio o copia autenticada en el expediente.</a:t>
            </a:r>
            <a:endParaRPr lang="es-ES_tradnl" sz="2000" dirty="0" smtClean="0">
              <a:ln>
                <a:solidFill>
                  <a:srgbClr val="660066"/>
                </a:solidFill>
              </a:ln>
            </a:endParaRPr>
          </a:p>
          <a:p>
            <a:pPr algn="l"/>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574B3F79-2686-D948-8F54-062C12AA02FF}"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30</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 A PRUEBA DOCUMENTAL </a:t>
            </a:r>
          </a:p>
          <a:p>
            <a:pPr algn="l"/>
            <a:endParaRPr lang="es-ES" sz="2000" b="1" dirty="0" smtClean="0">
              <a:ln>
                <a:solidFill>
                  <a:srgbClr val="660066"/>
                </a:solidFill>
              </a:ln>
            </a:endParaRPr>
          </a:p>
          <a:p>
            <a:pPr algn="l"/>
            <a:r>
              <a:rPr lang="es-ES" sz="2000" b="1" dirty="0" smtClean="0">
                <a:ln>
                  <a:solidFill>
                    <a:srgbClr val="660066"/>
                  </a:solidFill>
                </a:ln>
              </a:rPr>
              <a:t>Impugnación de la autenticidad (338)</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 impugnación de la autenticidad de un instrumento se hará en cualquier estado del proceso y deberá probarse, en su caso, en la audiencia probatoria.</a:t>
            </a:r>
            <a:endParaRPr lang="es-ES_tradnl" sz="2000" dirty="0" smtClean="0">
              <a:ln>
                <a:solidFill>
                  <a:srgbClr val="660066"/>
                </a:solidFill>
              </a:ln>
            </a:endParaRPr>
          </a:p>
          <a:p>
            <a:pPr algn="l"/>
            <a:r>
              <a:rPr lang="es-ES" sz="2000" dirty="0" smtClean="0">
                <a:ln>
                  <a:solidFill>
                    <a:srgbClr val="660066"/>
                  </a:solidFill>
                </a:ln>
              </a:rPr>
              <a:t>Si se trata de un hecho nuevo o de nueva información que permita establecer la  falsedad  del  instrumento, podrá impugnarse hasta antes de la sentencia, siempre que no se hubiera podido conocer de aquélla en su momento.</a:t>
            </a:r>
            <a:r>
              <a:rPr lang="es-ES_tradnl" sz="2000" dirty="0" smtClean="0">
                <a:ln>
                  <a:solidFill>
                    <a:srgbClr val="660066"/>
                  </a:solidFill>
                </a:ln>
              </a:rPr>
              <a:t> </a:t>
            </a:r>
          </a:p>
          <a:p>
            <a:pPr algn="l"/>
            <a:endParaRPr lang="es-ES_tradnl" sz="2000" dirty="0" smtClean="0">
              <a:ln>
                <a:solidFill>
                  <a:srgbClr val="660066"/>
                </a:solidFill>
              </a:ln>
            </a:endParaRPr>
          </a:p>
          <a:p>
            <a:r>
              <a:rPr lang="es-ES_tradnl" sz="2000" dirty="0" smtClean="0">
                <a:ln>
                  <a:solidFill>
                    <a:srgbClr val="660066"/>
                  </a:solidFill>
                </a:ln>
              </a:rPr>
              <a:t> </a:t>
            </a: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E833660E-9332-FF48-BBC6-69B74E135571}"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31</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L A PRUEBA DOCUMENTAL</a:t>
            </a:r>
          </a:p>
          <a:p>
            <a:pPr algn="l"/>
            <a:endParaRPr lang="es-ES" sz="2000" b="1" dirty="0" smtClean="0">
              <a:ln>
                <a:solidFill>
                  <a:srgbClr val="660066"/>
                </a:solidFill>
              </a:ln>
            </a:endParaRPr>
          </a:p>
          <a:p>
            <a:pPr algn="l"/>
            <a:r>
              <a:rPr lang="es-ES" sz="2000" b="1" dirty="0" smtClean="0">
                <a:ln>
                  <a:solidFill>
                    <a:srgbClr val="660066"/>
                  </a:solidFill>
                </a:ln>
              </a:rPr>
              <a:t>Instrumentos deteriorados (342)</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Los instrumentos rotos, quemados, raspados o deteriorados en su parte sustancial no harán fe en cuanto al hecho  que  con  ellos se  pretenda establecer.</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Lo anterior no tendrá lugar cuando, pese a configurarse cualquiera de los supuestos  anteriores,  sea  inteligible el contenido  del instrumento  y  su  sentido  no se vea afectado por el deterioro.</a:t>
            </a:r>
            <a:r>
              <a:rPr lang="es-ES_tradnl" sz="2000" dirty="0" smtClean="0">
                <a:ln>
                  <a:solidFill>
                    <a:srgbClr val="660066"/>
                  </a:solidFill>
                </a:ln>
              </a:rPr>
              <a:t> </a:t>
            </a:r>
          </a:p>
          <a:p>
            <a:pPr algn="l"/>
            <a:r>
              <a:rPr lang="es-ES_tradnl" sz="2000" dirty="0" smtClean="0">
                <a:ln>
                  <a:solidFill>
                    <a:srgbClr val="660066"/>
                  </a:solidFill>
                </a:ln>
              </a:rPr>
              <a:t> </a:t>
            </a:r>
          </a:p>
        </p:txBody>
      </p:sp>
      <p:sp>
        <p:nvSpPr>
          <p:cNvPr id="4" name="Marcador de fecha 3"/>
          <p:cNvSpPr>
            <a:spLocks noGrp="1"/>
          </p:cNvSpPr>
          <p:nvPr>
            <p:ph type="dt" sz="half" idx="10"/>
          </p:nvPr>
        </p:nvSpPr>
        <p:spPr/>
        <p:txBody>
          <a:bodyPr/>
          <a:lstStyle/>
          <a:p>
            <a:pPr>
              <a:defRPr/>
            </a:pPr>
            <a:fld id="{069A9B78-3049-4848-9C54-5F7BB8C41358}"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32</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 sz="2000" b="1" dirty="0" smtClean="0">
                <a:ln>
                  <a:solidFill>
                    <a:srgbClr val="660066"/>
                  </a:solidFill>
                </a:ln>
              </a:rPr>
              <a:t>Declaración de parte </a:t>
            </a:r>
          </a:p>
          <a:p>
            <a:pPr algn="l">
              <a:buFontTx/>
              <a:buChar char="-"/>
            </a:pPr>
            <a:endParaRPr lang="es-ES" sz="2000" b="1" dirty="0" smtClean="0">
              <a:ln>
                <a:solidFill>
                  <a:srgbClr val="660066"/>
                </a:solidFill>
              </a:ln>
            </a:endParaRPr>
          </a:p>
          <a:p>
            <a:pPr lvl="1" algn="l">
              <a:buFontTx/>
              <a:buChar char="-"/>
            </a:pPr>
            <a:r>
              <a:rPr lang="es-ES" sz="2000" b="1" dirty="0" smtClean="0">
                <a:ln>
                  <a:solidFill>
                    <a:srgbClr val="660066"/>
                  </a:solidFill>
                </a:ln>
              </a:rPr>
              <a:t>LA CONFESIÓN Y SUS RASGOS CARACTERÍSTICOS</a:t>
            </a:r>
          </a:p>
          <a:p>
            <a:pPr algn="l">
              <a:buFontTx/>
              <a:buChar char="-"/>
            </a:pPr>
            <a:endParaRPr lang="es-ES" sz="2000" b="1" dirty="0" smtClean="0">
              <a:ln>
                <a:solidFill>
                  <a:srgbClr val="660066"/>
                </a:solidFill>
              </a:ln>
            </a:endParaRPr>
          </a:p>
          <a:p>
            <a:pPr lvl="1" algn="l">
              <a:buFontTx/>
              <a:buChar char="-"/>
            </a:pPr>
            <a:r>
              <a:rPr lang="es-ES" sz="2000" b="1" dirty="0" smtClean="0">
                <a:ln>
                  <a:solidFill>
                    <a:srgbClr val="660066"/>
                  </a:solidFill>
                </a:ln>
              </a:rPr>
              <a:t>RÉGIMEN DE LA ABSOLUCIÓN DE POSICIONES</a:t>
            </a:r>
          </a:p>
          <a:p>
            <a:pPr algn="l">
              <a:buFontTx/>
              <a:buChar char="-"/>
            </a:pPr>
            <a:endParaRPr lang="es-ES" sz="2000" b="1" dirty="0" smtClean="0">
              <a:ln>
                <a:solidFill>
                  <a:srgbClr val="660066"/>
                </a:solidFill>
              </a:ln>
            </a:endParaRPr>
          </a:p>
          <a:p>
            <a:pPr lvl="1" algn="l">
              <a:buFontTx/>
              <a:buChar char="-"/>
            </a:pPr>
            <a:r>
              <a:rPr lang="es-ES" sz="2000" b="1" dirty="0" smtClean="0">
                <a:ln>
                  <a:solidFill>
                    <a:srgbClr val="660066"/>
                  </a:solidFill>
                </a:ln>
              </a:rPr>
              <a:t>DECLARACION DE LA PARTE Y DE LA CONTRARIA</a:t>
            </a:r>
          </a:p>
          <a:p>
            <a:pPr algn="l">
              <a:buFontTx/>
              <a:buChar char="-"/>
            </a:pPr>
            <a:endParaRPr lang="es-ES" sz="2000" b="1" dirty="0" smtClean="0">
              <a:ln>
                <a:solidFill>
                  <a:srgbClr val="660066"/>
                </a:solidFill>
              </a:ln>
            </a:endParaRPr>
          </a:p>
          <a:p>
            <a:pPr lvl="1" algn="l">
              <a:buFontTx/>
              <a:buChar char="-"/>
            </a:pPr>
            <a:r>
              <a:rPr lang="es-ES" sz="2000" b="1" dirty="0" smtClean="0">
                <a:ln>
                  <a:solidFill>
                    <a:srgbClr val="660066"/>
                  </a:solidFill>
                </a:ln>
              </a:rPr>
              <a:t>VALORACIÓN BAJO LAS REGLAS DE LA SANA CRÍTICA</a:t>
            </a:r>
          </a:p>
        </p:txBody>
      </p:sp>
      <p:sp>
        <p:nvSpPr>
          <p:cNvPr id="4" name="Marcador de fecha 3"/>
          <p:cNvSpPr>
            <a:spLocks noGrp="1"/>
          </p:cNvSpPr>
          <p:nvPr>
            <p:ph type="dt" sz="half" idx="10"/>
          </p:nvPr>
        </p:nvSpPr>
        <p:spPr/>
        <p:txBody>
          <a:bodyPr/>
          <a:lstStyle/>
          <a:p>
            <a:pPr>
              <a:defRPr/>
            </a:pPr>
            <a:fld id="{F849C51A-A909-2847-BD34-A23FB016E5D4}"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33</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 sz="1800" b="1" dirty="0" smtClean="0">
                <a:ln>
                  <a:solidFill>
                    <a:srgbClr val="660066"/>
                  </a:solidFill>
                </a:ln>
              </a:rPr>
              <a:t>Declaración de parte (344)</a:t>
            </a:r>
            <a:endParaRPr lang="es-ES_tradnl" sz="1800" dirty="0" smtClean="0">
              <a:ln>
                <a:solidFill>
                  <a:srgbClr val="660066"/>
                </a:solidFill>
              </a:ln>
            </a:endParaRPr>
          </a:p>
          <a:p>
            <a:pPr algn="l"/>
            <a:r>
              <a:rPr lang="es-ES" sz="1800" dirty="0" smtClean="0">
                <a:ln>
                  <a:solidFill>
                    <a:srgbClr val="660066"/>
                  </a:solidFill>
                </a:ln>
              </a:rPr>
              <a:t>Cada parte, podrá solicitar se le reciba </a:t>
            </a:r>
            <a:r>
              <a:rPr lang="es-ES" sz="1800" u="sng" dirty="0" smtClean="0">
                <a:ln>
                  <a:solidFill>
                    <a:srgbClr val="660066"/>
                  </a:solidFill>
                </a:ln>
              </a:rPr>
              <a:t>declaración personal </a:t>
            </a:r>
            <a:r>
              <a:rPr lang="es-ES" sz="1800" dirty="0" smtClean="0">
                <a:ln>
                  <a:solidFill>
                    <a:srgbClr val="660066"/>
                  </a:solidFill>
                </a:ln>
              </a:rPr>
              <a:t>sobre los hechos objeto de la prueba.</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b="1" dirty="0" smtClean="0">
                <a:ln>
                  <a:solidFill>
                    <a:srgbClr val="660066"/>
                  </a:solidFill>
                </a:ln>
              </a:rPr>
              <a:t>Declaración personal de la propia parte (345</a:t>
            </a:r>
            <a:r>
              <a:rPr lang="es-ES" sz="1800" b="1"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Para efectos de preparar su pretensión,  su oposición a ésta o su excepción, cada parte  podrá solicitar al juez o tribunal que se ordene </a:t>
            </a:r>
            <a:r>
              <a:rPr lang="es-ES" sz="1800" u="sng" dirty="0" smtClean="0">
                <a:ln>
                  <a:solidFill>
                    <a:srgbClr val="660066"/>
                  </a:solidFill>
                </a:ln>
              </a:rPr>
              <a:t>recibir la declaración de la parte contraria</a:t>
            </a:r>
            <a:r>
              <a:rPr lang="es-ES" sz="1800" dirty="0" smtClean="0">
                <a:ln>
                  <a:solidFill>
                    <a:srgbClr val="660066"/>
                  </a:solidFill>
                </a:ln>
              </a:rPr>
              <a:t> o de quien  potencialmente pudiera ser su contraparte en un proceso.</a:t>
            </a:r>
            <a:r>
              <a:rPr lang="es-ES" sz="1800" dirty="0" smtClean="0"/>
              <a:t> </a:t>
            </a:r>
            <a:endParaRPr lang="es-ES_tradnl" sz="1800" dirty="0"/>
          </a:p>
        </p:txBody>
      </p:sp>
      <p:sp>
        <p:nvSpPr>
          <p:cNvPr id="4" name="Marcador de fecha 3"/>
          <p:cNvSpPr>
            <a:spLocks noGrp="1"/>
          </p:cNvSpPr>
          <p:nvPr>
            <p:ph type="dt" sz="half" idx="10"/>
          </p:nvPr>
        </p:nvSpPr>
        <p:spPr/>
        <p:txBody>
          <a:bodyPr/>
          <a:lstStyle/>
          <a:p>
            <a:pPr>
              <a:defRPr/>
            </a:pPr>
            <a:fld id="{B057F8A5-3E71-9640-99BC-97A4CAB54140}"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34</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PARTE (347) </a:t>
            </a:r>
          </a:p>
          <a:p>
            <a:pPr algn="l"/>
            <a:r>
              <a:rPr lang="es-MX" sz="2000" dirty="0" smtClean="0">
                <a:ln>
                  <a:solidFill>
                    <a:srgbClr val="660066"/>
                  </a:solidFill>
                </a:ln>
              </a:rPr>
              <a:t> </a:t>
            </a:r>
            <a:endParaRPr lang="es-ES_tradnl" sz="2000" dirty="0" smtClean="0">
              <a:ln>
                <a:solidFill>
                  <a:srgbClr val="660066"/>
                </a:solidFill>
              </a:ln>
            </a:endParaRPr>
          </a:p>
          <a:p>
            <a:pPr algn="l"/>
            <a:r>
              <a:rPr lang="es-MX" sz="2000" dirty="0" smtClean="0">
                <a:ln>
                  <a:solidFill>
                    <a:srgbClr val="660066"/>
                  </a:solidFill>
                </a:ln>
              </a:rPr>
              <a:t>Las partes tienen la obligación de comparecer y responder los interrogatorios de la parte contraria y del juez, que versen sobre los hechos personales. </a:t>
            </a:r>
            <a:r>
              <a:rPr lang="es-MX" sz="2000" u="sng" dirty="0" smtClean="0">
                <a:ln>
                  <a:solidFill>
                    <a:srgbClr val="660066"/>
                  </a:solidFill>
                </a:ln>
              </a:rPr>
              <a:t>Si la parte citada para ser sometida al  interrogatorio en audiencia, no comparece sin justa causa, se tendrán por aceptados los hechos personales atribuidos </a:t>
            </a:r>
            <a:r>
              <a:rPr lang="es-MX" sz="2000" dirty="0" smtClean="0">
                <a:ln>
                  <a:solidFill>
                    <a:srgbClr val="660066"/>
                  </a:solidFill>
                </a:ln>
              </a:rPr>
              <a:t>por la contraparte, salvo prueba en contrario.</a:t>
            </a:r>
            <a:endParaRPr lang="es-ES_tradnl" sz="2000" dirty="0" smtClean="0">
              <a:ln>
                <a:solidFill>
                  <a:srgbClr val="660066"/>
                </a:solidFill>
              </a:ln>
            </a:endParaRPr>
          </a:p>
          <a:p>
            <a:pPr algn="l"/>
            <a:r>
              <a:rPr lang="es-MX" sz="2000" dirty="0" smtClean="0">
                <a:ln>
                  <a:solidFill>
                    <a:srgbClr val="660066"/>
                  </a:solidFill>
                </a:ln>
              </a:rPr>
              <a:t> </a:t>
            </a:r>
            <a:endParaRPr lang="es-ES_tradnl" sz="2000" dirty="0" smtClean="0">
              <a:ln>
                <a:solidFill>
                  <a:srgbClr val="660066"/>
                </a:solidFill>
              </a:ln>
            </a:endParaRPr>
          </a:p>
          <a:p>
            <a:pPr algn="l"/>
            <a:r>
              <a:rPr lang="es-MX" sz="2000" dirty="0" smtClean="0">
                <a:ln>
                  <a:solidFill>
                    <a:srgbClr val="660066"/>
                  </a:solidFill>
                </a:ln>
              </a:rPr>
              <a:t>Las personas jurídicas serán representadas conforme a la ley. Sus representantes estarán obligadas a responder los interrogatorios de la parte contraria y del juez, </a:t>
            </a:r>
            <a:r>
              <a:rPr lang="es-MX" sz="2000" u="sng" dirty="0" smtClean="0">
                <a:ln>
                  <a:solidFill>
                    <a:srgbClr val="660066"/>
                  </a:solidFill>
                </a:ln>
              </a:rPr>
              <a:t>siempre que versen sobre hechos ocurridos dentro del período de su representació</a:t>
            </a:r>
            <a:r>
              <a:rPr lang="es-MX" sz="2000" dirty="0" smtClean="0">
                <a:ln>
                  <a:solidFill>
                    <a:srgbClr val="660066"/>
                  </a:solidFill>
                </a:ln>
              </a:rPr>
              <a:t>n y dentro de su específica competencia funcional.</a:t>
            </a:r>
            <a:endParaRPr lang="es-ES_tradnl" sz="2000" dirty="0" smtClean="0">
              <a:ln>
                <a:solidFill>
                  <a:srgbClr val="660066"/>
                </a:solidFill>
              </a:ln>
            </a:endParaRPr>
          </a:p>
          <a:p>
            <a:pPr algn="l"/>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58CA0664-D756-FE4F-B807-59966C5E2105}"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35</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PARTE (351) </a:t>
            </a:r>
          </a:p>
          <a:p>
            <a:pPr algn="l"/>
            <a:endParaRPr lang="es-ES" sz="2000" dirty="0" smtClean="0">
              <a:ln>
                <a:solidFill>
                  <a:srgbClr val="660066"/>
                </a:solidFill>
              </a:ln>
            </a:endParaRPr>
          </a:p>
          <a:p>
            <a:pPr algn="l"/>
            <a:r>
              <a:rPr lang="es-ES" sz="1800" u="sng" dirty="0" smtClean="0">
                <a:ln>
                  <a:solidFill>
                    <a:srgbClr val="660066"/>
                  </a:solidFill>
                </a:ln>
              </a:rPr>
              <a:t>La negativa del interrogado a responder podrá ser considerada como reconocimiento de los hechos </a:t>
            </a:r>
            <a:r>
              <a:rPr lang="es-ES" sz="1800" dirty="0" smtClean="0">
                <a:ln>
                  <a:solidFill>
                    <a:srgbClr val="660066"/>
                  </a:solidFill>
                </a:ln>
              </a:rPr>
              <a:t>en que hubiera intervenido y que fueran perjudiciales  para aquéllos a los que se refieran las preguntas, salvo en el caso de que resulte amparado por la facultad de guardar  secreto o el derecho a no  autoincriminarse por un delito.</a:t>
            </a:r>
            <a:endParaRPr lang="es-ES_tradnl" sz="1800" dirty="0" smtClean="0">
              <a:ln>
                <a:solidFill>
                  <a:srgbClr val="660066"/>
                </a:solidFill>
              </a:ln>
            </a:endParaRPr>
          </a:p>
          <a:p>
            <a:pPr algn="l"/>
            <a:r>
              <a:rPr lang="es-ES" sz="1800" dirty="0" smtClean="0">
                <a:ln>
                  <a:solidFill>
                    <a:srgbClr val="660066"/>
                  </a:solidFill>
                </a:ln>
              </a:rPr>
              <a:t>Lo previsto en el inciso anterior se aplicará igualmente cuando las respuestas fueran evasivas o no concluyentes</a:t>
            </a:r>
            <a:r>
              <a:rPr lang="es-ES_tradnl" sz="1800" dirty="0" smtClean="0">
                <a:ln>
                  <a:solidFill>
                    <a:srgbClr val="660066"/>
                  </a:solidFill>
                </a:ln>
              </a:rPr>
              <a:t> </a:t>
            </a:r>
            <a:r>
              <a:rPr lang="es-ES_tradnl" sz="2000" dirty="0" smtClean="0">
                <a:ln>
                  <a:solidFill>
                    <a:srgbClr val="660066"/>
                  </a:solidFill>
                </a:ln>
              </a:rPr>
              <a:t> </a:t>
            </a:r>
          </a:p>
          <a:p>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D38C207B-8A7B-1249-B916-B41F3F252382}"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36</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b="1" dirty="0" smtClean="0">
              <a:ln>
                <a:solidFill>
                  <a:srgbClr val="660066"/>
                </a:solidFill>
              </a:ln>
            </a:endParaRPr>
          </a:p>
          <a:p>
            <a:pPr algn="l"/>
            <a:r>
              <a:rPr lang="es-ES_tradnl" sz="2000" b="1" dirty="0" smtClean="0">
                <a:ln>
                  <a:solidFill>
                    <a:srgbClr val="660066"/>
                  </a:solidFill>
                </a:ln>
              </a:rPr>
              <a:t>INTERROGATORIO DE TESTIGOS (355) </a:t>
            </a:r>
          </a:p>
          <a:p>
            <a:pPr algn="l"/>
            <a:endParaRPr lang="es-ES" sz="2000" b="1" dirty="0" smtClean="0">
              <a:ln>
                <a:solidFill>
                  <a:srgbClr val="660066"/>
                </a:solidFill>
              </a:ln>
            </a:endParaRPr>
          </a:p>
          <a:p>
            <a:pPr algn="l"/>
            <a:r>
              <a:rPr lang="es-ES" sz="2000" b="1" dirty="0" smtClean="0">
                <a:ln>
                  <a:solidFill>
                    <a:srgbClr val="660066"/>
                  </a:solidFill>
                </a:ln>
              </a:rPr>
              <a:t>	-NATURALEZA DE LA PRUEBA PERCEPTIVA</a:t>
            </a:r>
          </a:p>
          <a:p>
            <a:pPr algn="l"/>
            <a:endParaRPr lang="es-ES" sz="2000" b="1" dirty="0" smtClean="0">
              <a:ln>
                <a:solidFill>
                  <a:srgbClr val="660066"/>
                </a:solidFill>
              </a:ln>
            </a:endParaRPr>
          </a:p>
          <a:p>
            <a:pPr algn="l"/>
            <a:r>
              <a:rPr lang="es-ES" sz="2000" b="1" dirty="0" smtClean="0">
                <a:ln>
                  <a:solidFill>
                    <a:srgbClr val="660066"/>
                  </a:solidFill>
                </a:ln>
              </a:rPr>
              <a:t>	-LOS TESTIGOS EN EL CÓDIGO VIGENTE</a:t>
            </a:r>
          </a:p>
          <a:p>
            <a:pPr algn="l"/>
            <a:endParaRPr lang="es-ES" sz="2000" b="1" dirty="0" smtClean="0">
              <a:ln>
                <a:solidFill>
                  <a:srgbClr val="660066"/>
                </a:solidFill>
              </a:ln>
            </a:endParaRPr>
          </a:p>
          <a:p>
            <a:pPr algn="l"/>
            <a:r>
              <a:rPr lang="es-ES" sz="2000" b="1" dirty="0" smtClean="0">
                <a:ln>
                  <a:solidFill>
                    <a:srgbClr val="660066"/>
                  </a:solidFill>
                </a:ln>
              </a:rPr>
              <a:t>	-LA APREHENSIÓN POR LOS SENTIDOS</a:t>
            </a:r>
          </a:p>
          <a:p>
            <a:pPr algn="l"/>
            <a:endParaRPr lang="es-ES" sz="2000" b="1" dirty="0" smtClean="0">
              <a:ln>
                <a:solidFill>
                  <a:srgbClr val="660066"/>
                </a:solidFill>
              </a:ln>
            </a:endParaRPr>
          </a:p>
          <a:p>
            <a:pPr algn="l"/>
            <a:r>
              <a:rPr lang="es-ES" sz="2000" b="1" dirty="0" smtClean="0">
                <a:ln>
                  <a:solidFill>
                    <a:srgbClr val="660066"/>
                  </a:solidFill>
                </a:ln>
              </a:rPr>
              <a:t>	-VALORACIÓN DE SU DEPOSICIÓN</a:t>
            </a:r>
          </a:p>
        </p:txBody>
      </p:sp>
      <p:sp>
        <p:nvSpPr>
          <p:cNvPr id="4" name="Marcador de fecha 3"/>
          <p:cNvSpPr>
            <a:spLocks noGrp="1"/>
          </p:cNvSpPr>
          <p:nvPr>
            <p:ph type="dt" sz="half" idx="10"/>
          </p:nvPr>
        </p:nvSpPr>
        <p:spPr/>
        <p:txBody>
          <a:bodyPr/>
          <a:lstStyle/>
          <a:p>
            <a:pPr>
              <a:defRPr/>
            </a:pPr>
            <a:fld id="{40F4C2E9-A14F-244A-8446-59E0297892EC}"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37</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 (355) </a:t>
            </a:r>
          </a:p>
          <a:p>
            <a:pPr algn="l"/>
            <a:endParaRPr lang="es-ES" sz="2000" dirty="0" smtClean="0">
              <a:ln>
                <a:solidFill>
                  <a:srgbClr val="660066"/>
                </a:solidFill>
              </a:ln>
            </a:endParaRPr>
          </a:p>
          <a:p>
            <a:pPr algn="l"/>
            <a:r>
              <a:rPr lang="es-ES" sz="2000" dirty="0" smtClean="0">
                <a:ln>
                  <a:solidFill>
                    <a:srgbClr val="660066"/>
                  </a:solidFill>
                </a:ln>
              </a:rPr>
              <a:t>Podrá  ser  </a:t>
            </a:r>
            <a:r>
              <a:rPr lang="es-ES" sz="2000" u="sng" dirty="0" smtClean="0">
                <a:ln>
                  <a:solidFill>
                    <a:srgbClr val="660066"/>
                  </a:solidFill>
                </a:ln>
              </a:rPr>
              <a:t>testigo  cualquier  persona,  salvo  los  que    estén permanentemente privados de razón o del sentido indispensable para tener conocimiento de los hechos </a:t>
            </a:r>
            <a:r>
              <a:rPr lang="es-ES" sz="2000" dirty="0" smtClean="0">
                <a:ln>
                  <a:solidFill>
                    <a:srgbClr val="660066"/>
                  </a:solidFill>
                </a:ln>
              </a:rPr>
              <a:t>que son objeto de la prueba.</a:t>
            </a:r>
            <a:endParaRPr lang="es-ES_tradnl" sz="2000" dirty="0" smtClean="0">
              <a:ln>
                <a:solidFill>
                  <a:srgbClr val="660066"/>
                </a:solidFill>
              </a:ln>
            </a:endParaRPr>
          </a:p>
          <a:p>
            <a:pPr algn="l"/>
            <a:r>
              <a:rPr lang="es-ES" sz="2000" dirty="0" smtClean="0">
                <a:ln>
                  <a:solidFill>
                    <a:srgbClr val="660066"/>
                  </a:solidFill>
                </a:ln>
              </a:rPr>
              <a:t>Los menores de doce años podrán prestar declaración como testigos si poseen el suficiente discernimiento para conocer y declarar sobre los hechos controvertidos del proceso</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EAF0DB77-9A24-0E4A-BA1D-8142B934087E}"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38</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 (361) </a:t>
            </a:r>
          </a:p>
          <a:p>
            <a:pPr algn="l"/>
            <a:endParaRPr lang="es-ES" sz="2000" dirty="0" smtClean="0">
              <a:ln>
                <a:solidFill>
                  <a:srgbClr val="660066"/>
                </a:solidFill>
              </a:ln>
            </a:endParaRPr>
          </a:p>
          <a:p>
            <a:pPr algn="l"/>
            <a:r>
              <a:rPr lang="es-ES" sz="2000" dirty="0" smtClean="0">
                <a:ln>
                  <a:solidFill>
                    <a:srgbClr val="660066"/>
                  </a:solidFill>
                </a:ln>
              </a:rPr>
              <a:t>La ley no limita el número de testigos que pueden comparecer en audiencia;  sin  embargo,  el  juez  podrá hacerlo a efecto de evitar la práctica de diligencias innecesarias o acumulativas. </a:t>
            </a:r>
            <a:endParaRPr lang="es-ES_tradnl" sz="2000" dirty="0" smtClean="0">
              <a:ln>
                <a:solidFill>
                  <a:srgbClr val="660066"/>
                </a:solidFill>
              </a:ln>
            </a:endParaRPr>
          </a:p>
          <a:p>
            <a:pPr algn="l"/>
            <a:r>
              <a:rPr lang="es-ES" sz="2000" dirty="0" smtClean="0">
                <a:ln>
                  <a:solidFill>
                    <a:srgbClr val="660066"/>
                  </a:solidFill>
                </a:ln>
              </a:rPr>
              <a:t>A los efectos de lo prevenido en el inciso anterior, el juez podrá obviar las declaraciones testificales sobre un determinado hecho o punto en cuanto se considere suficientemente ilustrado sobre él</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9D61CE29-6C4B-FF4C-B72D-7308DE78569F}"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39</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1800" b="1" dirty="0" smtClean="0">
              <a:ln>
                <a:solidFill>
                  <a:srgbClr val="660066"/>
                </a:solidFill>
              </a:ln>
            </a:endParaRPr>
          </a:p>
          <a:p>
            <a:pPr algn="l"/>
            <a:r>
              <a:rPr lang="es-MX" sz="1800" b="1" dirty="0" smtClean="0">
                <a:ln>
                  <a:solidFill>
                    <a:srgbClr val="660066"/>
                  </a:solidFill>
                </a:ln>
              </a:rPr>
              <a:t>Dirección de las audiencias (204)</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El juez o presidente dirigirá el debate, ordenará las lecturas necesarias, hará las advertencias legales, recibirá los juramentos o promesas y declaraciones, y moderará la discusión, impidiendo preguntas o derivaciones impertinentes o que se separen notoriamente de las cuestiones que se debatan, instando a quien esté en el uso de la palabra </a:t>
            </a:r>
            <a:r>
              <a:rPr lang="es-MX" sz="1800" u="sng" dirty="0" smtClean="0">
                <a:ln>
                  <a:solidFill>
                    <a:srgbClr val="660066"/>
                  </a:solidFill>
                </a:ln>
              </a:rPr>
              <a:t>a evitar divagaciones, aunque sin coartar por ello el ejercicio del derecho de defensa</a:t>
            </a:r>
            <a:r>
              <a:rPr lang="es-MX" sz="1800" dirty="0" smtClean="0">
                <a:ln>
                  <a:solidFill>
                    <a:srgbClr val="660066"/>
                  </a:solidFill>
                </a:ln>
              </a:rPr>
              <a:t>. El juez o presidente podrá retirar la palabra a quien no siga sus instrucciones.</a:t>
            </a:r>
            <a:endParaRPr lang="es-ES_tradnl" sz="1800" dirty="0" smtClean="0">
              <a:ln>
                <a:solidFill>
                  <a:srgbClr val="660066"/>
                </a:solidFill>
              </a:ln>
            </a:endParaRPr>
          </a:p>
          <a:p>
            <a:pPr algn="l"/>
            <a:r>
              <a:rPr lang="es-MX" sz="18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6D64990C-D994-594F-9C00-2AAF695F64DF}"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 (DIRECTO 366) </a:t>
            </a:r>
          </a:p>
          <a:p>
            <a:pPr algn="l"/>
            <a:r>
              <a:rPr lang="es-ES" sz="2000" dirty="0" smtClean="0">
                <a:ln>
                  <a:solidFill>
                    <a:srgbClr val="660066"/>
                  </a:solidFill>
                </a:ln>
              </a:rPr>
              <a:t>Las   preguntas   se   formularán   oralmente,   con   la  claridad  y  precisión debidas, y las hará en primer lugar  la  parte  que  propuso  la  prueba.  Los testigos responderán en forma oral, directa, y concreta  a las preguntas  que  se  les  formulen,  y  sobre  aquello de lo  que  tenga  conocimiento personal. </a:t>
            </a:r>
            <a:r>
              <a:rPr lang="es-ES" sz="2000" u="sng" dirty="0" smtClean="0">
                <a:ln>
                  <a:solidFill>
                    <a:srgbClr val="660066"/>
                  </a:solidFill>
                </a:ln>
              </a:rPr>
              <a:t>No podrán utilizar borradores ni notas, aunque pueden consultar apuntes o documentos cuando la naturaleza de la pregunta lo exigiera</a:t>
            </a:r>
            <a:r>
              <a:rPr lang="es-ES" sz="2000" dirty="0" smtClean="0">
                <a:ln>
                  <a:solidFill>
                    <a:srgbClr val="660066"/>
                  </a:solidFill>
                </a:ln>
              </a:rPr>
              <a:t> y hubiese autorización del juez. La parte contraria tendrá acceso a dichos apuntes o documentos.</a:t>
            </a:r>
            <a:endParaRPr lang="es-ES_tradnl" sz="2000" dirty="0" smtClean="0">
              <a:ln>
                <a:solidFill>
                  <a:srgbClr val="660066"/>
                </a:solidFill>
              </a:ln>
            </a:endParaRPr>
          </a:p>
          <a:p>
            <a:pPr algn="l"/>
            <a:r>
              <a:rPr lang="es-ES" sz="2000" dirty="0" smtClean="0">
                <a:ln>
                  <a:solidFill>
                    <a:srgbClr val="660066"/>
                  </a:solidFill>
                </a:ln>
              </a:rPr>
              <a:t>En   sus   declaraciones   los   testigos   no   podrán   emitir   opiniones  ni hacer especulaciones</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00CF9116-BD79-BB41-91E3-AD7FC7089EFF}"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40</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850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 (CONTRAINTERROGATORIO 367) </a:t>
            </a:r>
          </a:p>
          <a:p>
            <a:pPr algn="l"/>
            <a:r>
              <a:rPr lang="es-ES" sz="2000" dirty="0" smtClean="0">
                <a:ln>
                  <a:solidFill>
                    <a:srgbClr val="660066"/>
                  </a:solidFill>
                </a:ln>
              </a:rPr>
              <a:t>Finalizado  el  interrogatorio  directo,  si  la  parte  contraria manifiesta  su deseo  de   contrainterrogar  al  testigo,  el  juez  o  el  presidente  del tribunal	le concederá	la palabra al efecto, permitiendo las preguntas sugestivas.</a:t>
            </a:r>
            <a:endParaRPr lang="es-ES_tradnl" sz="2000" dirty="0" smtClean="0">
              <a:ln>
                <a:solidFill>
                  <a:srgbClr val="660066"/>
                </a:solidFill>
              </a:ln>
            </a:endParaRPr>
          </a:p>
          <a:p>
            <a:pPr algn="l"/>
            <a:endParaRPr lang="es-ES" sz="2000" dirty="0" smtClean="0">
              <a:ln>
                <a:solidFill>
                  <a:srgbClr val="660066"/>
                </a:solidFill>
              </a:ln>
            </a:endParaRPr>
          </a:p>
          <a:p>
            <a:pPr algn="l"/>
            <a:r>
              <a:rPr lang="es-ES" sz="2000" dirty="0" smtClean="0">
                <a:ln>
                  <a:solidFill>
                    <a:srgbClr val="660066"/>
                  </a:solidFill>
                </a:ln>
              </a:rPr>
              <a:t>Durante   el   contrainterrogatorio,   la   parte   que lo haga  podrá utilizar, documentos, actas	de	declaraciones	anteriores	del testigo o deposiciones que hubiera rendido y que versen sobre los hechos en cuestión, para el efecto de  demostrar  o  desvirtuar  contradicciones,  o  para  solicitar  las  aclaraciones pertinentes.</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  parte  que  sometió  al  testigo  al  interrogatorio  </a:t>
            </a:r>
            <a:r>
              <a:rPr lang="es-ES" sz="2000" u="sng" dirty="0" smtClean="0">
                <a:ln>
                  <a:solidFill>
                    <a:srgbClr val="660066"/>
                  </a:solidFill>
                </a:ln>
              </a:rPr>
              <a:t>directo  podrá   interrogarlo de nuevo</a:t>
            </a:r>
            <a:r>
              <a:rPr lang="es-ES" sz="2000" dirty="0" smtClean="0">
                <a:ln>
                  <a:solidFill>
                    <a:srgbClr val="660066"/>
                  </a:solidFill>
                </a:ln>
              </a:rPr>
              <a:t>. La  parte  contraria  podrá  someterlo  a otro  contrainterrogatorio. En estas dos últimas intervenciones, deberán limitarse a preguntar sobre materias nuevas que deriven del interrogatorio  anterior</a:t>
            </a:r>
            <a:r>
              <a:rPr lang="es-ES_tradnl" sz="2000" dirty="0" smtClean="0"/>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97CBD9E8-F1BA-9A48-93F5-04D4D34362FF}"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41</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 (357) </a:t>
            </a:r>
          </a:p>
          <a:p>
            <a:pPr algn="l"/>
            <a:endParaRPr lang="es-ES" sz="1800" b="1" dirty="0" smtClean="0">
              <a:ln>
                <a:solidFill>
                  <a:srgbClr val="660066"/>
                </a:solidFill>
              </a:ln>
            </a:endParaRPr>
          </a:p>
          <a:p>
            <a:pPr algn="l"/>
            <a:r>
              <a:rPr lang="es-ES" sz="1800" b="1" dirty="0" smtClean="0">
                <a:ln>
                  <a:solidFill>
                    <a:srgbClr val="660066"/>
                  </a:solidFill>
                </a:ln>
              </a:rPr>
              <a:t>Testigo de referencia</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El testigo siempre deberá dar razón de su dicho, con explicación de las formas y circunstancias por las que obtuvo conocimiento sobre los hechos. No hará fe la declaración de un testigo que no tenga conocimiento personal sobre los hechos objeto de la prueba o cuando los hubiera conocido por la declaración de un tercero.</a:t>
            </a:r>
            <a:r>
              <a:rPr lang="es-ES" sz="1600" b="1" dirty="0" smtClean="0">
                <a:ln>
                  <a:solidFill>
                    <a:srgbClr val="660066"/>
                  </a:solidFill>
                </a:ln>
              </a:rPr>
              <a:t> </a:t>
            </a:r>
            <a:endParaRPr lang="es-ES_tradnl" sz="1800" dirty="0">
              <a:ln>
                <a:solidFill>
                  <a:srgbClr val="660066"/>
                </a:solidFill>
              </a:ln>
            </a:endParaRPr>
          </a:p>
        </p:txBody>
      </p:sp>
      <p:sp>
        <p:nvSpPr>
          <p:cNvPr id="4" name="Marcador de fecha 3"/>
          <p:cNvSpPr>
            <a:spLocks noGrp="1"/>
          </p:cNvSpPr>
          <p:nvPr>
            <p:ph type="dt" sz="half" idx="10"/>
          </p:nvPr>
        </p:nvSpPr>
        <p:spPr/>
        <p:txBody>
          <a:bodyPr/>
          <a:lstStyle/>
          <a:p>
            <a:pPr>
              <a:defRPr/>
            </a:pPr>
            <a:fld id="{AB343897-E9D2-3443-9EC9-FE7F41410199}"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42</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a:t>
            </a:r>
          </a:p>
          <a:p>
            <a:pPr algn="l"/>
            <a:endParaRPr lang="es-ES_tradnl" sz="2000" dirty="0" smtClean="0">
              <a:ln>
                <a:solidFill>
                  <a:srgbClr val="660066"/>
                </a:solidFill>
              </a:ln>
            </a:endParaRPr>
          </a:p>
          <a:p>
            <a:pPr algn="l"/>
            <a:r>
              <a:rPr lang="es-ES_tradnl" sz="2000" dirty="0" smtClean="0">
                <a:ln>
                  <a:solidFill>
                    <a:srgbClr val="660066"/>
                  </a:solidFill>
                </a:ln>
              </a:rPr>
              <a:t> </a:t>
            </a:r>
            <a:r>
              <a:rPr lang="es-ES" sz="1800" b="1" dirty="0" smtClean="0">
                <a:ln>
                  <a:solidFill>
                    <a:srgbClr val="660066"/>
                  </a:solidFill>
                </a:ln>
              </a:rPr>
              <a:t>Testigo con conocimiento especializado (358)</a:t>
            </a:r>
            <a:endParaRPr lang="es-ES_tradnl" sz="1800" dirty="0" smtClean="0">
              <a:ln>
                <a:solidFill>
                  <a:srgbClr val="660066"/>
                </a:solidFill>
              </a:ln>
            </a:endParaRPr>
          </a:p>
          <a:p>
            <a:pPr algn="l"/>
            <a:r>
              <a:rPr lang="es-ES" sz="1800" dirty="0" smtClean="0">
                <a:ln>
                  <a:solidFill>
                    <a:srgbClr val="660066"/>
                  </a:solidFill>
                </a:ln>
              </a:rPr>
              <a:t> </a:t>
            </a:r>
            <a:endParaRPr lang="es-ES_tradnl" sz="1800" dirty="0" smtClean="0">
              <a:ln>
                <a:solidFill>
                  <a:srgbClr val="660066"/>
                </a:solidFill>
              </a:ln>
            </a:endParaRPr>
          </a:p>
          <a:p>
            <a:pPr algn="l"/>
            <a:r>
              <a:rPr lang="es-ES" sz="1800" dirty="0" smtClean="0">
                <a:ln>
                  <a:solidFill>
                    <a:srgbClr val="660066"/>
                  </a:solidFill>
                </a:ln>
              </a:rPr>
              <a:t>Si el declarante se refiere a hechos cuyo conocimiento requiere un saber científico, artístico o práctico, sólo se tomará en  cuenta  su  declaración  cuando acreditare  fehacientemente  ser conocedor en el área de que se trate.</a:t>
            </a:r>
            <a:endParaRPr lang="es-ES_tradnl" sz="1800" dirty="0">
              <a:ln>
                <a:solidFill>
                  <a:srgbClr val="660066"/>
                </a:solidFill>
              </a:ln>
            </a:endParaRPr>
          </a:p>
        </p:txBody>
      </p:sp>
      <p:sp>
        <p:nvSpPr>
          <p:cNvPr id="4" name="Marcador de fecha 3"/>
          <p:cNvSpPr>
            <a:spLocks noGrp="1"/>
          </p:cNvSpPr>
          <p:nvPr>
            <p:ph type="dt" sz="half" idx="10"/>
          </p:nvPr>
        </p:nvSpPr>
        <p:spPr/>
        <p:txBody>
          <a:bodyPr/>
          <a:lstStyle/>
          <a:p>
            <a:pPr>
              <a:defRPr/>
            </a:pPr>
            <a:fld id="{EE319495-A8F7-D241-A308-D0FFBC00246D}"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43</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222456"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a:t>
            </a:r>
          </a:p>
          <a:p>
            <a:pPr algn="l"/>
            <a:r>
              <a:rPr lang="es-ES" sz="2000" b="1" dirty="0" smtClean="0">
                <a:ln>
                  <a:solidFill>
                    <a:srgbClr val="660066"/>
                  </a:solidFill>
                </a:ln>
              </a:rPr>
              <a:t>Obligaciones del testigo (362)</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El  testigo  tiene  la  obligación  de  comparecer al acto de la audiencia probatoria para la que fue citado. Si no compareciera y no ofreciera debida justificación</a:t>
            </a:r>
            <a:r>
              <a:rPr lang="es-ES" sz="2000" u="sng" dirty="0" smtClean="0">
                <a:ln>
                  <a:solidFill>
                    <a:srgbClr val="660066"/>
                  </a:solidFill>
                </a:ln>
              </a:rPr>
              <a:t>, se le impondrá una multa cuyo monto se fijará entre uno y tres salarios mínimos,</a:t>
            </a:r>
            <a:r>
              <a:rPr lang="es-ES" sz="2000" dirty="0" smtClean="0">
                <a:ln>
                  <a:solidFill>
                    <a:srgbClr val="660066"/>
                  </a:solidFill>
                </a:ln>
              </a:rPr>
              <a:t> urbanos, más altos, vigente; y se le podrá volver a citar con advertencia de proceder contra él por delito de </a:t>
            </a:r>
            <a:r>
              <a:rPr lang="es-ES" sz="2000" u="sng" dirty="0" smtClean="0">
                <a:ln>
                  <a:solidFill>
                    <a:srgbClr val="660066"/>
                  </a:solidFill>
                </a:ln>
              </a:rPr>
              <a:t>desobediencia a mandato judicial</a:t>
            </a:r>
            <a:r>
              <a:rPr lang="es-ES" sz="2000" dirty="0" smtClean="0">
                <a:ln>
                  <a:solidFill>
                    <a:srgbClr val="660066"/>
                  </a:solidFill>
                </a:ln>
              </a:rPr>
              <a:t>.</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También está sujeto el testigo a la obligación de responder a las preguntas que se le formulen, bajo pena por desobediencia a mandato judicial.</a:t>
            </a:r>
            <a:endParaRPr lang="es-ES_tradnl" sz="2000" dirty="0" smtClean="0">
              <a:ln>
                <a:solidFill>
                  <a:srgbClr val="660066"/>
                </a:solidFill>
              </a:ln>
            </a:endParaRPr>
          </a:p>
        </p:txBody>
      </p:sp>
      <p:sp>
        <p:nvSpPr>
          <p:cNvPr id="4" name="Marcador de fecha 3"/>
          <p:cNvSpPr>
            <a:spLocks noGrp="1"/>
          </p:cNvSpPr>
          <p:nvPr>
            <p:ph type="dt" sz="half" idx="10"/>
          </p:nvPr>
        </p:nvSpPr>
        <p:spPr/>
        <p:txBody>
          <a:bodyPr/>
          <a:lstStyle/>
          <a:p>
            <a:pPr>
              <a:defRPr/>
            </a:pPr>
            <a:fld id="{26C070CF-BFBB-7847-90B9-8CECE806E782}"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44</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222456"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TESTIGOS ACLARATORIO (369)</a:t>
            </a: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El juez o los miembros del tribunal podrán formular preguntas aclaratorias al testigo, </a:t>
            </a:r>
            <a:r>
              <a:rPr lang="es-ES" sz="2000" u="sng" dirty="0" smtClean="0">
                <a:ln>
                  <a:solidFill>
                    <a:srgbClr val="660066"/>
                  </a:solidFill>
                </a:ln>
              </a:rPr>
              <a:t>con las limitaciones que  el  deber  de  imparcialidad  les  impone</a:t>
            </a:r>
            <a:r>
              <a:rPr lang="es-ES" sz="2000" dirty="0" smtClean="0">
                <a:ln>
                  <a:solidFill>
                    <a:srgbClr val="660066"/>
                  </a:solidFill>
                </a:ln>
              </a:rPr>
              <a:t>. Las partes podrán objetar las preguntas que el juez o los miembros del tribunal formulen y, en su caso, se dará oportunidad a las partes para interrogar sobre la pregunta aclaratoria.</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5309AA40-BA6A-1744-9EE9-2A8A7E7AECA5}"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45</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374856" cy="53339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u="sng" dirty="0" smtClean="0">
              <a:ln>
                <a:solidFill>
                  <a:srgbClr val="660066"/>
                </a:solidFill>
              </a:ln>
            </a:endParaRPr>
          </a:p>
          <a:p>
            <a:pPr algn="l"/>
            <a:r>
              <a:rPr lang="es-ES_tradnl" sz="2000" u="sng" dirty="0" smtClean="0">
                <a:ln>
                  <a:solidFill>
                    <a:srgbClr val="660066"/>
                  </a:solidFill>
                </a:ln>
              </a:rPr>
              <a:t>EXCEPCIONES DE LA EXENCIÓN DEL DEBER DE DECLARAR (MÉDICO)</a:t>
            </a:r>
          </a:p>
          <a:p>
            <a:pPr algn="l"/>
            <a:r>
              <a:rPr lang="es-MX" sz="2000" dirty="0" smtClean="0">
                <a:ln>
                  <a:solidFill>
                    <a:srgbClr val="660066"/>
                  </a:solidFill>
                </a:ln>
              </a:rPr>
              <a:t>1º.	Los servicios de un médico fueron solicitados u obtenidos para planear o cometer un delito o un acto que violente la ley; </a:t>
            </a:r>
            <a:endParaRPr lang="es-ES_tradnl" sz="2000" dirty="0" smtClean="0">
              <a:ln>
                <a:solidFill>
                  <a:srgbClr val="660066"/>
                </a:solidFill>
              </a:ln>
            </a:endParaRPr>
          </a:p>
          <a:p>
            <a:pPr algn="l"/>
            <a:r>
              <a:rPr lang="es-MX" sz="2000" dirty="0" smtClean="0">
                <a:ln>
                  <a:solidFill>
                    <a:srgbClr val="660066"/>
                  </a:solidFill>
                </a:ln>
              </a:rPr>
              <a:t>2º.	La información fuere esencial para decidir una controversia sobre el estado o capacidad mental de un paciente; </a:t>
            </a:r>
            <a:endParaRPr lang="es-ES_tradnl" sz="2000" dirty="0" smtClean="0">
              <a:ln>
                <a:solidFill>
                  <a:srgbClr val="660066"/>
                </a:solidFill>
              </a:ln>
            </a:endParaRPr>
          </a:p>
          <a:p>
            <a:pPr algn="l"/>
            <a:r>
              <a:rPr lang="es-MX" sz="2000" dirty="0" smtClean="0">
                <a:ln>
                  <a:solidFill>
                    <a:srgbClr val="660066"/>
                  </a:solidFill>
                </a:ln>
              </a:rPr>
              <a:t>3º.	Fuera necesario revelar la comunicación como prueba sobre la conducta de un demandado o demandante en el litigio; </a:t>
            </a:r>
            <a:endParaRPr lang="es-ES_tradnl" sz="2000" dirty="0" smtClean="0">
              <a:ln>
                <a:solidFill>
                  <a:srgbClr val="660066"/>
                </a:solidFill>
              </a:ln>
            </a:endParaRPr>
          </a:p>
          <a:p>
            <a:pPr algn="l"/>
            <a:r>
              <a:rPr lang="es-MX" sz="2000" dirty="0" smtClean="0">
                <a:ln>
                  <a:solidFill>
                    <a:srgbClr val="660066"/>
                  </a:solidFill>
                </a:ln>
              </a:rPr>
              <a:t>4º.	La información fuera esencial en casos de responsabilidad civil por mala praxis médica; </a:t>
            </a:r>
            <a:endParaRPr lang="es-ES_tradnl" sz="2000" dirty="0" smtClean="0">
              <a:ln>
                <a:solidFill>
                  <a:srgbClr val="660066"/>
                </a:solidFill>
              </a:ln>
            </a:endParaRPr>
          </a:p>
          <a:p>
            <a:pPr algn="l"/>
            <a:r>
              <a:rPr lang="es-MX" sz="2000" dirty="0" smtClean="0">
                <a:ln>
                  <a:solidFill>
                    <a:srgbClr val="660066"/>
                  </a:solidFill>
                </a:ln>
              </a:rPr>
              <a:t>5º.	La comunicación fuera pertinente para resolver una controversia en la que se reclamen obligaciones emanadas de un servicio de atención médica, exista o no contrato, y cuando se refiera a un seguro con cobertura de cualquier servicio médico o médico-quirúrgico; </a:t>
            </a:r>
            <a:endParaRPr lang="es-ES_tradnl" sz="2000" dirty="0" smtClean="0">
              <a:ln>
                <a:solidFill>
                  <a:srgbClr val="660066"/>
                </a:solidFill>
              </a:ln>
            </a:endParaRPr>
          </a:p>
          <a:p>
            <a:pPr algn="l"/>
            <a:r>
              <a:rPr lang="es-MX" sz="2000" dirty="0" smtClean="0">
                <a:ln>
                  <a:solidFill>
                    <a:srgbClr val="660066"/>
                  </a:solidFill>
                </a:ln>
              </a:rPr>
              <a:t>6º.	La comunicación fuera pertinente en una controversia en la cual el médico hubiera violado su deber de confidencialidad para con su paciente; y, </a:t>
            </a:r>
            <a:endParaRPr lang="es-ES_tradnl" sz="2000" dirty="0" smtClean="0">
              <a:ln>
                <a:solidFill>
                  <a:srgbClr val="660066"/>
                </a:solidFill>
              </a:ln>
            </a:endParaRPr>
          </a:p>
          <a:p>
            <a:pPr algn="l"/>
            <a:r>
              <a:rPr lang="es-MX" sz="2000" dirty="0" smtClean="0">
                <a:ln>
                  <a:solidFill>
                    <a:srgbClr val="660066"/>
                  </a:solidFill>
                </a:ln>
              </a:rPr>
              <a:t>7º.	El cliente hubiera relevado a su médico del deber de confidencialidad</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3319B891-088B-B14C-932A-60B4D4B23D5C}"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46</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b="1" dirty="0" smtClean="0">
              <a:ln>
                <a:solidFill>
                  <a:srgbClr val="660066"/>
                </a:solidFill>
              </a:ln>
            </a:endParaRPr>
          </a:p>
          <a:p>
            <a:pPr algn="l"/>
            <a:r>
              <a:rPr lang="es-ES_tradnl" sz="2000" b="1" dirty="0" smtClean="0">
                <a:ln>
                  <a:solidFill>
                    <a:srgbClr val="660066"/>
                  </a:solidFill>
                </a:ln>
              </a:rPr>
              <a:t>INTERROGATORIO DE PERITOS </a:t>
            </a:r>
          </a:p>
          <a:p>
            <a:pPr algn="l"/>
            <a:endParaRPr lang="es-ES_tradnl" sz="2000" b="1" dirty="0" smtClean="0">
              <a:ln>
                <a:solidFill>
                  <a:srgbClr val="660066"/>
                </a:solidFill>
              </a:ln>
            </a:endParaRPr>
          </a:p>
          <a:p>
            <a:pPr algn="l"/>
            <a:r>
              <a:rPr lang="es-ES_tradnl" sz="2000" b="1" dirty="0" smtClean="0">
                <a:ln>
                  <a:solidFill>
                    <a:srgbClr val="660066"/>
                  </a:solidFill>
                </a:ln>
              </a:rPr>
              <a:t>	-EL PERITO EN EL CÓDIGO VIGENTE</a:t>
            </a:r>
          </a:p>
          <a:p>
            <a:pPr algn="l"/>
            <a:endParaRPr lang="es-ES_tradnl" sz="2000" b="1" dirty="0" smtClean="0">
              <a:ln>
                <a:solidFill>
                  <a:srgbClr val="660066"/>
                </a:solidFill>
              </a:ln>
            </a:endParaRPr>
          </a:p>
          <a:p>
            <a:pPr algn="l"/>
            <a:r>
              <a:rPr lang="es-ES_tradnl" sz="2000" b="1" dirty="0" smtClean="0">
                <a:ln>
                  <a:solidFill>
                    <a:srgbClr val="660066"/>
                  </a:solidFill>
                </a:ln>
              </a:rPr>
              <a:t>	-LA NECESIDAD DEL FACULTATIVO A LOS EFECTOS DECISIVOS</a:t>
            </a:r>
          </a:p>
          <a:p>
            <a:pPr algn="l"/>
            <a:endParaRPr lang="es-ES_tradnl" sz="2000" b="1" dirty="0" smtClean="0">
              <a:ln>
                <a:solidFill>
                  <a:srgbClr val="660066"/>
                </a:solidFill>
              </a:ln>
            </a:endParaRPr>
          </a:p>
          <a:p>
            <a:pPr algn="l"/>
            <a:r>
              <a:rPr lang="es-ES_tradnl" sz="2000" b="1" dirty="0" smtClean="0">
                <a:ln>
                  <a:solidFill>
                    <a:srgbClr val="660066"/>
                  </a:solidFill>
                </a:ln>
              </a:rPr>
              <a:t>	-INCOMPARECENCIA DEL PERITO</a:t>
            </a:r>
          </a:p>
          <a:p>
            <a:pPr algn="l"/>
            <a:endParaRPr lang="es-ES_tradnl" sz="2000" b="1" dirty="0" smtClean="0">
              <a:ln>
                <a:solidFill>
                  <a:srgbClr val="660066"/>
                </a:solidFill>
              </a:ln>
            </a:endParaRPr>
          </a:p>
          <a:p>
            <a:pPr algn="l"/>
            <a:r>
              <a:rPr lang="es-ES_tradnl" sz="2000" b="1" dirty="0" smtClean="0">
                <a:ln>
                  <a:solidFill>
                    <a:srgbClr val="660066"/>
                  </a:solidFill>
                </a:ln>
              </a:rPr>
              <a:t>	-LIBRE VALORACIÓN</a:t>
            </a:r>
          </a:p>
        </p:txBody>
      </p:sp>
      <p:sp>
        <p:nvSpPr>
          <p:cNvPr id="4" name="Marcador de fecha 3"/>
          <p:cNvSpPr>
            <a:spLocks noGrp="1"/>
          </p:cNvSpPr>
          <p:nvPr>
            <p:ph type="dt" sz="half" idx="10"/>
          </p:nvPr>
        </p:nvSpPr>
        <p:spPr/>
        <p:txBody>
          <a:bodyPr/>
          <a:lstStyle/>
          <a:p>
            <a:pPr>
              <a:defRPr/>
            </a:pPr>
            <a:fld id="{DFBF8101-2693-354D-A70D-4745A98D538F}"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47</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PERITOS. PERITO DE PARTE  (377) </a:t>
            </a:r>
          </a:p>
          <a:p>
            <a:pPr algn="l"/>
            <a:endParaRPr lang="es-ES_tradnl" sz="2400" dirty="0" smtClean="0">
              <a:ln>
                <a:solidFill>
                  <a:srgbClr val="660066"/>
                </a:solidFill>
              </a:ln>
            </a:endParaRPr>
          </a:p>
          <a:p>
            <a:pPr algn="l"/>
            <a:r>
              <a:rPr lang="es-ES" sz="2400" dirty="0" smtClean="0">
                <a:ln>
                  <a:solidFill>
                    <a:srgbClr val="660066"/>
                  </a:solidFill>
                </a:ln>
              </a:rPr>
              <a:t>Cada  una  de  las  partes  tiene  derecho  a  designar  su  propio perito  y  a  que  se  elabore  privadamente  el  dictamen  correspondiente,  el cual se acompañará  a  las  respectivas  alegaciones</a:t>
            </a:r>
            <a:endParaRPr lang="es-ES_tradnl" sz="2400" dirty="0">
              <a:ln>
                <a:solidFill>
                  <a:srgbClr val="660066"/>
                </a:solidFill>
              </a:ln>
            </a:endParaRPr>
          </a:p>
        </p:txBody>
      </p:sp>
      <p:sp>
        <p:nvSpPr>
          <p:cNvPr id="4" name="Marcador de fecha 3"/>
          <p:cNvSpPr>
            <a:spLocks noGrp="1"/>
          </p:cNvSpPr>
          <p:nvPr>
            <p:ph type="dt" sz="half" idx="10"/>
          </p:nvPr>
        </p:nvSpPr>
        <p:spPr/>
        <p:txBody>
          <a:bodyPr/>
          <a:lstStyle/>
          <a:p>
            <a:pPr>
              <a:defRPr/>
            </a:pPr>
            <a:fld id="{54DFF93A-4267-DD4C-A22F-ED04FFFC4C78}"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48</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PERITOS. </a:t>
            </a:r>
            <a:r>
              <a:rPr lang="es-ES" sz="2000" b="1" dirty="0" smtClean="0">
                <a:ln>
                  <a:solidFill>
                    <a:srgbClr val="660066"/>
                  </a:solidFill>
                </a:ln>
              </a:rPr>
              <a:t>Acuerdo de partes (378)</a:t>
            </a: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Las partes, de común acuerdo y hasta la audiencia preparatoria, podrán presentar un escrito en el que propongan perito y puntos de pericia. El dictamen se dará sobre los puntos indicados por las partes.</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En este caso, los gastos que ocasione la emisión del dictamen pericial serán satisfechos en partes iguales por el demandante y el demandado, sin perjuicio del pronunciamiento en costas.</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3FD469E2-BA7A-144A-96F0-A41AC9DFAB6A}"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49</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1800" b="1" dirty="0" smtClean="0">
              <a:ln>
                <a:solidFill>
                  <a:srgbClr val="660066"/>
                </a:solidFill>
              </a:ln>
            </a:endParaRPr>
          </a:p>
          <a:p>
            <a:pPr algn="l"/>
            <a:r>
              <a:rPr lang="es-MX" sz="1800" b="1" dirty="0" smtClean="0">
                <a:ln>
                  <a:solidFill>
                    <a:srgbClr val="660066"/>
                  </a:solidFill>
                </a:ln>
              </a:rPr>
              <a:t>Documentación de las audiencias (205) (seguridad jurídica)</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La audiencia se documentará en su integridad mediante acta levantada por el secretario judicial, en la cual se dejará constancia de todo lo sucedido en aquélla. Se incluirán en la misma las alegaciones y declaraciones de las partes, así como lo que hubieran aportado los testigos y los peritos, el resultado del reconocimiento judicial si lo hubo y los documentos ofrecidos como prueba. </a:t>
            </a:r>
          </a:p>
          <a:p>
            <a:pPr algn="l"/>
            <a:endParaRPr lang="es-MX" sz="1800" dirty="0" smtClean="0">
              <a:ln>
                <a:solidFill>
                  <a:srgbClr val="660066"/>
                </a:solidFill>
              </a:ln>
            </a:endParaRPr>
          </a:p>
          <a:p>
            <a:pPr algn="l"/>
            <a:r>
              <a:rPr lang="es-MX" sz="1800" dirty="0" smtClean="0">
                <a:ln>
                  <a:solidFill>
                    <a:srgbClr val="660066"/>
                  </a:solidFill>
                </a:ln>
              </a:rPr>
              <a:t>Las partes podrán solicitar que se incorpore en el acta una indicación, expresión o evento específico, así como aquello que entiendan pertinente para asegurar la fidelidad del acta, siempre que haya sido debatido en la audiencia.</a:t>
            </a:r>
            <a:r>
              <a:rPr lang="es-ES_tradnl" sz="1800" dirty="0" smtClean="0">
                <a:ln>
                  <a:solidFill>
                    <a:srgbClr val="660066"/>
                  </a:solidFill>
                </a:ln>
              </a:rPr>
              <a:t> </a:t>
            </a:r>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AD31642A-37BD-6240-A65D-0310D0AA47C5}"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PERITOS. Perito Judicial </a:t>
            </a:r>
            <a:r>
              <a:rPr lang="es-ES" sz="2000" b="1" dirty="0" smtClean="0">
                <a:ln>
                  <a:solidFill>
                    <a:srgbClr val="660066"/>
                  </a:solidFill>
                </a:ln>
              </a:rPr>
              <a:t>(380)</a:t>
            </a:r>
          </a:p>
          <a:p>
            <a:pPr algn="l"/>
            <a:endParaRPr lang="es-ES_tradnl" sz="2400" dirty="0" smtClean="0">
              <a:ln>
                <a:solidFill>
                  <a:srgbClr val="660066"/>
                </a:solidFill>
              </a:ln>
            </a:endParaRPr>
          </a:p>
          <a:p>
            <a:pPr algn="l"/>
            <a:r>
              <a:rPr lang="es-ES" sz="2400" dirty="0" smtClean="0">
                <a:ln>
                  <a:solidFill>
                    <a:srgbClr val="660066"/>
                  </a:solidFill>
                </a:ln>
              </a:rPr>
              <a:t>Las partes podrán proponer el nombramiento de un perito judicial cuyo dictamen consideren necesario o adecuado para la mejor defensa de sus intereses. El tribunal encargará la pericia a un técnico en la materia.</a:t>
            </a:r>
            <a:endParaRPr lang="es-ES_tradnl" sz="2400" dirty="0">
              <a:ln>
                <a:solidFill>
                  <a:srgbClr val="660066"/>
                </a:solidFill>
              </a:ln>
            </a:endParaRPr>
          </a:p>
        </p:txBody>
      </p:sp>
      <p:sp>
        <p:nvSpPr>
          <p:cNvPr id="4" name="Marcador de fecha 3"/>
          <p:cNvSpPr>
            <a:spLocks noGrp="1"/>
          </p:cNvSpPr>
          <p:nvPr>
            <p:ph type="dt" sz="half" idx="10"/>
          </p:nvPr>
        </p:nvSpPr>
        <p:spPr/>
        <p:txBody>
          <a:bodyPr/>
          <a:lstStyle/>
          <a:p>
            <a:pPr>
              <a:defRPr/>
            </a:pPr>
            <a:fld id="{778BD93F-031D-0B49-A274-D7DD6177288D}"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50</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PERITOS. Dictamen Pericial  </a:t>
            </a:r>
            <a:r>
              <a:rPr lang="es-ES" sz="2000" b="1" dirty="0" smtClean="0">
                <a:ln>
                  <a:solidFill>
                    <a:srgbClr val="660066"/>
                  </a:solidFill>
                </a:ln>
              </a:rPr>
              <a:t>(386)</a:t>
            </a:r>
          </a:p>
          <a:p>
            <a:pPr algn="l"/>
            <a:endParaRPr lang="es-ES" sz="2400" dirty="0" smtClean="0">
              <a:ln>
                <a:solidFill>
                  <a:srgbClr val="660066"/>
                </a:solidFill>
              </a:ln>
            </a:endParaRPr>
          </a:p>
          <a:p>
            <a:pPr algn="l"/>
            <a:r>
              <a:rPr lang="es-ES" sz="2400" dirty="0" smtClean="0">
                <a:ln>
                  <a:solidFill>
                    <a:srgbClr val="660066"/>
                  </a:solidFill>
                </a:ln>
              </a:rPr>
              <a:t>El perito deberá presentar el dictamen por escrito y remitirlo al juez y a las partes dentro del plazo otorgado, que deberá finalizar cuando menos diez días antes de la celebración de la audiencia probatoria.</a:t>
            </a:r>
            <a:endParaRPr lang="es-ES_tradnl" sz="2400" dirty="0">
              <a:ln>
                <a:solidFill>
                  <a:srgbClr val="660066"/>
                </a:solidFill>
              </a:ln>
            </a:endParaRPr>
          </a:p>
        </p:txBody>
      </p:sp>
      <p:sp>
        <p:nvSpPr>
          <p:cNvPr id="4" name="Marcador de fecha 3"/>
          <p:cNvSpPr>
            <a:spLocks noGrp="1"/>
          </p:cNvSpPr>
          <p:nvPr>
            <p:ph type="dt" sz="half" idx="10"/>
          </p:nvPr>
        </p:nvSpPr>
        <p:spPr/>
        <p:txBody>
          <a:bodyPr/>
          <a:lstStyle/>
          <a:p>
            <a:pPr>
              <a:defRPr/>
            </a:pPr>
            <a:fld id="{FB82D429-5F1C-3842-8E54-E25E82CF5A7C}"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51</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INTERROGATORIO DE PERITOS (387) </a:t>
            </a:r>
          </a:p>
          <a:p>
            <a:pPr algn="l"/>
            <a:r>
              <a:rPr lang="es-ES" sz="2000" dirty="0" smtClean="0">
                <a:ln>
                  <a:solidFill>
                    <a:srgbClr val="660066"/>
                  </a:solidFill>
                </a:ln>
              </a:rPr>
              <a:t>A  la  vista  de  los  dictámenes  periciales  del  perito   de  la contraparte  o  del  dictamen  del  perito  judicial,  las  partes  podrán  solicitar  la comparecencia  del  perito  en  el  acto  de  la  audiencia  probatoria,  con el  objeto  de interrogarle.</a:t>
            </a:r>
            <a:endParaRPr lang="es-ES_tradnl" sz="2000" dirty="0" smtClean="0">
              <a:ln>
                <a:solidFill>
                  <a:srgbClr val="660066"/>
                </a:solidFill>
              </a:ln>
            </a:endParaRPr>
          </a:p>
          <a:p>
            <a:pPr algn="l"/>
            <a:r>
              <a:rPr lang="es-ES" sz="2000" dirty="0" smtClean="0">
                <a:ln>
                  <a:solidFill>
                    <a:srgbClr val="660066"/>
                  </a:solidFill>
                </a:ln>
              </a:rPr>
              <a:t>El juez citará  al perito para el  día y hora de  de la audiencia probatoria.</a:t>
            </a:r>
            <a:endParaRPr lang="es-ES_tradnl" sz="2000" dirty="0" smtClean="0">
              <a:ln>
                <a:solidFill>
                  <a:srgbClr val="660066"/>
                </a:solidFill>
              </a:ln>
            </a:endParaRPr>
          </a:p>
          <a:p>
            <a:pPr algn="l"/>
            <a:r>
              <a:rPr lang="es-ES" sz="2000" dirty="0" smtClean="0">
                <a:ln>
                  <a:solidFill>
                    <a:srgbClr val="660066"/>
                  </a:solidFill>
                </a:ln>
              </a:rPr>
              <a:t>En la audiencia,  las partes, comenzando con la que presentó al perito o con   la  que  solicitó  el  perito  judicial,  podrán  pedir  que  el perito  exponga  el dictamen, lo aclare, lo ilustre, responda a preguntas concretas sobre el método seguido,  premisas,  conclusiones  y todos aquellos extremos que puedan contribuir a aclarar y comprender mejor su opinión.</a:t>
            </a:r>
            <a:endParaRPr lang="es-ES_tradnl" sz="2000" dirty="0" smtClean="0">
              <a:ln>
                <a:solidFill>
                  <a:srgbClr val="660066"/>
                </a:solidFill>
              </a:ln>
            </a:endParaRPr>
          </a:p>
          <a:p>
            <a:pPr algn="l"/>
            <a:r>
              <a:rPr lang="es-ES" sz="2000" dirty="0" smtClean="0">
                <a:ln>
                  <a:solidFill>
                    <a:srgbClr val="660066"/>
                  </a:solidFill>
                </a:ln>
              </a:rPr>
              <a:t>Concluido el examen, la parte contraria tendrá derecho a </a:t>
            </a:r>
            <a:r>
              <a:rPr lang="es-ES" sz="2000" u="sng" dirty="0" smtClean="0">
                <a:ln>
                  <a:solidFill>
                    <a:srgbClr val="660066"/>
                  </a:solidFill>
                </a:ln>
              </a:rPr>
              <a:t>contrainterrogar.</a:t>
            </a:r>
            <a:endParaRPr lang="es-ES_tradnl" sz="2000" u="sng" dirty="0" smtClean="0">
              <a:ln>
                <a:solidFill>
                  <a:srgbClr val="660066"/>
                </a:solidFill>
              </a:ln>
            </a:endParaRPr>
          </a:p>
          <a:p>
            <a:pPr algn="l"/>
            <a:r>
              <a:rPr lang="es-ES" sz="2000" dirty="0" smtClean="0">
                <a:ln>
                  <a:solidFill>
                    <a:srgbClr val="660066"/>
                  </a:solidFill>
                </a:ln>
              </a:rPr>
              <a:t>El  juez  podrá   en  todo  momento  interrogar  al  perito  sobre algún  punto  respecto  del  cual  se  requiera  mayor  claridad,  a  su  prudencial criterio.</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15E6D485-F158-354D-80B1-3F43FC9F8EE2}"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52</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b="1" dirty="0" smtClean="0">
                <a:ln>
                  <a:solidFill>
                    <a:srgbClr val="660066"/>
                  </a:solidFill>
                </a:ln>
              </a:rPr>
              <a:t>RECONOCIMIENTO JUDICIAL (390) </a:t>
            </a:r>
          </a:p>
          <a:p>
            <a:pPr algn="l"/>
            <a:endParaRPr lang="es-ES" sz="2000" b="1" dirty="0" smtClean="0">
              <a:ln>
                <a:solidFill>
                  <a:srgbClr val="660066"/>
                </a:solidFill>
              </a:ln>
            </a:endParaRPr>
          </a:p>
          <a:p>
            <a:pPr algn="l"/>
            <a:r>
              <a:rPr lang="es-ES" sz="2000" b="1" dirty="0" smtClean="0">
                <a:ln>
                  <a:solidFill>
                    <a:srgbClr val="660066"/>
                  </a:solidFill>
                </a:ln>
              </a:rPr>
              <a:t>	-LA INSPECCIÓN COMO FORMA DE RECONOCIMIENTO</a:t>
            </a:r>
          </a:p>
          <a:p>
            <a:pPr algn="l"/>
            <a:r>
              <a:rPr lang="es-ES" sz="2000" b="1" dirty="0" smtClean="0">
                <a:ln>
                  <a:solidFill>
                    <a:srgbClr val="660066"/>
                  </a:solidFill>
                </a:ln>
              </a:rPr>
              <a:t>	-NECESARIA INMEDIACIÓN</a:t>
            </a:r>
          </a:p>
          <a:p>
            <a:pPr algn="l"/>
            <a:r>
              <a:rPr lang="es-ES" sz="2000" b="1" dirty="0" smtClean="0">
                <a:ln>
                  <a:solidFill>
                    <a:srgbClr val="660066"/>
                  </a:solidFill>
                </a:ln>
              </a:rPr>
              <a:t>	-COMISIÓN PROCESAL</a:t>
            </a:r>
          </a:p>
          <a:p>
            <a:pPr algn="l"/>
            <a:r>
              <a:rPr lang="es-ES" sz="2000" b="1" dirty="0" smtClean="0">
                <a:ln>
                  <a:solidFill>
                    <a:srgbClr val="660066"/>
                  </a:solidFill>
                </a:ln>
              </a:rPr>
              <a:t>	-AUXILIO Y COMBINACIÓN CON OTROS MEDIOS</a:t>
            </a:r>
          </a:p>
          <a:p>
            <a:pPr algn="l"/>
            <a:r>
              <a:rPr lang="es-ES" sz="2000" b="1" dirty="0" smtClean="0">
                <a:ln>
                  <a:solidFill>
                    <a:srgbClr val="660066"/>
                  </a:solidFill>
                </a:ln>
              </a:rPr>
              <a:t>	-VALORACIÓN DE LA PRUEBA</a:t>
            </a:r>
          </a:p>
        </p:txBody>
      </p:sp>
      <p:sp>
        <p:nvSpPr>
          <p:cNvPr id="4" name="Marcador de fecha 3"/>
          <p:cNvSpPr>
            <a:spLocks noGrp="1"/>
          </p:cNvSpPr>
          <p:nvPr>
            <p:ph type="dt" sz="half" idx="10"/>
          </p:nvPr>
        </p:nvSpPr>
        <p:spPr/>
        <p:txBody>
          <a:bodyPr/>
          <a:lstStyle/>
          <a:p>
            <a:pPr>
              <a:defRPr/>
            </a:pPr>
            <a:fld id="{ABCBB15B-5B69-D14F-B3F9-156C76817FA1}"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53</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RECONOCIMIENTO JUDICIAL (390) </a:t>
            </a:r>
          </a:p>
          <a:p>
            <a:pPr algn="l"/>
            <a:endParaRPr lang="es-ES" sz="2000" dirty="0" smtClean="0">
              <a:ln>
                <a:solidFill>
                  <a:srgbClr val="660066"/>
                </a:solidFill>
              </a:ln>
            </a:endParaRPr>
          </a:p>
          <a:p>
            <a:pPr algn="l"/>
            <a:r>
              <a:rPr lang="es-ES" sz="2000" dirty="0" smtClean="0">
                <a:ln>
                  <a:solidFill>
                    <a:srgbClr val="660066"/>
                  </a:solidFill>
                </a:ln>
              </a:rPr>
              <a:t>Si para el esclarecimiento de los hechos es necesario que  el  juez  reconozca  por  sí  a  una  persona,  un  objeto  o  un  lugar,  se  podrá proponer este medio de prueba.</a:t>
            </a:r>
            <a:endParaRPr lang="es-ES_tradnl" sz="2000" dirty="0" smtClean="0">
              <a:ln>
                <a:solidFill>
                  <a:srgbClr val="660066"/>
                </a:solidFill>
              </a:ln>
            </a:endParaRPr>
          </a:p>
          <a:p>
            <a:pPr algn="l"/>
            <a:r>
              <a:rPr lang="es-ES" sz="2000" dirty="0" smtClean="0">
                <a:ln>
                  <a:solidFill>
                    <a:srgbClr val="660066"/>
                  </a:solidFill>
                </a:ln>
              </a:rPr>
              <a:t>El  juez podrá ordenar  de  oficio  el  reconocimiento  judicial cuando lo considere necesario para dictar sentencia</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63C47AA2-C893-894B-845E-3A6AAD9A7EA0}"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54</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RECONOCIMIENTO JUDICIAL (392) </a:t>
            </a: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Cuando se pretendiere el reconocimiento de una persona o de un objeto, deberá llevarse a cabo en la audiencia;  y se procederá sin más al examen correspondiente, debiéndose describir en forma ordenada e inteligible el estado en  la persona o en que el objeto se encuentren. Cualquiera de las partes podrá objetar en todo momento la descripción referida.</a:t>
            </a:r>
            <a:endParaRPr lang="es-ES_tradnl" sz="2000" dirty="0" smtClean="0">
              <a:ln>
                <a:solidFill>
                  <a:srgbClr val="660066"/>
                </a:solidFill>
              </a:ln>
            </a:endParaRPr>
          </a:p>
          <a:p>
            <a:pPr algn="l"/>
            <a:endParaRPr lang="es-ES" sz="2000" dirty="0" smtClean="0">
              <a:ln>
                <a:solidFill>
                  <a:srgbClr val="660066"/>
                </a:solidFill>
              </a:ln>
            </a:endParaRPr>
          </a:p>
          <a:p>
            <a:pPr algn="l"/>
            <a:r>
              <a:rPr lang="es-ES" sz="2000" dirty="0" smtClean="0">
                <a:ln>
                  <a:solidFill>
                    <a:srgbClr val="660066"/>
                  </a:solidFill>
                </a:ln>
              </a:rPr>
              <a:t>Si  el  reconocimiento  se refiriera a un  inmueble,  se  señalará   día  y hora para su práctica, la cual se realizará antes de la audiencia probatoria, con cita previa  de las partes</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27C3994C-0F07-CF46-AA49-D2FAFF7E8BFC}"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55</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b="1" dirty="0" smtClean="0">
              <a:ln>
                <a:solidFill>
                  <a:srgbClr val="660066"/>
                </a:solidFill>
              </a:ln>
            </a:endParaRPr>
          </a:p>
          <a:p>
            <a:pPr algn="l"/>
            <a:r>
              <a:rPr lang="es-ES_tradnl" sz="2000" b="1" dirty="0" smtClean="0">
                <a:ln>
                  <a:solidFill>
                    <a:srgbClr val="660066"/>
                  </a:solidFill>
                </a:ln>
              </a:rPr>
              <a:t>MEDIOS DE REPRODUCCION Y ALMACENAMIENTO (396 Y 397)</a:t>
            </a:r>
          </a:p>
          <a:p>
            <a:pPr algn="l"/>
            <a:endParaRPr lang="es-ES_tradnl" sz="2000" b="1" dirty="0" smtClean="0">
              <a:ln>
                <a:solidFill>
                  <a:srgbClr val="660066"/>
                </a:solidFill>
              </a:ln>
            </a:endParaRPr>
          </a:p>
          <a:p>
            <a:pPr algn="l"/>
            <a:r>
              <a:rPr lang="es-ES_tradnl" sz="2000" b="1" dirty="0" smtClean="0">
                <a:ln>
                  <a:solidFill>
                    <a:srgbClr val="660066"/>
                  </a:solidFill>
                </a:ln>
              </a:rPr>
              <a:t>	-SISTEMA DE PRUEBA NOVEDOSO</a:t>
            </a:r>
          </a:p>
          <a:p>
            <a:pPr algn="l"/>
            <a:r>
              <a:rPr lang="es-ES_tradnl" sz="2000" b="1" dirty="0" smtClean="0">
                <a:ln>
                  <a:solidFill>
                    <a:srgbClr val="660066"/>
                  </a:solidFill>
                </a:ln>
              </a:rPr>
              <a:t>	-REPRODUCCIÓN EN AUDIENCIA</a:t>
            </a:r>
          </a:p>
          <a:p>
            <a:pPr algn="l"/>
            <a:r>
              <a:rPr lang="es-ES_tradnl" sz="2000" b="1" dirty="0" smtClean="0">
                <a:ln>
                  <a:solidFill>
                    <a:srgbClr val="660066"/>
                  </a:solidFill>
                </a:ln>
              </a:rPr>
              <a:t>	-TRASLADO DEL JUEZ AL SITIO DONDE SE HALLE</a:t>
            </a:r>
          </a:p>
          <a:p>
            <a:pPr algn="l"/>
            <a:r>
              <a:rPr lang="es-ES_tradnl" sz="2000" b="1" dirty="0" smtClean="0">
                <a:ln>
                  <a:solidFill>
                    <a:srgbClr val="660066"/>
                  </a:solidFill>
                </a:ln>
              </a:rPr>
              <a:t>	-AUXILIO PERICIAL</a:t>
            </a:r>
          </a:p>
          <a:p>
            <a:pPr algn="l"/>
            <a:r>
              <a:rPr lang="es-ES_tradnl" sz="2000" b="1" dirty="0" smtClean="0">
                <a:ln>
                  <a:solidFill>
                    <a:srgbClr val="660066"/>
                  </a:solidFill>
                </a:ln>
              </a:rPr>
              <a:t>	-MEDIOS DETERIORADOS</a:t>
            </a:r>
            <a:r>
              <a:rPr lang="es-ES_tradnl" sz="2000" dirty="0" smtClean="0">
                <a:ln>
                  <a:solidFill>
                    <a:srgbClr val="660066"/>
                  </a:solidFill>
                </a:ln>
              </a:rPr>
              <a:t> </a:t>
            </a:r>
          </a:p>
          <a:p>
            <a:pPr algn="l"/>
            <a:r>
              <a:rPr lang="es-ES" sz="2000" dirty="0" smtClean="0">
                <a:ln>
                  <a:solidFill>
                    <a:srgbClr val="660066"/>
                  </a:solidFill>
                </a:ln>
              </a:rPr>
              <a:t> </a:t>
            </a:r>
            <a:endParaRPr lang="es-ES_tradnl" sz="2000" dirty="0" smtClean="0"/>
          </a:p>
        </p:txBody>
      </p:sp>
      <p:sp>
        <p:nvSpPr>
          <p:cNvPr id="4" name="Marcador de fecha 3"/>
          <p:cNvSpPr>
            <a:spLocks noGrp="1"/>
          </p:cNvSpPr>
          <p:nvPr>
            <p:ph type="dt" sz="half" idx="10"/>
          </p:nvPr>
        </p:nvSpPr>
        <p:spPr/>
        <p:txBody>
          <a:bodyPr/>
          <a:lstStyle/>
          <a:p>
            <a:pPr>
              <a:defRPr/>
            </a:pPr>
            <a:fld id="{8C91F63E-EAA1-EC46-B2D8-094BB2679FFC}"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56</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85000"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MEDIOS DE REPRODUCCION Y ALMACENAMIENTO (396 Y 397) </a:t>
            </a: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Los  medios  de  reproducción  del  sonido,  la   voz,  los  datos  o  la imagen  podrán ser propuestos como medios de prueba.</a:t>
            </a:r>
            <a:endParaRPr lang="es-ES_tradnl" sz="2000" dirty="0" smtClean="0">
              <a:ln>
                <a:solidFill>
                  <a:srgbClr val="660066"/>
                </a:solidFill>
              </a:ln>
            </a:endParaRPr>
          </a:p>
          <a:p>
            <a:pPr algn="l"/>
            <a:r>
              <a:rPr lang="es-ES" sz="2000" dirty="0" smtClean="0">
                <a:ln>
                  <a:solidFill>
                    <a:srgbClr val="660066"/>
                  </a:solidFill>
                </a:ln>
              </a:rPr>
              <a:t> </a:t>
            </a:r>
            <a:endParaRPr lang="es-ES_tradnl" sz="2000" dirty="0" smtClean="0">
              <a:ln>
                <a:solidFill>
                  <a:srgbClr val="660066"/>
                </a:solidFill>
              </a:ln>
            </a:endParaRPr>
          </a:p>
          <a:p>
            <a:pPr algn="l"/>
            <a:r>
              <a:rPr lang="es-ES" sz="2000" dirty="0" smtClean="0">
                <a:ln>
                  <a:solidFill>
                    <a:srgbClr val="660066"/>
                  </a:solidFill>
                </a:ln>
              </a:rPr>
              <a:t>Los recursos de almacenamiento de datos o de información podrán ser propuestos como medio de prueba.</a:t>
            </a:r>
            <a:endParaRPr lang="es-ES_tradnl" sz="2000" dirty="0" smtClean="0">
              <a:ln>
                <a:solidFill>
                  <a:srgbClr val="660066"/>
                </a:solidFill>
              </a:ln>
            </a:endParaRPr>
          </a:p>
          <a:p>
            <a:pPr algn="l"/>
            <a:r>
              <a:rPr lang="es-ES" sz="2000" dirty="0" smtClean="0">
                <a:ln>
                  <a:solidFill>
                    <a:srgbClr val="660066"/>
                  </a:solidFill>
                </a:ln>
              </a:rPr>
              <a:t>Para este fin, se aportarán las cintas, discos u otros medios en los que  esté contenido el material probatorio;  cuando la otra parte lo pidiera, se llevarán a la sede judicial los soportes en que se encuentren almacenados los datos o la información.</a:t>
            </a:r>
            <a:endParaRPr lang="es-ES_tradnl" sz="2000" dirty="0" smtClean="0">
              <a:ln>
                <a:solidFill>
                  <a:srgbClr val="660066"/>
                </a:solidFill>
              </a:ln>
            </a:endParaRPr>
          </a:p>
          <a:p>
            <a:pPr algn="l"/>
            <a:r>
              <a:rPr lang="es-ES" sz="2000" dirty="0" smtClean="0">
                <a:ln>
                  <a:solidFill>
                    <a:srgbClr val="660066"/>
                  </a:solidFill>
                </a:ln>
              </a:rPr>
              <a:t>Si  el  traslado  no  fuere  posible,  el  juez  acudirá  al  lugar  en  el  que  la información se encuentre, previa cita de partes</a:t>
            </a:r>
            <a:r>
              <a:rPr lang="es-ES_tradnl" sz="2000" dirty="0" smtClean="0">
                <a:ln>
                  <a:solidFill>
                    <a:srgbClr val="660066"/>
                  </a:solidFill>
                </a:ln>
              </a:rPr>
              <a:t>  </a:t>
            </a:r>
          </a:p>
          <a:p>
            <a:r>
              <a:rPr lang="es-ES" sz="2000" dirty="0" smtClean="0"/>
              <a:t> </a:t>
            </a:r>
            <a:endParaRPr lang="es-ES_tradnl" sz="2000" dirty="0" smtClean="0"/>
          </a:p>
        </p:txBody>
      </p:sp>
      <p:sp>
        <p:nvSpPr>
          <p:cNvPr id="4" name="Marcador de fecha 3"/>
          <p:cNvSpPr>
            <a:spLocks noGrp="1"/>
          </p:cNvSpPr>
          <p:nvPr>
            <p:ph type="dt" sz="half" idx="10"/>
          </p:nvPr>
        </p:nvSpPr>
        <p:spPr/>
        <p:txBody>
          <a:bodyPr/>
          <a:lstStyle/>
          <a:p>
            <a:pPr>
              <a:defRPr/>
            </a:pPr>
            <a:fld id="{F4569B07-B99D-5E4A-BCAE-BAB4DD202602}"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57</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endParaRPr lang="es-ES_tradnl" sz="2000" u="sng" dirty="0" smtClean="0">
              <a:ln>
                <a:solidFill>
                  <a:srgbClr val="660066"/>
                </a:solidFill>
              </a:ln>
            </a:endParaRP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MEDIOS DE REPRODUCCION Y ALMACENAMIENTO (396 Y 397) </a:t>
            </a:r>
          </a:p>
          <a:p>
            <a:pPr algn="l"/>
            <a:r>
              <a:rPr lang="es-ES" sz="2000" dirty="0" smtClean="0">
                <a:ln>
                  <a:solidFill>
                    <a:srgbClr val="660066"/>
                  </a:solidFill>
                </a:ln>
              </a:rPr>
              <a:t>La parte que pretendiere utilizar  este  medio  de  prueba  </a:t>
            </a:r>
            <a:r>
              <a:rPr lang="es-ES" sz="2000" u="sng" dirty="0" smtClean="0">
                <a:ln>
                  <a:solidFill>
                    <a:srgbClr val="660066"/>
                  </a:solidFill>
                </a:ln>
              </a:rPr>
              <a:t>deberá  remitir  al  tribunal  y  a  la parte  contraria copia de los materiales cuya utilización solicita</a:t>
            </a:r>
            <a:r>
              <a:rPr lang="es-ES" sz="2000" dirty="0" smtClean="0">
                <a:ln>
                  <a:solidFill>
                    <a:srgbClr val="660066"/>
                  </a:solidFill>
                </a:ln>
              </a:rPr>
              <a:t>,  salvo  que  ello  resultare  excesivamente gravoso o no se encontrare a su disposición. En este caso, el juez ordenará su exhibición y aportación al proceso.</a:t>
            </a:r>
            <a:endParaRPr lang="es-ES_tradnl" sz="2000" dirty="0" smtClean="0">
              <a:ln>
                <a:solidFill>
                  <a:srgbClr val="660066"/>
                </a:solidFill>
              </a:ln>
            </a:endParaRPr>
          </a:p>
          <a:p>
            <a:pPr algn="l"/>
            <a:r>
              <a:rPr lang="es-ES" sz="2000" dirty="0" smtClean="0">
                <a:ln>
                  <a:solidFill>
                    <a:srgbClr val="660066"/>
                  </a:solidFill>
                </a:ln>
              </a:rPr>
              <a:t>Los  medios 	de  reproducción  del  sonido o  de la  imagen y el almacenamiento  de  información  deberán  ser expuestos en  audiencia,  si  fuere necesario. </a:t>
            </a:r>
            <a:endParaRPr lang="es-ES_tradnl" sz="2000" dirty="0" smtClean="0">
              <a:ln>
                <a:solidFill>
                  <a:srgbClr val="660066"/>
                </a:solidFill>
              </a:ln>
            </a:endParaRPr>
          </a:p>
          <a:p>
            <a:pPr algn="l"/>
            <a:r>
              <a:rPr lang="es-ES" sz="2000" dirty="0" smtClean="0">
                <a:ln>
                  <a:solidFill>
                    <a:srgbClr val="660066"/>
                  </a:solidFill>
                </a:ln>
              </a:rPr>
              <a:t>Para este efecto, la parte  deberá poner a disposición el soporte técnico donde conste y el medio que permita evidenciar su contenido. Si no fuere posible el traslado del instrumento donde la información se encuentre almacenada, el juez y las partes se trasladarán al lugar respectivo</a:t>
            </a:r>
            <a:r>
              <a:rPr lang="es-ES_tradnl" sz="2000" dirty="0" smtClean="0">
                <a:ln>
                  <a:solidFill>
                    <a:srgbClr val="660066"/>
                  </a:solidFill>
                </a:ln>
              </a:rPr>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C86C6FF4-1741-ED4C-9AA0-1F27A95EFC3E}"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58</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1800" b="1" dirty="0" smtClean="0">
              <a:ln>
                <a:solidFill>
                  <a:srgbClr val="660066"/>
                </a:solidFill>
              </a:ln>
            </a:endParaRPr>
          </a:p>
          <a:p>
            <a:pPr algn="l"/>
            <a:r>
              <a:rPr lang="es-MX" sz="1800" b="1" dirty="0" smtClean="0">
                <a:ln>
                  <a:solidFill>
                    <a:srgbClr val="660066"/>
                  </a:solidFill>
                </a:ln>
              </a:rPr>
              <a:t>Documentación por medios audiovisuales (206)</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De permitirlo la dotación material del tribunal, el desarrollo de la audiencia se registrará en soporte apto para la grabación y reproducción del sonido y de la imagen, o sólo del sonido, </a:t>
            </a:r>
            <a:r>
              <a:rPr lang="es-MX" sz="1800" u="sng" dirty="0" smtClean="0">
                <a:ln>
                  <a:solidFill>
                    <a:srgbClr val="660066"/>
                  </a:solidFill>
                </a:ln>
              </a:rPr>
              <a:t>uniéndose a los autos el original de  la  grabación y un acta donde conste el día, lugar y hora, la autoridad judicial ante quien se celebró, el proceso al que corresponde </a:t>
            </a:r>
            <a:r>
              <a:rPr lang="es-MX" sz="1800" dirty="0" smtClean="0">
                <a:ln>
                  <a:solidFill>
                    <a:srgbClr val="660066"/>
                  </a:solidFill>
                </a:ln>
              </a:rPr>
              <a:t>y los nombres de las partes y abogados, peritos, testigos e intérpretes que intervinieron.</a:t>
            </a:r>
            <a:endParaRPr lang="es-ES_tradnl" sz="1800" dirty="0" smtClean="0">
              <a:ln>
                <a:solidFill>
                  <a:srgbClr val="660066"/>
                </a:solidFill>
              </a:ln>
            </a:endParaRPr>
          </a:p>
          <a:p>
            <a:pPr algn="l"/>
            <a:r>
              <a:rPr lang="es-MX" sz="1800" dirty="0" smtClean="0">
                <a:ln>
                  <a:solidFill>
                    <a:srgbClr val="660066"/>
                  </a:solidFill>
                </a:ln>
              </a:rPr>
              <a:t> </a:t>
            </a:r>
            <a:endParaRPr lang="es-ES_tradnl" sz="1800" dirty="0" smtClean="0">
              <a:ln>
                <a:solidFill>
                  <a:srgbClr val="660066"/>
                </a:solidFill>
              </a:ln>
            </a:endParaRPr>
          </a:p>
          <a:p>
            <a:pPr algn="l"/>
            <a:r>
              <a:rPr lang="es-MX" sz="1800" dirty="0" smtClean="0">
                <a:ln>
                  <a:solidFill>
                    <a:srgbClr val="660066"/>
                  </a:solidFill>
                </a:ln>
              </a:rPr>
              <a:t>Las partes podrán solicitar a su costa una copia de los soportes en que hubiera quedado grabada la audiencia.</a:t>
            </a:r>
            <a:r>
              <a:rPr lang="es-ES_tradnl" sz="1800" dirty="0" smtClean="0">
                <a:ln>
                  <a:solidFill>
                    <a:srgbClr val="660066"/>
                  </a:solidFill>
                </a:ln>
              </a:rPr>
              <a:t> </a:t>
            </a:r>
            <a:r>
              <a:rPr lang="es-ES_tradnl" sz="2000" dirty="0" smtClean="0"/>
              <a:t> </a:t>
            </a:r>
            <a:endParaRPr lang="es-ES_tradnl" sz="2000" dirty="0"/>
          </a:p>
        </p:txBody>
      </p:sp>
      <p:sp>
        <p:nvSpPr>
          <p:cNvPr id="4" name="Marcador de fecha 3"/>
          <p:cNvSpPr>
            <a:spLocks noGrp="1"/>
          </p:cNvSpPr>
          <p:nvPr>
            <p:ph type="dt" sz="half" idx="10"/>
          </p:nvPr>
        </p:nvSpPr>
        <p:spPr/>
        <p:txBody>
          <a:bodyPr/>
          <a:lstStyle/>
          <a:p>
            <a:pPr>
              <a:defRPr/>
            </a:pPr>
            <a:fld id="{4F851DB2-F0E1-F84B-87D3-303AFA6D77D7}"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6</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spcBef>
                <a:spcPts val="0"/>
              </a:spcBef>
            </a:pPr>
            <a:endParaRPr lang="es-MX" sz="1800" b="1" dirty="0" smtClean="0">
              <a:ln>
                <a:solidFill>
                  <a:srgbClr val="660066"/>
                </a:solidFill>
              </a:ln>
            </a:endParaRPr>
          </a:p>
          <a:p>
            <a:pPr algn="l">
              <a:spcBef>
                <a:spcPts val="0"/>
              </a:spcBef>
            </a:pPr>
            <a:r>
              <a:rPr lang="es-MX" sz="1800" b="1" dirty="0" smtClean="0">
                <a:ln>
                  <a:solidFill>
                    <a:srgbClr val="660066"/>
                  </a:solidFill>
                </a:ln>
              </a:rPr>
              <a:t>Suspensión de las audiencias (208)</a:t>
            </a:r>
            <a:endParaRPr lang="es-ES_tradnl" sz="1800" dirty="0" smtClean="0">
              <a:ln>
                <a:solidFill>
                  <a:srgbClr val="660066"/>
                </a:solidFill>
              </a:ln>
            </a:endParaRPr>
          </a:p>
          <a:p>
            <a:pPr algn="l">
              <a:spcBef>
                <a:spcPts val="0"/>
              </a:spcBef>
            </a:pPr>
            <a:r>
              <a:rPr lang="es-MX" sz="1800" dirty="0" smtClean="0">
                <a:ln>
                  <a:solidFill>
                    <a:srgbClr val="660066"/>
                  </a:solidFill>
                </a:ln>
              </a:rPr>
              <a:t>  </a:t>
            </a:r>
            <a:endParaRPr lang="es-ES_tradnl" sz="1800" dirty="0" smtClean="0">
              <a:ln>
                <a:solidFill>
                  <a:srgbClr val="660066"/>
                </a:solidFill>
              </a:ln>
            </a:endParaRPr>
          </a:p>
          <a:p>
            <a:pPr algn="l">
              <a:spcBef>
                <a:spcPts val="0"/>
              </a:spcBef>
            </a:pPr>
            <a:r>
              <a:rPr lang="es-MX" sz="1800" dirty="0" smtClean="0">
                <a:ln>
                  <a:solidFill>
                    <a:srgbClr val="660066"/>
                  </a:solidFill>
                </a:ln>
              </a:rPr>
              <a:t>1º.	Por indisposición del juez o magistrado, cuando no pudiera ser sustituido.</a:t>
            </a:r>
            <a:endParaRPr lang="es-ES_tradnl" sz="1800" dirty="0" smtClean="0">
              <a:ln>
                <a:solidFill>
                  <a:srgbClr val="660066"/>
                </a:solidFill>
              </a:ln>
            </a:endParaRPr>
          </a:p>
          <a:p>
            <a:pPr algn="l">
              <a:spcBef>
                <a:spcPts val="0"/>
              </a:spcBef>
            </a:pPr>
            <a:r>
              <a:rPr lang="es-MX" sz="1800" dirty="0" smtClean="0">
                <a:ln>
                  <a:solidFill>
                    <a:srgbClr val="660066"/>
                  </a:solidFill>
                </a:ln>
              </a:rPr>
              <a:t> </a:t>
            </a:r>
            <a:endParaRPr lang="es-ES_tradnl" sz="1800" dirty="0" smtClean="0">
              <a:ln>
                <a:solidFill>
                  <a:srgbClr val="660066"/>
                </a:solidFill>
              </a:ln>
            </a:endParaRPr>
          </a:p>
          <a:p>
            <a:pPr algn="l">
              <a:spcBef>
                <a:spcPts val="0"/>
              </a:spcBef>
            </a:pPr>
            <a:r>
              <a:rPr lang="es-MX" sz="1800" dirty="0" smtClean="0">
                <a:ln>
                  <a:solidFill>
                    <a:srgbClr val="660066"/>
                  </a:solidFill>
                </a:ln>
              </a:rPr>
              <a:t>2º.	Por causa grave que impida la comparecencia de algún sujeto procesal que hubiera sido citado.</a:t>
            </a:r>
            <a:endParaRPr lang="es-ES_tradnl" sz="1800" dirty="0" smtClean="0">
              <a:ln>
                <a:solidFill>
                  <a:srgbClr val="660066"/>
                </a:solidFill>
              </a:ln>
            </a:endParaRPr>
          </a:p>
          <a:p>
            <a:pPr algn="l">
              <a:spcBef>
                <a:spcPts val="0"/>
              </a:spcBef>
            </a:pPr>
            <a:r>
              <a:rPr lang="es-MX" sz="1800" dirty="0" smtClean="0">
                <a:ln>
                  <a:solidFill>
                    <a:srgbClr val="660066"/>
                  </a:solidFill>
                </a:ln>
              </a:rPr>
              <a:t> </a:t>
            </a:r>
            <a:endParaRPr lang="es-ES_tradnl" sz="1800" dirty="0" smtClean="0">
              <a:ln>
                <a:solidFill>
                  <a:srgbClr val="660066"/>
                </a:solidFill>
              </a:ln>
            </a:endParaRPr>
          </a:p>
          <a:p>
            <a:pPr algn="l">
              <a:spcBef>
                <a:spcPts val="0"/>
              </a:spcBef>
            </a:pPr>
            <a:r>
              <a:rPr lang="es-MX" sz="1800" dirty="0" smtClean="0">
                <a:ln>
                  <a:solidFill>
                    <a:srgbClr val="660066"/>
                  </a:solidFill>
                </a:ln>
              </a:rPr>
              <a:t>3º.	Por causa grave comprobada que impida la asistencia del abogado de cualquiera de las partes.</a:t>
            </a:r>
            <a:endParaRPr lang="es-ES_tradnl" sz="1800" dirty="0" smtClean="0">
              <a:ln>
                <a:solidFill>
                  <a:srgbClr val="660066"/>
                </a:solidFill>
              </a:ln>
            </a:endParaRPr>
          </a:p>
          <a:p>
            <a:pPr algn="l">
              <a:spcBef>
                <a:spcPts val="0"/>
              </a:spcBef>
            </a:pPr>
            <a:r>
              <a:rPr lang="es-MX" sz="1800" dirty="0" smtClean="0">
                <a:ln>
                  <a:solidFill>
                    <a:srgbClr val="660066"/>
                  </a:solidFill>
                </a:ln>
              </a:rPr>
              <a:t> </a:t>
            </a:r>
            <a:endParaRPr lang="es-ES_tradnl" sz="1800" dirty="0" smtClean="0">
              <a:ln>
                <a:solidFill>
                  <a:srgbClr val="660066"/>
                </a:solidFill>
              </a:ln>
            </a:endParaRPr>
          </a:p>
          <a:p>
            <a:pPr algn="l">
              <a:spcBef>
                <a:spcPts val="0"/>
              </a:spcBef>
            </a:pPr>
            <a:r>
              <a:rPr lang="es-MX" sz="1800" dirty="0" smtClean="0">
                <a:ln>
                  <a:solidFill>
                    <a:srgbClr val="660066"/>
                  </a:solidFill>
                </a:ln>
              </a:rPr>
              <a:t>4º.	Por coincidir dos audiencias simultáneas para el abogado de cualquiera de las partes.</a:t>
            </a:r>
            <a:endParaRPr lang="es-ES_tradnl" sz="1800" dirty="0" smtClean="0">
              <a:ln>
                <a:solidFill>
                  <a:srgbClr val="660066"/>
                </a:solidFill>
              </a:ln>
            </a:endParaRPr>
          </a:p>
          <a:p>
            <a:pPr algn="l">
              <a:spcBef>
                <a:spcPts val="0"/>
              </a:spcBef>
            </a:pPr>
            <a:r>
              <a:rPr lang="es-MX" sz="1800" dirty="0" smtClean="0">
                <a:ln>
                  <a:solidFill>
                    <a:srgbClr val="660066"/>
                  </a:solidFill>
                </a:ln>
              </a:rPr>
              <a:t> </a:t>
            </a:r>
          </a:p>
          <a:p>
            <a:pPr algn="l">
              <a:spcBef>
                <a:spcPts val="0"/>
              </a:spcBef>
            </a:pPr>
            <a:r>
              <a:rPr lang="es-MX" sz="1946" dirty="0" smtClean="0">
                <a:ln>
                  <a:solidFill>
                    <a:srgbClr val="660066"/>
                  </a:solidFill>
                </a:ln>
              </a:rPr>
              <a:t>También  se podrá suspender la celebración de una audiencia cuando lo soliciten todas las partes, alegando justa causa a juicio del juez.</a:t>
            </a:r>
            <a:r>
              <a:rPr lang="es-ES_tradnl" sz="1946" dirty="0" smtClean="0">
                <a:ln>
                  <a:solidFill>
                    <a:srgbClr val="660066"/>
                  </a:solidFill>
                </a:ln>
              </a:rPr>
              <a:t>  </a:t>
            </a:r>
            <a:r>
              <a:rPr lang="es-MX" sz="1946" u="sng" dirty="0" smtClean="0">
                <a:ln>
                  <a:solidFill>
                    <a:srgbClr val="660066"/>
                  </a:solidFill>
                </a:ln>
              </a:rPr>
              <a:t>En todos estos casos la suspensión sólo se acordará  cuando  no hubiere sido posible  solicitar  con  antelación  suficiente  un  nuevo  señalamiento  de  la audiencia</a:t>
            </a:r>
            <a:r>
              <a:rPr lang="es-ES_tradnl" sz="1946" u="sng" dirty="0" smtClean="0">
                <a:ln>
                  <a:solidFill>
                    <a:srgbClr val="660066"/>
                  </a:solidFill>
                </a:ln>
              </a:rPr>
              <a:t> </a:t>
            </a:r>
            <a:endParaRPr lang="es-ES_tradnl" sz="1946" u="sng" dirty="0">
              <a:ln>
                <a:solidFill>
                  <a:srgbClr val="660066"/>
                </a:solidFill>
              </a:ln>
            </a:endParaRPr>
          </a:p>
        </p:txBody>
      </p:sp>
      <p:sp>
        <p:nvSpPr>
          <p:cNvPr id="4" name="Marcador de fecha 3"/>
          <p:cNvSpPr>
            <a:spLocks noGrp="1"/>
          </p:cNvSpPr>
          <p:nvPr>
            <p:ph type="dt" sz="half" idx="10"/>
          </p:nvPr>
        </p:nvSpPr>
        <p:spPr/>
        <p:txBody>
          <a:bodyPr/>
          <a:lstStyle/>
          <a:p>
            <a:pPr>
              <a:defRPr/>
            </a:pPr>
            <a:fld id="{EFC731CD-E657-1F4F-85F9-F702BE0F93C8}"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7</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1"/>
            <a:ext cx="8062912" cy="5029200"/>
          </a:xfrm>
          <a:solidFill>
            <a:schemeClr val="bg1"/>
          </a:solidFill>
        </p:spPr>
        <p:style>
          <a:lnRef idx="1">
            <a:schemeClr val="accent4"/>
          </a:lnRef>
          <a:fillRef idx="3">
            <a:schemeClr val="accent4"/>
          </a:fillRef>
          <a:effectRef idx="2">
            <a:schemeClr val="accent4"/>
          </a:effectRef>
          <a:fontRef idx="minor">
            <a:schemeClr val="lt1"/>
          </a:fontRef>
        </p:style>
        <p:txBody>
          <a:bodyPr>
            <a:normAutofit/>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endParaRPr lang="es-MX" sz="2000" b="1" dirty="0" smtClean="0">
              <a:ln>
                <a:solidFill>
                  <a:srgbClr val="660066"/>
                </a:solidFill>
              </a:ln>
            </a:endParaRPr>
          </a:p>
          <a:p>
            <a:pPr algn="l"/>
            <a:r>
              <a:rPr lang="es-MX" sz="2000" b="1" dirty="0" smtClean="0">
                <a:ln>
                  <a:solidFill>
                    <a:srgbClr val="660066"/>
                  </a:solidFill>
                </a:ln>
              </a:rPr>
              <a:t>Nuevo señalamiento de las audiencias suspendidas (209)</a:t>
            </a:r>
            <a:endParaRPr lang="es-ES_tradnl" sz="2000" dirty="0" smtClean="0">
              <a:ln>
                <a:solidFill>
                  <a:srgbClr val="660066"/>
                </a:solidFill>
              </a:ln>
            </a:endParaRPr>
          </a:p>
          <a:p>
            <a:pPr algn="l"/>
            <a:r>
              <a:rPr lang="es-MX" sz="2000" dirty="0" smtClean="0">
                <a:ln>
                  <a:solidFill>
                    <a:srgbClr val="660066"/>
                  </a:solidFill>
                </a:ln>
              </a:rPr>
              <a:t>  </a:t>
            </a:r>
            <a:endParaRPr lang="es-ES_tradnl" sz="2000" dirty="0" smtClean="0">
              <a:ln>
                <a:solidFill>
                  <a:srgbClr val="660066"/>
                </a:solidFill>
              </a:ln>
            </a:endParaRPr>
          </a:p>
          <a:p>
            <a:pPr algn="l"/>
            <a:r>
              <a:rPr lang="es-MX" sz="2000" dirty="0" smtClean="0">
                <a:ln>
                  <a:solidFill>
                    <a:srgbClr val="660066"/>
                  </a:solidFill>
                </a:ln>
              </a:rPr>
              <a:t>El nuevo señalamiento se hará al acordarse la suspensión,  y si esto no fuera posible, tan pronto como desaparezca el motivo que la ocasionó. Se fijará el día más inmediato que se pueda, sin alterar el orden de los señalamientos que ya estuvieran hechos. El tribunal preservará, en lo que esté a su alcance, el cumplimiento del principio de concentración en la práctica de la prueba.</a:t>
            </a:r>
            <a:r>
              <a:rPr lang="es-ES_tradnl" sz="1600" dirty="0" smtClean="0"/>
              <a:t> </a:t>
            </a:r>
            <a:endParaRPr lang="es-ES_tradnl" sz="2000" dirty="0">
              <a:ln>
                <a:solidFill>
                  <a:srgbClr val="660066"/>
                </a:solidFill>
              </a:ln>
            </a:endParaRPr>
          </a:p>
        </p:txBody>
      </p:sp>
      <p:sp>
        <p:nvSpPr>
          <p:cNvPr id="4" name="Marcador de fecha 3"/>
          <p:cNvSpPr>
            <a:spLocks noGrp="1"/>
          </p:cNvSpPr>
          <p:nvPr>
            <p:ph type="dt" sz="half" idx="10"/>
          </p:nvPr>
        </p:nvSpPr>
        <p:spPr/>
        <p:txBody>
          <a:bodyPr/>
          <a:lstStyle/>
          <a:p>
            <a:pPr>
              <a:defRPr/>
            </a:pPr>
            <a:fld id="{B24585A8-23CA-F440-8194-994A3FC60695}"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8</a:t>
            </a:fld>
            <a:endParaRPr lang="en-US" sz="120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ítulo 7"/>
          <p:cNvSpPr>
            <a:spLocks noGrp="1"/>
          </p:cNvSpPr>
          <p:nvPr>
            <p:ph type="ctrTitle"/>
          </p:nvPr>
        </p:nvSpPr>
        <p:spPr>
          <a:xfrm>
            <a:off x="540544" y="457200"/>
            <a:ext cx="8062912" cy="762001"/>
          </a:xfrm>
        </p:spPr>
        <p:txBody>
          <a:bodyPr>
            <a:normAutofit/>
          </a:bodyPr>
          <a:lstStyle/>
          <a:p>
            <a:r>
              <a:rPr lang="es-ES_tradnl" sz="2800" dirty="0" smtClean="0"/>
              <a:t>EL NUEVO PROCESO</a:t>
            </a:r>
            <a:endParaRPr lang="es-ES_tradnl" sz="2800" dirty="0"/>
          </a:p>
        </p:txBody>
      </p:sp>
      <p:sp>
        <p:nvSpPr>
          <p:cNvPr id="7" name="Subtítulo 6"/>
          <p:cNvSpPr>
            <a:spLocks noGrp="1"/>
          </p:cNvSpPr>
          <p:nvPr>
            <p:ph type="subTitle" idx="1"/>
          </p:nvPr>
        </p:nvSpPr>
        <p:spPr>
          <a:xfrm>
            <a:off x="540544" y="1219200"/>
            <a:ext cx="8062912" cy="5257799"/>
          </a:xfrm>
          <a:solidFill>
            <a:schemeClr val="bg1"/>
          </a:solidFill>
        </p:spPr>
        <p:style>
          <a:lnRef idx="1">
            <a:schemeClr val="accent4"/>
          </a:lnRef>
          <a:fillRef idx="3">
            <a:schemeClr val="accent4"/>
          </a:fillRef>
          <a:effectRef idx="2">
            <a:schemeClr val="accent4"/>
          </a:effectRef>
          <a:fontRef idx="minor">
            <a:schemeClr val="lt1"/>
          </a:fontRef>
        </p:style>
        <p:txBody>
          <a:bodyPr>
            <a:normAutofit lnSpcReduction="10000"/>
          </a:bodyPr>
          <a:lstStyle/>
          <a:p>
            <a:pPr marL="457200" indent="-457200">
              <a:spcAft>
                <a:spcPts val="1800"/>
              </a:spcAft>
              <a:defRPr/>
            </a:pPr>
            <a:r>
              <a:rPr lang="es-ES_tradnl" sz="2000" dirty="0" smtClean="0">
                <a:ln>
                  <a:solidFill>
                    <a:schemeClr val="bg2">
                      <a:lumMod val="10000"/>
                    </a:schemeClr>
                  </a:solidFill>
                </a:ln>
                <a:solidFill>
                  <a:srgbClr val="660066"/>
                </a:solidFill>
                <a:latin typeface="Arial Black"/>
                <a:cs typeface="Arial Black"/>
              </a:rPr>
              <a:t>EL PROCESO CIVIL Y MERCANTIL</a:t>
            </a:r>
          </a:p>
          <a:p>
            <a:pPr algn="l"/>
            <a:r>
              <a:rPr lang="es-ES_tradnl" sz="2000" u="sng" dirty="0" smtClean="0">
                <a:ln>
                  <a:solidFill>
                    <a:srgbClr val="660066"/>
                  </a:solidFill>
                </a:ln>
              </a:rPr>
              <a:t>ASPECTOS COMUNES DEL PROCESO</a:t>
            </a:r>
          </a:p>
          <a:p>
            <a:pPr algn="l"/>
            <a:endParaRPr lang="es-ES_tradnl" sz="2000" dirty="0" smtClean="0">
              <a:ln>
                <a:solidFill>
                  <a:srgbClr val="660066"/>
                </a:solidFill>
              </a:ln>
            </a:endParaRPr>
          </a:p>
          <a:p>
            <a:pPr algn="l"/>
            <a:r>
              <a:rPr lang="es-ES_tradnl" sz="2000" dirty="0" smtClean="0">
                <a:ln>
                  <a:solidFill>
                    <a:srgbClr val="660066"/>
                  </a:solidFill>
                </a:ln>
              </a:rPr>
              <a:t>REGIMEN GENERAL DE LAS AUDIENCIAS</a:t>
            </a:r>
          </a:p>
          <a:p>
            <a:pPr algn="l">
              <a:spcBef>
                <a:spcPts val="0"/>
              </a:spcBef>
            </a:pPr>
            <a:endParaRPr lang="es-MX" sz="1800" b="1" dirty="0" smtClean="0">
              <a:ln>
                <a:solidFill>
                  <a:srgbClr val="660066"/>
                </a:solidFill>
              </a:ln>
            </a:endParaRPr>
          </a:p>
          <a:p>
            <a:pPr algn="l">
              <a:spcBef>
                <a:spcPts val="0"/>
              </a:spcBef>
            </a:pPr>
            <a:r>
              <a:rPr lang="es-MX" sz="1600" b="1" dirty="0" smtClean="0">
                <a:ln>
                  <a:solidFill>
                    <a:srgbClr val="660066"/>
                  </a:solidFill>
                </a:ln>
              </a:rPr>
              <a:t>Interrupción de las audiencias (211)</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1º.Cuando  sea  preciso  resolver  una  cuestión  incidental que no se pueda decidir en el acto (legitimacion o capacidad, recusación, acumulación)</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2° Cuando haya que practicar una diligencia de prueba  fuera de la sede del tribunal y no pudiera verificarse entre una y otra sesión de la audiencia.</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3º Cuando no comparezcan los testigos o los peritos citados judicialmente y se considere imprescindible su declaración o informe.</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4º </a:t>
            </a:r>
            <a:r>
              <a:rPr lang="es-ES" sz="1600" dirty="0" smtClean="0">
                <a:ln>
                  <a:solidFill>
                    <a:srgbClr val="660066"/>
                  </a:solidFill>
                </a:ln>
              </a:rPr>
              <a:t>Cuando, una vez iniciada la audiencia, se produzca la indisponibilidad del juez, de algún magistrado, de la parte o su abogado.</a:t>
            </a:r>
            <a:endParaRPr lang="es-ES_tradnl" sz="1600" dirty="0" smtClean="0">
              <a:ln>
                <a:solidFill>
                  <a:srgbClr val="660066"/>
                </a:solidFill>
              </a:ln>
            </a:endParaRPr>
          </a:p>
          <a:p>
            <a:pPr algn="l">
              <a:spcBef>
                <a:spcPts val="0"/>
              </a:spcBef>
            </a:pPr>
            <a:r>
              <a:rPr lang="es-MX" sz="1600" dirty="0" smtClean="0">
                <a:ln>
                  <a:solidFill>
                    <a:srgbClr val="660066"/>
                  </a:solidFill>
                </a:ln>
              </a:rPr>
              <a:t> </a:t>
            </a:r>
            <a:endParaRPr lang="es-ES_tradnl" sz="1600" dirty="0" smtClean="0">
              <a:ln>
                <a:solidFill>
                  <a:srgbClr val="660066"/>
                </a:solidFill>
              </a:ln>
            </a:endParaRPr>
          </a:p>
          <a:p>
            <a:pPr algn="l">
              <a:spcBef>
                <a:spcPts val="0"/>
              </a:spcBef>
            </a:pPr>
            <a:r>
              <a:rPr lang="es-MX" sz="1600" dirty="0" smtClean="0">
                <a:ln>
                  <a:solidFill>
                    <a:srgbClr val="660066"/>
                  </a:solidFill>
                </a:ln>
              </a:rPr>
              <a:t>5º Cuando lo soliciten todas las partes, alegando justa causa.</a:t>
            </a:r>
            <a:endParaRPr lang="es-ES_tradnl" sz="1600" dirty="0" smtClean="0">
              <a:ln>
                <a:solidFill>
                  <a:srgbClr val="660066"/>
                </a:solidFill>
              </a:ln>
            </a:endParaRPr>
          </a:p>
          <a:p>
            <a:pPr algn="l">
              <a:spcBef>
                <a:spcPts val="0"/>
              </a:spcBef>
            </a:pPr>
            <a:endParaRPr lang="es-ES_tradnl" sz="1600" dirty="0" smtClean="0">
              <a:ln>
                <a:solidFill>
                  <a:srgbClr val="660066"/>
                </a:solidFill>
              </a:ln>
            </a:endParaRPr>
          </a:p>
        </p:txBody>
      </p:sp>
      <p:sp>
        <p:nvSpPr>
          <p:cNvPr id="4" name="Marcador de fecha 3"/>
          <p:cNvSpPr>
            <a:spLocks noGrp="1"/>
          </p:cNvSpPr>
          <p:nvPr>
            <p:ph type="dt" sz="half" idx="10"/>
          </p:nvPr>
        </p:nvSpPr>
        <p:spPr/>
        <p:txBody>
          <a:bodyPr/>
          <a:lstStyle/>
          <a:p>
            <a:pPr>
              <a:defRPr/>
            </a:pPr>
            <a:fld id="{A2130827-A478-5E49-93AD-4C88F62718D8}" type="datetime1">
              <a:rPr lang="es-ES_tradnl" smtClean="0"/>
              <a:pPr>
                <a:defRPr/>
              </a:pPr>
              <a:t>22/5/09</a:t>
            </a:fld>
            <a:endParaRPr lang="en-US" sz="1100" dirty="0">
              <a:solidFill>
                <a:schemeClr val="tx2"/>
              </a:solidFill>
            </a:endParaRPr>
          </a:p>
        </p:txBody>
      </p:sp>
      <p:sp>
        <p:nvSpPr>
          <p:cNvPr id="5" name="Marcador de número de diapositiva 4"/>
          <p:cNvSpPr>
            <a:spLocks noGrp="1"/>
          </p:cNvSpPr>
          <p:nvPr>
            <p:ph type="sldNum" sz="quarter" idx="12"/>
          </p:nvPr>
        </p:nvSpPr>
        <p:spPr/>
        <p:txBody>
          <a:bodyPr/>
          <a:lstStyle/>
          <a:p>
            <a:pPr>
              <a:defRPr/>
            </a:pPr>
            <a:fld id="{F77C4821-97A0-5945-B289-04F2732CC069}" type="slidenum">
              <a:rPr lang="en-US" smtClean="0"/>
              <a:pPr>
                <a:defRPr/>
              </a:pPr>
              <a:t>9</a:t>
            </a:fld>
            <a:endParaRPr lang="en-US" sz="120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Crepúsculo">
      <a:dk1>
        <a:sysClr val="windowText" lastClr="000000"/>
      </a:dk1>
      <a:lt1>
        <a:sysClr val="window" lastClr="FFFFFF"/>
      </a:lt1>
      <a:dk2>
        <a:srgbClr val="54638C"/>
      </a:dk2>
      <a:lt2>
        <a:srgbClr val="8D9AB3"/>
      </a:lt2>
      <a:accent1>
        <a:srgbClr val="FFAF03"/>
      </a:accent1>
      <a:accent2>
        <a:srgbClr val="FDE689"/>
      </a:accent2>
      <a:accent3>
        <a:srgbClr val="9E82E7"/>
      </a:accent3>
      <a:accent4>
        <a:srgbClr val="9735BB"/>
      </a:accent4>
      <a:accent5>
        <a:srgbClr val="BF2B2B"/>
      </a:accent5>
      <a:accent6>
        <a:srgbClr val="ED7307"/>
      </a:accent6>
      <a:hlink>
        <a:srgbClr val="FFAF03"/>
      </a:hlink>
      <a:folHlink>
        <a:srgbClr val="FDE68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95611</TotalTime>
  <Words>6492</Words>
  <Application>Microsoft Macintosh PowerPoint</Application>
  <PresentationFormat>Presentación en pantalla (4:3)</PresentationFormat>
  <Paragraphs>780</Paragraphs>
  <Slides>58</Slides>
  <Notes>1</Notes>
  <HiddenSlides>0</HiddenSlides>
  <MMClips>0</MMClips>
  <ScaleCrop>false</ScaleCrop>
  <HeadingPairs>
    <vt:vector size="4" baseType="variant">
      <vt:variant>
        <vt:lpstr>Plantilla de diseño</vt:lpstr>
      </vt:variant>
      <vt:variant>
        <vt:i4>1</vt:i4>
      </vt:variant>
      <vt:variant>
        <vt:lpstr>Títulos de diapositiva</vt:lpstr>
      </vt:variant>
      <vt:variant>
        <vt:i4>58</vt:i4>
      </vt:variant>
    </vt:vector>
  </HeadingPairs>
  <TitlesOfParts>
    <vt:vector size="59" baseType="lpstr">
      <vt:lpstr>Tema de Office</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lpstr>EL NUEVO PROCESO</vt:lpstr>
    </vt:vector>
  </TitlesOfParts>
  <Company>portatil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dc:creator>
  <cp:lastModifiedBy>Guillermo Parada</cp:lastModifiedBy>
  <cp:revision>1036</cp:revision>
  <dcterms:created xsi:type="dcterms:W3CDTF">2009-05-23T01:02:24Z</dcterms:created>
  <dcterms:modified xsi:type="dcterms:W3CDTF">2009-05-23T01:14:11Z</dcterms:modified>
</cp:coreProperties>
</file>