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8"/>
  </p:notesMasterIdLst>
  <p:sldIdLst>
    <p:sldId id="256" r:id="rId2"/>
    <p:sldId id="298" r:id="rId3"/>
    <p:sldId id="297" r:id="rId4"/>
    <p:sldId id="257" r:id="rId5"/>
    <p:sldId id="258" r:id="rId6"/>
    <p:sldId id="259" r:id="rId7"/>
    <p:sldId id="262" r:id="rId8"/>
    <p:sldId id="272" r:id="rId9"/>
    <p:sldId id="293" r:id="rId10"/>
    <p:sldId id="263" r:id="rId11"/>
    <p:sldId id="273" r:id="rId12"/>
    <p:sldId id="294" r:id="rId13"/>
    <p:sldId id="283" r:id="rId14"/>
    <p:sldId id="284" r:id="rId15"/>
    <p:sldId id="264" r:id="rId16"/>
    <p:sldId id="271" r:id="rId17"/>
    <p:sldId id="260" r:id="rId18"/>
    <p:sldId id="292" r:id="rId19"/>
    <p:sldId id="281" r:id="rId20"/>
    <p:sldId id="265" r:id="rId21"/>
    <p:sldId id="269" r:id="rId22"/>
    <p:sldId id="270" r:id="rId23"/>
    <p:sldId id="295" r:id="rId24"/>
    <p:sldId id="296" r:id="rId25"/>
    <p:sldId id="299" r:id="rId26"/>
    <p:sldId id="266" r:id="rId27"/>
    <p:sldId id="267" r:id="rId28"/>
    <p:sldId id="268" r:id="rId29"/>
    <p:sldId id="274" r:id="rId30"/>
    <p:sldId id="275" r:id="rId31"/>
    <p:sldId id="276" r:id="rId32"/>
    <p:sldId id="277" r:id="rId33"/>
    <p:sldId id="280" r:id="rId34"/>
    <p:sldId id="278" r:id="rId35"/>
    <p:sldId id="279" r:id="rId36"/>
    <p:sldId id="289" r:id="rId3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01AC4"/>
    <a:srgbClr val="70107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959" autoAdjust="0"/>
    <p:restoredTop sz="94660"/>
  </p:normalViewPr>
  <p:slideViewPr>
    <p:cSldViewPr>
      <p:cViewPr>
        <p:scale>
          <a:sx n="66" d="100"/>
          <a:sy n="66" d="100"/>
        </p:scale>
        <p:origin x="-450" y="3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262F3-A3E2-4596-888F-73C43A88D3AE}" type="datetimeFigureOut">
              <a:rPr lang="es-ES" smtClean="0"/>
              <a:pPr/>
              <a:t>06/11/2018</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0738A-3F0B-494F-8905-E2C637F2F095}" type="slidenum">
              <a:rPr lang="es-ES" smtClean="0"/>
              <a:pPr/>
              <a:t>‹Nº›</a:t>
            </a:fld>
            <a:endParaRPr lang="es-ES"/>
          </a:p>
        </p:txBody>
      </p:sp>
    </p:spTree>
    <p:extLst>
      <p:ext uri="{BB962C8B-B14F-4D97-AF65-F5344CB8AC3E}">
        <p14:creationId xmlns="" xmlns:p14="http://schemas.microsoft.com/office/powerpoint/2010/main" val="2489640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A30738A-3F0B-494F-8905-E2C637F2F095}" type="slidenum">
              <a:rPr lang="es-ES" smtClean="0"/>
              <a:pPr/>
              <a:t>21</a:t>
            </a:fld>
            <a:endParaRPr lang="es-ES"/>
          </a:p>
        </p:txBody>
      </p:sp>
    </p:spTree>
    <p:extLst>
      <p:ext uri="{BB962C8B-B14F-4D97-AF65-F5344CB8AC3E}">
        <p14:creationId xmlns="" xmlns:p14="http://schemas.microsoft.com/office/powerpoint/2010/main" val="667479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BA30738A-3F0B-494F-8905-E2C637F2F095}" type="slidenum">
              <a:rPr lang="es-ES" smtClean="0"/>
              <a:pPr/>
              <a:t>22</a:t>
            </a:fld>
            <a:endParaRPr lang="es-ES"/>
          </a:p>
        </p:txBody>
      </p:sp>
    </p:spTree>
    <p:extLst>
      <p:ext uri="{BB962C8B-B14F-4D97-AF65-F5344CB8AC3E}">
        <p14:creationId xmlns="" xmlns:p14="http://schemas.microsoft.com/office/powerpoint/2010/main" val="34313833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161055D7-495F-4C9B-ADFD-33F167CB04DD}" type="datetimeFigureOut">
              <a:rPr lang="es-ES" smtClean="0"/>
              <a:pPr/>
              <a:t>06/11/2018</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transition spd="slow">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transition spd="slow">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transition spd="slow">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161055D7-495F-4C9B-ADFD-33F167CB04DD}" type="datetimeFigureOut">
              <a:rPr lang="es-ES" smtClean="0"/>
              <a:pPr/>
              <a:t>06/11/2018</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161055D7-495F-4C9B-ADFD-33F167CB04DD}" type="datetimeFigureOut">
              <a:rPr lang="es-ES" smtClean="0"/>
              <a:pPr/>
              <a:t>06/11/2018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2AFD05C-18ED-489C-B8A5-0897D68AD0F0}" type="slidenum">
              <a:rPr lang="es-ES" smtClean="0"/>
              <a:pPr/>
              <a:t>‹Nº›</a:t>
            </a:fld>
            <a:endParaRPr lang="es-ES"/>
          </a:p>
        </p:txBody>
      </p:sp>
    </p:spTree>
  </p:cSld>
  <p:clrMapOvr>
    <a:masterClrMapping/>
  </p:clrMapOvr>
  <p:transition spd="slow">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161055D7-495F-4C9B-ADFD-33F167CB04DD}" type="datetimeFigureOut">
              <a:rPr lang="es-ES" smtClean="0"/>
              <a:pPr/>
              <a:t>06/11/2018</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F2AFD05C-18ED-489C-B8A5-0897D68AD0F0}" type="slidenum">
              <a:rPr lang="es-ES" smtClean="0"/>
              <a:pPr/>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transition spd="slow">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61055D7-495F-4C9B-ADFD-33F167CB04DD}" type="datetimeFigureOut">
              <a:rPr lang="es-ES" smtClean="0"/>
              <a:pPr/>
              <a:t>06/11/2018</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2AFD05C-18ED-489C-B8A5-0897D68AD0F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wedge/>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a:stretch>
            <a:fillRect/>
          </a:stretch>
        </p:blipFill>
        <p:spPr bwMode="auto">
          <a:xfrm>
            <a:off x="500034" y="642918"/>
            <a:ext cx="1187828" cy="1417740"/>
          </a:xfrm>
          <a:prstGeom prst="rect">
            <a:avLst/>
          </a:prstGeom>
          <a:noFill/>
          <a:ln w="9525">
            <a:noFill/>
            <a:miter lim="800000"/>
            <a:headEnd/>
            <a:tailEnd/>
          </a:ln>
        </p:spPr>
      </p:pic>
      <p:pic>
        <p:nvPicPr>
          <p:cNvPr id="5" name="4 Imagen"/>
          <p:cNvPicPr/>
          <p:nvPr/>
        </p:nvPicPr>
        <p:blipFill>
          <a:blip r:embed="rId3"/>
          <a:srcRect/>
          <a:stretch>
            <a:fillRect/>
          </a:stretch>
        </p:blipFill>
        <p:spPr bwMode="auto">
          <a:xfrm>
            <a:off x="7500958" y="642918"/>
            <a:ext cx="920517" cy="1384184"/>
          </a:xfrm>
          <a:prstGeom prst="rect">
            <a:avLst/>
          </a:prstGeom>
          <a:noFill/>
          <a:ln w="9525">
            <a:noFill/>
            <a:miter lim="800000"/>
            <a:headEnd/>
            <a:tailEnd/>
          </a:ln>
        </p:spPr>
      </p:pic>
      <p:sp>
        <p:nvSpPr>
          <p:cNvPr id="12289" name="Rectangle 1"/>
          <p:cNvSpPr>
            <a:spLocks noChangeArrowheads="1"/>
          </p:cNvSpPr>
          <p:nvPr/>
        </p:nvSpPr>
        <p:spPr bwMode="auto">
          <a:xfrm>
            <a:off x="1857356" y="857232"/>
            <a:ext cx="521497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SV" altLang="zh-CN" sz="18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UNIVERSIDAD DE EL SALVADOR</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FACULTAD DE JURISPRUDENCIA Y CIENCIAS SOCIALES</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DEPARTAMENTO DE DERECHO PRIVADO Y PROCESAL</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“Hacia la Libertad Por la Cultura”</a:t>
            </a:r>
            <a:endParaRPr kumimoji="0" lang="es-SV"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0" name="Rectangle 2"/>
          <p:cNvSpPr>
            <a:spLocks noChangeArrowheads="1"/>
          </p:cNvSpPr>
          <p:nvPr/>
        </p:nvSpPr>
        <p:spPr bwMode="auto">
          <a:xfrm rot="10800000" flipV="1">
            <a:off x="3071802" y="2214554"/>
            <a:ext cx="278608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TEMA:</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CAPITULO VII</a:t>
            </a:r>
          </a:p>
          <a:p>
            <a:pPr marL="0" marR="0" lvl="0" indent="0" algn="ctr" defTabSz="914400" rtl="0" eaLnBrk="0" fontAlgn="base" latinLnBrk="0" hangingPunct="0">
              <a:lnSpc>
                <a:spcPct val="100000"/>
              </a:lnSpc>
              <a:spcBef>
                <a:spcPct val="0"/>
              </a:spcBef>
              <a:spcAft>
                <a:spcPct val="0"/>
              </a:spcAft>
              <a:buClrTx/>
              <a:buSzTx/>
              <a:buFontTx/>
              <a:buNone/>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PAGO POR CONSIGNACION</a:t>
            </a:r>
            <a:r>
              <a:rPr kumimoji="0" lang="es-ES" altLang="zh-CN" sz="1100" b="0" i="0" u="none" strike="noStrike" cap="none" normalizeH="0" baseline="0" dirty="0" smtClean="0">
                <a:ln>
                  <a:noFill/>
                </a:ln>
                <a:solidFill>
                  <a:schemeClr val="tx1"/>
                </a:solidFill>
                <a:effectLst/>
                <a:latin typeface="Arial" pitchFamily="34" charset="0"/>
                <a:cs typeface="Arial" pitchFamily="34" charset="0"/>
              </a:rPr>
              <a:t> </a:t>
            </a:r>
            <a:endParaRPr kumimoji="0" lang="es-ES"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1" name="Rectangle 3"/>
          <p:cNvSpPr>
            <a:spLocks noChangeArrowheads="1"/>
          </p:cNvSpPr>
          <p:nvPr/>
        </p:nvSpPr>
        <p:spPr bwMode="auto">
          <a:xfrm>
            <a:off x="2714612" y="3071810"/>
            <a:ext cx="4000528"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GRUPO:</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7</a:t>
            </a:r>
          </a:p>
          <a:p>
            <a:pPr marL="0" marR="0" lvl="0" indent="0" algn="ctr"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endParaRPr lang="es-SV" altLang="zh-CN" sz="1200" b="1" dirty="0">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INTEGRANTES:</a:t>
            </a:r>
          </a:p>
          <a:p>
            <a:pPr marL="0" marR="0" lvl="0" indent="0" algn="ctr"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1  CASTRO DE RIVAS, JOSEFINA</a:t>
            </a:r>
            <a:r>
              <a:rPr kumimoji="0" lang="es-SV"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CR13072	</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2  MAJANO MARTINEZ, RIGOBERTO 	MM00003	</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es-SV"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3  PEREZ ESPINOZA JOSE ANGEL 	 	PE97009	</a:t>
            </a:r>
            <a:endParaRPr kumimoji="0" lang="es-ES" altLang="zh-CN"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2498725" algn="l"/>
                <a:tab pos="2970213" algn="l"/>
                <a:tab pos="3800475" algn="l"/>
                <a:tab pos="4230688" algn="l"/>
              </a:tabLst>
            </a:pPr>
            <a:r>
              <a:rPr kumimoji="0" lang="pt-BR"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4  ZALDAÑA PEREZ, ANA MARIA	           	ZM12003	</a:t>
            </a:r>
            <a:endParaRPr kumimoji="0" lang="pt-BR"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2" name="Rectangle 4"/>
          <p:cNvSpPr>
            <a:spLocks noChangeArrowheads="1"/>
          </p:cNvSpPr>
          <p:nvPr/>
        </p:nvSpPr>
        <p:spPr bwMode="auto">
          <a:xfrm>
            <a:off x="1928794" y="5929330"/>
            <a:ext cx="6715172"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SV" altLang="zh-CN" sz="12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CICLO II/2018                                                               Ciudad Universitaria,  Noviembre de 2018</a:t>
            </a:r>
            <a:r>
              <a:rPr kumimoji="0" lang="es-SV" altLang="zh-CN" sz="1200" b="0" i="0" u="none" strike="noStrike" cap="none" normalizeH="0" baseline="0" dirty="0" smtClean="0">
                <a:ln>
                  <a:noFill/>
                </a:ln>
                <a:solidFill>
                  <a:schemeClr val="tx1"/>
                </a:solidFill>
                <a:effectLst/>
                <a:latin typeface="Arial" pitchFamily="34" charset="0"/>
                <a:ea typeface="SimSun" pitchFamily="2" charset="-122"/>
                <a:cs typeface="Arial" pitchFamily="34" charset="0"/>
              </a:rPr>
              <a:t>.</a:t>
            </a:r>
            <a:endParaRPr kumimoji="0" lang="es-SV" altLang="zh-CN"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p:txBody>
          <a:bodyPr/>
          <a:lstStyle/>
          <a:p>
            <a:pPr lvl="0" algn="ctr"/>
            <a:r>
              <a:rPr lang="es-SV" b="1" dirty="0">
                <a:solidFill>
                  <a:srgbClr val="002060"/>
                </a:solidFill>
                <a:latin typeface="Times New Roman" pitchFamily="18" charset="0"/>
                <a:cs typeface="Times New Roman" pitchFamily="18" charset="0"/>
              </a:rPr>
              <a:t>Oferta</a:t>
            </a:r>
            <a:endParaRPr lang="es-ES" dirty="0">
              <a:solidFill>
                <a:srgbClr val="002060"/>
              </a:solidFill>
              <a:latin typeface="Times New Roman" pitchFamily="18" charset="0"/>
              <a:cs typeface="Times New Roman" pitchFamily="18" charset="0"/>
            </a:endParaRPr>
          </a:p>
        </p:txBody>
      </p:sp>
    </p:spTree>
  </p:cSld>
  <p:clrMapOvr>
    <a:masterClrMapping/>
  </p:clrMapOvr>
  <p:transition spd="slow">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1285860"/>
            <a:ext cx="7858180" cy="2246769"/>
          </a:xfrm>
          <a:prstGeom prst="rect">
            <a:avLst/>
          </a:prstGeom>
          <a:noFill/>
        </p:spPr>
        <p:txBody>
          <a:bodyPr wrap="square" rtlCol="0">
            <a:spAutoFit/>
          </a:bodyPr>
          <a:lstStyle/>
          <a:p>
            <a:pPr algn="just"/>
            <a:r>
              <a:rPr lang="es-SV" sz="2000" dirty="0" smtClean="0">
                <a:latin typeface="Times New Roman"/>
                <a:ea typeface="SimSun"/>
              </a:rPr>
              <a:t>Es un trámite previo  a la consignación,   es el ofrecimiento del pago a la persona es cuyo favor estaba constituida la obligación. - El ofrecimiento es el antecedente de la consignación, no basta pues que el deudor en forma privada quiera liberarse de la obligación cuando tenga los medios listos para hacerlos, ofreciendo así el pago de su prestación, cumpliéndose el requisito del rechazo del acreedor no estando conforme a la oferta del deudor rechazando el pago. </a:t>
            </a:r>
            <a:endParaRPr lang="es-ES" sz="2000" dirty="0"/>
          </a:p>
        </p:txBody>
      </p:sp>
    </p:spTree>
  </p:cSld>
  <p:clrMapOvr>
    <a:masterClrMapping/>
  </p:clrMapOvr>
  <p:transition spd="slow">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285728"/>
            <a:ext cx="8229600" cy="1214438"/>
          </a:xfrm>
        </p:spPr>
        <p:txBody>
          <a:bodyPr>
            <a:normAutofit fontScale="90000"/>
          </a:bodyPr>
          <a:lstStyle/>
          <a:p>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sz="3100" dirty="0" smtClean="0">
                <a:solidFill>
                  <a:schemeClr val="tx1"/>
                </a:solidFill>
                <a:latin typeface="Times New Roman" pitchFamily="18" charset="0"/>
                <a:cs typeface="Times New Roman" pitchFamily="18" charset="0"/>
              </a:rPr>
              <a:t>Oferta u ofrecimiento: Es un </a:t>
            </a:r>
            <a:br>
              <a:rPr lang="es-ES_tradnl" sz="3100" dirty="0" smtClean="0">
                <a:solidFill>
                  <a:schemeClr val="tx1"/>
                </a:solidFill>
                <a:latin typeface="Times New Roman" pitchFamily="18" charset="0"/>
                <a:cs typeface="Times New Roman" pitchFamily="18" charset="0"/>
              </a:rPr>
            </a:br>
            <a:r>
              <a:rPr lang="es-ES_tradnl" sz="3100" dirty="0" smtClean="0">
                <a:solidFill>
                  <a:schemeClr val="tx1"/>
                </a:solidFill>
                <a:latin typeface="Times New Roman" pitchFamily="18" charset="0"/>
                <a:cs typeface="Times New Roman" pitchFamily="18" charset="0"/>
              </a:rPr>
              <a:t>tramite previo a la consignación, es el ofrecimiento del pago a la persona en cuyo favor estaba constituida la obligación.</a:t>
            </a:r>
            <a:br>
              <a:rPr lang="es-ES_tradnl" sz="3100" dirty="0" smtClean="0">
                <a:solidFill>
                  <a:schemeClr val="tx1"/>
                </a:solidFill>
                <a:latin typeface="Times New Roman" pitchFamily="18" charset="0"/>
                <a:cs typeface="Times New Roman" pitchFamily="18" charset="0"/>
              </a:rPr>
            </a:br>
            <a:r>
              <a:rPr lang="es-ES_tradnl" sz="3100" dirty="0" smtClean="0">
                <a:solidFill>
                  <a:schemeClr val="tx1"/>
                </a:solidFill>
                <a:latin typeface="Times New Roman" pitchFamily="18" charset="0"/>
                <a:cs typeface="Times New Roman" pitchFamily="18" charset="0"/>
              </a:rPr>
              <a:t>El ofrecimiento u oferta es el antecedente de la consignación ya que no basta que el deudor en forma privada quiera liberarse de la obligación.</a:t>
            </a:r>
            <a:r>
              <a:rPr lang="es-ES_tradnl" dirty="0" smtClean="0"/>
              <a:t/>
            </a:r>
            <a:br>
              <a:rPr lang="es-ES_tradnl" dirty="0" smtClean="0"/>
            </a:br>
            <a:r>
              <a:rPr lang="es-ES_tradnl" dirty="0" smtClean="0"/>
              <a:t> </a:t>
            </a:r>
            <a:endParaRPr lang="es-MX" dirty="0"/>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85786" y="1214422"/>
            <a:ext cx="7429552" cy="707886"/>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Ofrecimiento de pago y consignación son dos instituciones distintas a un que se encuentran ligadas la una con la otra.</a:t>
            </a:r>
            <a:endParaRPr lang="es-ES" sz="2000" dirty="0">
              <a:latin typeface="Times New Roman" pitchFamily="18" charset="0"/>
              <a:cs typeface="Times New Roman" pitchFamily="18" charset="0"/>
            </a:endParaRPr>
          </a:p>
        </p:txBody>
      </p:sp>
      <p:sp>
        <p:nvSpPr>
          <p:cNvPr id="3" name="2 CuadroTexto"/>
          <p:cNvSpPr txBox="1"/>
          <p:nvPr/>
        </p:nvSpPr>
        <p:spPr>
          <a:xfrm>
            <a:off x="785786" y="2143116"/>
            <a:ext cx="7358114" cy="707886"/>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El Ofrecimiento no es realmente pago a un que tenga que ver con él; por el contrario lo es la consignación.</a:t>
            </a:r>
            <a:endParaRPr lang="es-ES" sz="2000" dirty="0">
              <a:latin typeface="Times New Roman" pitchFamily="18" charset="0"/>
              <a:cs typeface="Times New Roman" pitchFamily="18" charset="0"/>
            </a:endParaRPr>
          </a:p>
        </p:txBody>
      </p:sp>
      <p:sp>
        <p:nvSpPr>
          <p:cNvPr id="4" name="3 CuadroTexto"/>
          <p:cNvSpPr txBox="1"/>
          <p:nvPr/>
        </p:nvSpPr>
        <p:spPr>
          <a:xfrm>
            <a:off x="785786" y="3006866"/>
            <a:ext cx="7358114" cy="707886"/>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El ofrecimiento es no solamente anterior, sino también necesariamente si no necesariamente previo a la consignación.</a:t>
            </a:r>
            <a:endParaRPr lang="es-ES" sz="2000" dirty="0">
              <a:latin typeface="Times New Roman" pitchFamily="18" charset="0"/>
              <a:cs typeface="Times New Roman" pitchFamily="18" charset="0"/>
            </a:endParaRPr>
          </a:p>
        </p:txBody>
      </p:sp>
      <p:sp>
        <p:nvSpPr>
          <p:cNvPr id="5" name="4 CuadroTexto"/>
          <p:cNvSpPr txBox="1"/>
          <p:nvPr/>
        </p:nvSpPr>
        <p:spPr>
          <a:xfrm>
            <a:off x="500034" y="3929066"/>
            <a:ext cx="7500990" cy="1323439"/>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el autor Beltrán Herrera, estima que el ofrecimiento de pago y consignación es “el medio supletorio de realización del deudor que cumple una función similar o correspondiente a la que el punto de vista activo de la relación obligatoria, presenta la ejecución forzosa”.</a:t>
            </a:r>
            <a:endParaRPr lang="es-ES" sz="2000" dirty="0">
              <a:latin typeface="Times New Roman" pitchFamily="18" charset="0"/>
              <a:cs typeface="Times New Roman" pitchFamily="18" charset="0"/>
            </a:endParaRPr>
          </a:p>
        </p:txBody>
      </p:sp>
      <p:sp>
        <p:nvSpPr>
          <p:cNvPr id="6" name="1 Título"/>
          <p:cNvSpPr txBox="1">
            <a:spLocks/>
          </p:cNvSpPr>
          <p:nvPr/>
        </p:nvSpPr>
        <p:spPr>
          <a:xfrm>
            <a:off x="457200" y="274638"/>
            <a:ext cx="8229600" cy="796908"/>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SV" sz="41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Características de la Oferta</a:t>
            </a:r>
            <a:endParaRPr kumimoji="0" lang="es-ES" sz="4100" b="1" i="0" u="none" strike="noStrike" kern="1200" cap="none" spc="0" normalizeH="0" baseline="0" noProof="0" dirty="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ransition spd="slow">
    <p:pull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28596" y="714356"/>
            <a:ext cx="7858180" cy="1323439"/>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se afirma corrientemente que el ofrecimiento seguido de la consignación hace las veces de pago si reúne los requisitos que para este exige la ley, como hemos dicho, los efectos del pago los produce únicamente la consignación.</a:t>
            </a:r>
            <a:endParaRPr lang="es-ES" dirty="0"/>
          </a:p>
        </p:txBody>
      </p:sp>
      <p:sp>
        <p:nvSpPr>
          <p:cNvPr id="3" name="2 CuadroTexto"/>
          <p:cNvSpPr txBox="1"/>
          <p:nvPr/>
        </p:nvSpPr>
        <p:spPr>
          <a:xfrm>
            <a:off x="500034" y="2143116"/>
            <a:ext cx="7786742" cy="1323439"/>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La necesidad del ofrecimiento como acto previo a la consignación es desconocida con carácter de excepción. Así sucede cuando se trata de consignación de rentas debidas con ocasión de los contratos de arrendamiento, tanto rustico como urbanos.</a:t>
            </a:r>
            <a:endParaRPr lang="es-ES" dirty="0"/>
          </a:p>
        </p:txBody>
      </p:sp>
      <p:sp>
        <p:nvSpPr>
          <p:cNvPr id="4" name="3 CuadroTexto"/>
          <p:cNvSpPr txBox="1"/>
          <p:nvPr/>
        </p:nvSpPr>
        <p:spPr>
          <a:xfrm>
            <a:off x="500034" y="3714752"/>
            <a:ext cx="7858180" cy="2215991"/>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La ley exige una oferta especial y solemne, hecha por medio de un juez competente, en que presentando al acreedor la cosa ofrecida, se le requiere la capte en pago, es a lo que se le llama </a:t>
            </a:r>
            <a:r>
              <a:rPr lang="es-SV" sz="2000" i="1" dirty="0" smtClean="0">
                <a:latin typeface="Times New Roman" pitchFamily="18" charset="0"/>
                <a:cs typeface="Times New Roman" pitchFamily="18" charset="0"/>
              </a:rPr>
              <a:t>oferta real</a:t>
            </a:r>
            <a:r>
              <a:rPr lang="es-SV" sz="2000" dirty="0" smtClean="0">
                <a:latin typeface="Times New Roman" pitchFamily="18" charset="0"/>
                <a:cs typeface="Times New Roman" pitchFamily="18" charset="0"/>
              </a:rPr>
              <a:t>, en contra posición a lo anterior que serían una especie de oferta potencial.</a:t>
            </a:r>
          </a:p>
          <a:p>
            <a:pPr algn="just"/>
            <a:r>
              <a:rPr lang="es-SV" sz="2000" dirty="0" smtClean="0">
                <a:latin typeface="Times New Roman" pitchFamily="18" charset="0"/>
                <a:cs typeface="Times New Roman" pitchFamily="18" charset="0"/>
              </a:rPr>
              <a:t>Nuestro código civil en su artículo 1470 consagra los requisitos intrínsecos o de fondo para la validez del  ofrecimiento real.</a:t>
            </a:r>
            <a:endParaRPr lang="es-ES" sz="2000" dirty="0" smtClean="0">
              <a:latin typeface="Times New Roman" pitchFamily="18" charset="0"/>
              <a:cs typeface="Times New Roman" pitchFamily="18" charset="0"/>
            </a:endParaRPr>
          </a:p>
          <a:p>
            <a:endParaRPr lang="es-ES" dirty="0"/>
          </a:p>
        </p:txBody>
      </p:sp>
    </p:spTree>
  </p:cSld>
  <p:clrMapOvr>
    <a:masterClrMapping/>
  </p:clrMapOvr>
  <p:transition spd="slow">
    <p:pull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p:txBody>
          <a:bodyPr/>
          <a:lstStyle/>
          <a:p>
            <a:pPr lvl="0" algn="ctr"/>
            <a:r>
              <a:rPr lang="es-SV" b="1" dirty="0">
                <a:solidFill>
                  <a:srgbClr val="002060"/>
                </a:solidFill>
                <a:latin typeface="Times New Roman" pitchFamily="18" charset="0"/>
                <a:cs typeface="Times New Roman" pitchFamily="18" charset="0"/>
              </a:rPr>
              <a:t>Consignación</a:t>
            </a:r>
            <a:endParaRPr lang="es-ES" dirty="0">
              <a:solidFill>
                <a:srgbClr val="002060"/>
              </a:solidFill>
              <a:latin typeface="Times New Roman" pitchFamily="18" charset="0"/>
              <a:cs typeface="Times New Roman" pitchFamily="18" charset="0"/>
            </a:endParaRPr>
          </a:p>
        </p:txBody>
      </p:sp>
    </p:spTree>
  </p:cSld>
  <p:clrMapOvr>
    <a:masterClrMapping/>
  </p:clrMapOvr>
  <p:transition spd="slow">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571480"/>
            <a:ext cx="8229600" cy="868346"/>
          </a:xfrm>
        </p:spPr>
        <p:txBody>
          <a:bodyPr>
            <a:normAutofit/>
          </a:bodyPr>
          <a:lstStyle/>
          <a:p>
            <a:pPr algn="ctr"/>
            <a:r>
              <a:rPr lang="es-SV" sz="3600" b="1" dirty="0" smtClean="0">
                <a:solidFill>
                  <a:srgbClr val="002060"/>
                </a:solidFill>
                <a:latin typeface="Times New Roman" pitchFamily="18" charset="0"/>
                <a:cs typeface="Times New Roman" pitchFamily="18" charset="0"/>
              </a:rPr>
              <a:t>consignación</a:t>
            </a:r>
            <a:endParaRPr lang="es-ES" sz="3600" dirty="0">
              <a:solidFill>
                <a:srgbClr val="002060"/>
              </a:solidFill>
              <a:latin typeface="Times New Roman" pitchFamily="18" charset="0"/>
              <a:cs typeface="Times New Roman" pitchFamily="18" charset="0"/>
            </a:endParaRPr>
          </a:p>
        </p:txBody>
      </p:sp>
      <p:sp>
        <p:nvSpPr>
          <p:cNvPr id="1025" name="Rectangle 1"/>
          <p:cNvSpPr>
            <a:spLocks noChangeArrowheads="1"/>
          </p:cNvSpPr>
          <p:nvPr/>
        </p:nvSpPr>
        <p:spPr bwMode="auto">
          <a:xfrm>
            <a:off x="785786" y="1928802"/>
            <a:ext cx="785818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s-SV" sz="2000" dirty="0" smtClean="0">
                <a:latin typeface="Times New Roman"/>
                <a:ea typeface="Calibri"/>
              </a:rPr>
              <a:t>Es el traspaso  de la posesión de mercancías de un dueño, llamado consignador, a otra persona llamado consignatario que se convierte en un agente de aquel a fines de vender las mercancías, la consignación es una entrega en deposito		</a:t>
            </a:r>
            <a:endParaRPr kumimoji="0" lang="es-SV" altLang="zh-C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CuadroTexto"/>
          <p:cNvSpPr txBox="1"/>
          <p:nvPr/>
        </p:nvSpPr>
        <p:spPr>
          <a:xfrm>
            <a:off x="714348" y="3500438"/>
            <a:ext cx="7786742" cy="707886"/>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La consignación ha sido calificada como un depósito que se hace a la disposición de la autoridad judicial y a favor del acreedor.</a:t>
            </a:r>
            <a:endParaRPr lang="es-ES" dirty="0"/>
          </a:p>
        </p:txBody>
      </p:sp>
      <p:sp>
        <p:nvSpPr>
          <p:cNvPr id="5" name="4 CuadroTexto"/>
          <p:cNvSpPr txBox="1"/>
          <p:nvPr/>
        </p:nvSpPr>
        <p:spPr>
          <a:xfrm>
            <a:off x="642910" y="4500570"/>
            <a:ext cx="7858180" cy="707886"/>
          </a:xfrm>
          <a:prstGeom prst="rect">
            <a:avLst/>
          </a:prstGeom>
          <a:noFill/>
        </p:spPr>
        <p:txBody>
          <a:bodyPr wrap="square" rtlCol="0">
            <a:spAutoFit/>
          </a:bodyPr>
          <a:lstStyle/>
          <a:p>
            <a:pPr algn="just"/>
            <a:r>
              <a:rPr lang="es-SV" sz="2000" dirty="0" smtClean="0">
                <a:latin typeface="Times New Roman" pitchFamily="18" charset="0"/>
                <a:cs typeface="Times New Roman" pitchFamily="18" charset="0"/>
              </a:rPr>
              <a:t>No hay consignación legalmente posible sin el previo ofrecimiento del pago.</a:t>
            </a:r>
            <a:endParaRPr lang="es-ES" dirty="0"/>
          </a:p>
        </p:txBody>
      </p:sp>
    </p:spTree>
  </p:cSld>
  <p:clrMapOvr>
    <a:masterClrMapping/>
  </p:clrMapOvr>
  <p:transition spd="slow">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14414" y="285728"/>
            <a:ext cx="6472254" cy="725470"/>
          </a:xfrm>
        </p:spPr>
        <p:txBody>
          <a:bodyPr>
            <a:normAutofit/>
          </a:bodyPr>
          <a:lstStyle/>
          <a:p>
            <a:r>
              <a:rPr lang="es-SV" sz="3200" dirty="0">
                <a:solidFill>
                  <a:srgbClr val="002060"/>
                </a:solidFill>
                <a:latin typeface="Times New Roman" pitchFamily="18" charset="0"/>
                <a:cs typeface="Times New Roman" pitchFamily="18" charset="0"/>
              </a:rPr>
              <a:t>Requisitos del pago en consignación</a:t>
            </a:r>
            <a:endParaRPr lang="es-ES" sz="3200" dirty="0">
              <a:solidFill>
                <a:srgbClr val="002060"/>
              </a:solidFill>
              <a:latin typeface="Times New Roman" pitchFamily="18" charset="0"/>
              <a:cs typeface="Times New Roman" pitchFamily="18" charset="0"/>
            </a:endParaRPr>
          </a:p>
        </p:txBody>
      </p:sp>
      <p:sp>
        <p:nvSpPr>
          <p:cNvPr id="5" name="Rectangle 1"/>
          <p:cNvSpPr>
            <a:spLocks noChangeArrowheads="1"/>
          </p:cNvSpPr>
          <p:nvPr/>
        </p:nvSpPr>
        <p:spPr bwMode="auto">
          <a:xfrm>
            <a:off x="571472" y="1000108"/>
            <a:ext cx="757242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 </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La ley le exige que dicha consignación sea precedida de una oferta.</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6" name="1 Título"/>
          <p:cNvSpPr txBox="1">
            <a:spLocks/>
          </p:cNvSpPr>
          <p:nvPr/>
        </p:nvSpPr>
        <p:spPr>
          <a:xfrm>
            <a:off x="1214414" y="1428736"/>
            <a:ext cx="5929354" cy="642942"/>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SV" sz="32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Requisitos de</a:t>
            </a:r>
            <a:r>
              <a:rPr kumimoji="0" lang="es-SV" sz="3200" b="1" i="0" u="none" strike="noStrike" kern="1200" cap="none" spc="0" normalizeH="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validez de la oferta</a:t>
            </a:r>
            <a:endParaRPr kumimoji="0" lang="es-ES" sz="3200" b="1" i="0" u="none" strike="noStrike" kern="1200" cap="none" spc="0" normalizeH="0" baseline="0" noProof="0" dirty="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
        <p:nvSpPr>
          <p:cNvPr id="7" name="Rectangle 1"/>
          <p:cNvSpPr>
            <a:spLocks noChangeArrowheads="1"/>
          </p:cNvSpPr>
          <p:nvPr/>
        </p:nvSpPr>
        <p:spPr bwMode="auto">
          <a:xfrm>
            <a:off x="714348" y="2143116"/>
            <a:ext cx="721523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lang="es-SV" altLang="zh-CN" sz="2000" b="1" dirty="0" smtClean="0">
                <a:latin typeface="Times New Roman" pitchFamily="18" charset="0"/>
                <a:ea typeface="SimSun" pitchFamily="2" charset="-122"/>
                <a:cs typeface="Times New Roman" pitchFamily="18" charset="0"/>
              </a:rPr>
              <a:t>1</a:t>
            </a: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Que sea hecha por una persona capaz de pagar</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Rectangle 1"/>
          <p:cNvSpPr>
            <a:spLocks noChangeArrowheads="1"/>
          </p:cNvSpPr>
          <p:nvPr/>
        </p:nvSpPr>
        <p:spPr bwMode="auto">
          <a:xfrm>
            <a:off x="714348" y="2643182"/>
            <a:ext cx="764386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2) </a:t>
            </a:r>
            <a:r>
              <a:rPr kumimoji="0" lang="es-SV"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Que sea hecha al acreedor, siendo este capaz de recibir el pago, o a su          legitimo representante</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1"/>
          <p:cNvSpPr>
            <a:spLocks noChangeArrowheads="1"/>
          </p:cNvSpPr>
          <p:nvPr/>
        </p:nvSpPr>
        <p:spPr bwMode="auto">
          <a:xfrm>
            <a:off x="714348" y="3429000"/>
            <a:ext cx="721523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3) </a:t>
            </a:r>
            <a:r>
              <a:rPr kumimoji="0" lang="es-SV"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Que si la obligación es a plazo o bajo condición suspensiva , haya expirado el plazo o se haya cumplido la condición</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 name="Rectangle 1"/>
          <p:cNvSpPr>
            <a:spLocks noChangeArrowheads="1"/>
          </p:cNvSpPr>
          <p:nvPr/>
        </p:nvSpPr>
        <p:spPr bwMode="auto">
          <a:xfrm>
            <a:off x="714348" y="4143380"/>
            <a:ext cx="7215238"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4) </a:t>
            </a:r>
            <a:r>
              <a:rPr kumimoji="0" lang="es-SV"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Que ofrezca ejecutar el pago en el lugar debido</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 name="Rectangle 1"/>
          <p:cNvSpPr>
            <a:spLocks noChangeArrowheads="1"/>
          </p:cNvSpPr>
          <p:nvPr/>
        </p:nvSpPr>
        <p:spPr bwMode="auto">
          <a:xfrm>
            <a:off x="714348" y="4605891"/>
            <a:ext cx="721523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s-SV"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5) </a:t>
            </a:r>
            <a:r>
              <a:rPr kumimoji="0" lang="es-SV" altLang="zh-CN" sz="2000" b="1"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 </a:t>
            </a:r>
            <a:r>
              <a:rPr kumimoji="0" lang="es-SV" altLang="zh-CN" sz="2000" b="0" i="0" u="none" strike="noStrike" cap="none" normalizeH="0" dirty="0" smtClean="0">
                <a:ln>
                  <a:noFill/>
                </a:ln>
                <a:solidFill>
                  <a:schemeClr val="tx1"/>
                </a:solidFill>
                <a:effectLst/>
                <a:latin typeface="Times New Roman" pitchFamily="18" charset="0"/>
                <a:ea typeface="SimSun" pitchFamily="2" charset="-122"/>
                <a:cs typeface="Times New Roman" pitchFamily="18" charset="0"/>
              </a:rPr>
              <a:t>Que el deudor haga la oferta ante juez competente, poniendo en sus manos una minuta de lo que  debe, con los intereses vencidos, si los hubiere y los demás cargos líquidos</a:t>
            </a:r>
            <a:r>
              <a:rPr lang="es-SV" altLang="zh-CN" sz="2000" dirty="0" smtClean="0">
                <a:latin typeface="Times New Roman" pitchFamily="18" charset="0"/>
                <a:ea typeface="SimSun" pitchFamily="2" charset="-122"/>
                <a:cs typeface="Times New Roman" pitchFamily="18" charset="0"/>
              </a:rPr>
              <a:t>; comprendiendo en una descripción individual de la cosa ofrecida</a:t>
            </a:r>
            <a:r>
              <a:rPr kumimoji="0" lang="es-SV"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a:t>
            </a:r>
            <a:r>
              <a:rPr lang="es-SV" altLang="zh-CN" sz="2000" dirty="0" smtClean="0">
                <a:latin typeface="Times New Roman" pitchFamily="18" charset="0"/>
                <a:ea typeface="SimSun" pitchFamily="2" charset="-122"/>
                <a:cs typeface="Times New Roman" pitchFamily="18" charset="0"/>
              </a:rPr>
              <a:t>Art. 1470cc</a:t>
            </a:r>
            <a:endParaRPr kumimoji="0" lang="es-SV"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_tradnl" dirty="0" smtClean="0"/>
              <a:t>El juez con audiencia del acreedor o de su representante autorizara su representante y designara la persona en cuyo poder debe hacerse (Art.1,471CC)</a:t>
            </a:r>
          </a:p>
        </p:txBody>
      </p:sp>
      <p:sp>
        <p:nvSpPr>
          <p:cNvPr id="2" name="1 Título"/>
          <p:cNvSpPr>
            <a:spLocks noGrp="1"/>
          </p:cNvSpPr>
          <p:nvPr>
            <p:ph type="title"/>
          </p:nvPr>
        </p:nvSpPr>
        <p:spPr/>
        <p:txBody>
          <a:bodyPr>
            <a:normAutofit/>
          </a:bodyPr>
          <a:lstStyle/>
          <a:p>
            <a:r>
              <a:rPr lang="es-ES_tradnl" dirty="0" smtClean="0"/>
              <a:t>La consignación:</a:t>
            </a:r>
            <a:endParaRPr lang="es-MX" dirty="0"/>
          </a:p>
        </p:txBody>
      </p:sp>
    </p:spTree>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357166"/>
            <a:ext cx="8229600" cy="868346"/>
          </a:xfrm>
        </p:spPr>
        <p:txBody>
          <a:bodyPr>
            <a:normAutofit/>
          </a:bodyPr>
          <a:lstStyle/>
          <a:p>
            <a:r>
              <a:rPr lang="es-SV" sz="3600" dirty="0" smtClean="0">
                <a:latin typeface="Times New Roman" pitchFamily="18" charset="0"/>
                <a:cs typeface="Times New Roman" pitchFamily="18" charset="0"/>
              </a:rPr>
              <a:t>Casos en los que procede la consignación</a:t>
            </a:r>
            <a:endParaRPr lang="es-ES" sz="3600" dirty="0">
              <a:latin typeface="Times New Roman" pitchFamily="18" charset="0"/>
              <a:cs typeface="Times New Roman" pitchFamily="18" charset="0"/>
            </a:endParaRPr>
          </a:p>
        </p:txBody>
      </p:sp>
      <p:sp>
        <p:nvSpPr>
          <p:cNvPr id="3" name="2 CuadroTexto"/>
          <p:cNvSpPr txBox="1"/>
          <p:nvPr/>
        </p:nvSpPr>
        <p:spPr>
          <a:xfrm>
            <a:off x="642910" y="1571613"/>
            <a:ext cx="7786742" cy="400110"/>
          </a:xfrm>
          <a:prstGeom prst="rect">
            <a:avLst/>
          </a:prstGeom>
          <a:noFill/>
        </p:spPr>
        <p:txBody>
          <a:bodyPr wrap="square" rtlCol="0">
            <a:spAutoFit/>
          </a:bodyPr>
          <a:lstStyle/>
          <a:p>
            <a:pPr lvl="0"/>
            <a:r>
              <a:rPr lang="es-SV" sz="2000" dirty="0" smtClean="0">
                <a:latin typeface="Times New Roman" pitchFamily="18" charset="0"/>
                <a:cs typeface="Times New Roman" pitchFamily="18" charset="0"/>
              </a:rPr>
              <a:t>1. Si el acreedor rehúsa sin justa causa recibir la prestación debida</a:t>
            </a:r>
            <a:r>
              <a:rPr lang="es-SV" dirty="0" smtClean="0">
                <a:latin typeface="Times New Roman" pitchFamily="18" charset="0"/>
                <a:cs typeface="Times New Roman" pitchFamily="18" charset="0"/>
              </a:rPr>
              <a:t>.</a:t>
            </a:r>
            <a:endParaRPr lang="es-ES" dirty="0"/>
          </a:p>
        </p:txBody>
      </p:sp>
      <p:sp>
        <p:nvSpPr>
          <p:cNvPr id="4" name="3 CuadroTexto"/>
          <p:cNvSpPr txBox="1"/>
          <p:nvPr/>
        </p:nvSpPr>
        <p:spPr>
          <a:xfrm>
            <a:off x="642910" y="2000240"/>
            <a:ext cx="7786742" cy="400110"/>
          </a:xfrm>
          <a:prstGeom prst="rect">
            <a:avLst/>
          </a:prstGeom>
          <a:noFill/>
        </p:spPr>
        <p:txBody>
          <a:bodyPr wrap="square" rtlCol="0">
            <a:spAutoFit/>
          </a:bodyPr>
          <a:lstStyle/>
          <a:p>
            <a:pPr lvl="0"/>
            <a:r>
              <a:rPr lang="es-SV" sz="2000" dirty="0" smtClean="0">
                <a:latin typeface="Times New Roman" pitchFamily="18" charset="0"/>
                <a:cs typeface="Times New Roman" pitchFamily="18" charset="0"/>
              </a:rPr>
              <a:t>2. Si el acreedor se niega a dar el documento justificativo de pago.</a:t>
            </a:r>
            <a:endParaRPr lang="es-ES" sz="2000" dirty="0">
              <a:latin typeface="Times New Roman" pitchFamily="18" charset="0"/>
              <a:cs typeface="Times New Roman" pitchFamily="18" charset="0"/>
            </a:endParaRPr>
          </a:p>
        </p:txBody>
      </p:sp>
      <p:sp>
        <p:nvSpPr>
          <p:cNvPr id="5" name="4 CuadroTexto"/>
          <p:cNvSpPr txBox="1"/>
          <p:nvPr/>
        </p:nvSpPr>
        <p:spPr>
          <a:xfrm>
            <a:off x="642910" y="2428868"/>
            <a:ext cx="7429552" cy="400110"/>
          </a:xfrm>
          <a:prstGeom prst="rect">
            <a:avLst/>
          </a:prstGeom>
          <a:noFill/>
        </p:spPr>
        <p:txBody>
          <a:bodyPr wrap="square" rtlCol="0">
            <a:spAutoFit/>
          </a:bodyPr>
          <a:lstStyle/>
          <a:p>
            <a:pPr lvl="0"/>
            <a:r>
              <a:rPr lang="es-SV" sz="2000" dirty="0" smtClean="0">
                <a:latin typeface="Times New Roman" pitchFamily="18" charset="0"/>
                <a:cs typeface="Times New Roman" pitchFamily="18" charset="0"/>
              </a:rPr>
              <a:t>3. Si el acreedor fuera persona incierta</a:t>
            </a:r>
            <a:r>
              <a:rPr lang="es-SV" sz="2000" dirty="0" smtClean="0"/>
              <a:t>.</a:t>
            </a:r>
            <a:endParaRPr lang="es-ES" sz="2000" dirty="0"/>
          </a:p>
        </p:txBody>
      </p:sp>
      <p:sp>
        <p:nvSpPr>
          <p:cNvPr id="6" name="5 CuadroTexto"/>
          <p:cNvSpPr txBox="1"/>
          <p:nvPr/>
        </p:nvSpPr>
        <p:spPr>
          <a:xfrm>
            <a:off x="642910" y="2857496"/>
            <a:ext cx="7072362" cy="400110"/>
          </a:xfrm>
          <a:prstGeom prst="rect">
            <a:avLst/>
          </a:prstGeom>
          <a:noFill/>
        </p:spPr>
        <p:txBody>
          <a:bodyPr wrap="square" rtlCol="0">
            <a:spAutoFit/>
          </a:bodyPr>
          <a:lstStyle/>
          <a:p>
            <a:pPr lvl="0"/>
            <a:r>
              <a:rPr lang="es-SV" sz="2000" dirty="0" smtClean="0">
                <a:latin typeface="Times New Roman" pitchFamily="18" charset="0"/>
                <a:cs typeface="Times New Roman" pitchFamily="18" charset="0"/>
              </a:rPr>
              <a:t>4. Si el acreedor es incapaz de recibir</a:t>
            </a:r>
            <a:r>
              <a:rPr lang="es-SV" sz="2000" dirty="0" smtClean="0"/>
              <a:t>.</a:t>
            </a:r>
            <a:endParaRPr lang="es-ES" sz="2000" dirty="0"/>
          </a:p>
        </p:txBody>
      </p:sp>
      <p:sp>
        <p:nvSpPr>
          <p:cNvPr id="7" name="6 CuadroTexto"/>
          <p:cNvSpPr txBox="1"/>
          <p:nvPr/>
        </p:nvSpPr>
        <p:spPr>
          <a:xfrm>
            <a:off x="642910" y="3286124"/>
            <a:ext cx="7786742" cy="400110"/>
          </a:xfrm>
          <a:prstGeom prst="rect">
            <a:avLst/>
          </a:prstGeom>
          <a:noFill/>
        </p:spPr>
        <p:txBody>
          <a:bodyPr wrap="square" rtlCol="0">
            <a:spAutoFit/>
          </a:bodyPr>
          <a:lstStyle/>
          <a:p>
            <a:pPr lvl="0" algn="just"/>
            <a:r>
              <a:rPr lang="es-SV" sz="2000" dirty="0" smtClean="0">
                <a:latin typeface="Times New Roman" pitchFamily="18" charset="0"/>
                <a:cs typeface="Times New Roman" pitchFamily="18" charset="0"/>
              </a:rPr>
              <a:t>5. Si el acreedor fuere conocido, pero dudoso a sus derechos.</a:t>
            </a:r>
            <a:endParaRPr lang="es-ES" sz="2000" dirty="0">
              <a:latin typeface="Times New Roman" pitchFamily="18" charset="0"/>
              <a:cs typeface="Times New Roman" pitchFamily="18" charset="0"/>
            </a:endParaRPr>
          </a:p>
        </p:txBody>
      </p:sp>
      <p:sp>
        <p:nvSpPr>
          <p:cNvPr id="8" name="7 CuadroTexto"/>
          <p:cNvSpPr txBox="1"/>
          <p:nvPr/>
        </p:nvSpPr>
        <p:spPr>
          <a:xfrm>
            <a:off x="642910" y="3714752"/>
            <a:ext cx="6929486" cy="400110"/>
          </a:xfrm>
          <a:prstGeom prst="rect">
            <a:avLst/>
          </a:prstGeom>
          <a:noFill/>
        </p:spPr>
        <p:txBody>
          <a:bodyPr wrap="square" rtlCol="0">
            <a:spAutoFit/>
          </a:bodyPr>
          <a:lstStyle/>
          <a:p>
            <a:pPr lvl="0"/>
            <a:r>
              <a:rPr lang="es-SV" sz="2000" dirty="0" smtClean="0">
                <a:latin typeface="Times New Roman" pitchFamily="18" charset="0"/>
                <a:cs typeface="Times New Roman" pitchFamily="18" charset="0"/>
              </a:rPr>
              <a:t>6. Si el acreedor estuviere ausente.</a:t>
            </a:r>
            <a:endParaRPr lang="es-ES" sz="2000" dirty="0">
              <a:latin typeface="Times New Roman" pitchFamily="18" charset="0"/>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57158" y="642918"/>
            <a:ext cx="8358214" cy="5632311"/>
          </a:xfrm>
          <a:prstGeom prst="rect">
            <a:avLst/>
          </a:prstGeom>
          <a:noFill/>
        </p:spPr>
        <p:txBody>
          <a:bodyPr wrap="square" rtlCol="0">
            <a:spAutoFit/>
          </a:bodyPr>
          <a:lstStyle/>
          <a:p>
            <a:pPr algn="ctr"/>
            <a:r>
              <a:rPr lang="es-SV" b="1" dirty="0" smtClean="0"/>
              <a:t>INTRODUCCION</a:t>
            </a:r>
            <a:endParaRPr lang="es-MX" dirty="0" smtClean="0"/>
          </a:p>
          <a:p>
            <a:r>
              <a:rPr lang="es-SV" dirty="0" smtClean="0"/>
              <a:t> </a:t>
            </a:r>
            <a:endParaRPr lang="es-MX" dirty="0" smtClean="0"/>
          </a:p>
          <a:p>
            <a:r>
              <a:rPr lang="es-SV" dirty="0" smtClean="0"/>
              <a:t> </a:t>
            </a:r>
            <a:endParaRPr lang="es-MX" dirty="0" smtClean="0"/>
          </a:p>
          <a:p>
            <a:r>
              <a:rPr lang="es-SV" sz="2400" dirty="0" smtClean="0">
                <a:latin typeface="Times New Roman" pitchFamily="18" charset="0"/>
                <a:cs typeface="Times New Roman" pitchFamily="18" charset="0"/>
              </a:rPr>
              <a:t>Cuando hablamos de buen pago nos referimos a aquel que cumple con los requisitos,  por lo tanto produce una serie de efectos liberatorio respecto al deudor, satisfactorio con  relación al acreedor y extintivo en cuanto al vínculo jurídico, entonces en este trabajo se explicara a lo que se refiere el pago por consignación del cual basamos el mismo desde nuestro código civil en los artículos 1466 al 1477.</a:t>
            </a:r>
            <a:endParaRPr lang="es-MX" sz="2400" dirty="0" smtClean="0">
              <a:latin typeface="Times New Roman" pitchFamily="18" charset="0"/>
              <a:cs typeface="Times New Roman" pitchFamily="18" charset="0"/>
            </a:endParaRPr>
          </a:p>
          <a:p>
            <a:r>
              <a:rPr lang="es-SV" sz="2400" dirty="0" smtClean="0">
                <a:latin typeface="Times New Roman" pitchFamily="18" charset="0"/>
                <a:cs typeface="Times New Roman" pitchFamily="18" charset="0"/>
              </a:rPr>
              <a:t>Por lo anterior a lo que se refiere el pago entonces en el presente trabajo ampliaremos el tema sobre lo que se refiere el pago por consignación el cual conociste en el acto mediante el cual el deudor deposita la prestación debida ante un órgano judicial para que sea entregada al acreedor.</a:t>
            </a:r>
            <a:endParaRPr lang="es-MX" sz="2400" dirty="0" smtClean="0">
              <a:latin typeface="Times New Roman" pitchFamily="18" charset="0"/>
              <a:cs typeface="Times New Roman" pitchFamily="18" charset="0"/>
            </a:endParaRPr>
          </a:p>
          <a:p>
            <a:endParaRPr lang="es-MX" dirty="0"/>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p:txBody>
          <a:bodyPr/>
          <a:lstStyle/>
          <a:p>
            <a:pPr lvl="0" algn="ctr"/>
            <a:r>
              <a:rPr lang="es-SV" b="1" dirty="0">
                <a:solidFill>
                  <a:srgbClr val="002060"/>
                </a:solidFill>
                <a:latin typeface="Times New Roman" pitchFamily="18" charset="0"/>
                <a:cs typeface="Times New Roman" pitchFamily="18" charset="0"/>
              </a:rPr>
              <a:t>Procedimiento</a:t>
            </a:r>
            <a:endParaRPr lang="es-ES" dirty="0">
              <a:solidFill>
                <a:srgbClr val="002060"/>
              </a:solidFill>
              <a:latin typeface="Times New Roman" pitchFamily="18" charset="0"/>
              <a:cs typeface="Times New Roman" pitchFamily="18" charset="0"/>
            </a:endParaRPr>
          </a:p>
        </p:txBody>
      </p:sp>
    </p:spTree>
  </p:cSld>
  <p:clrMapOvr>
    <a:masterClrMapping/>
  </p:clrMapOvr>
  <p:transition spd="slow">
    <p:wedg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a:bodyPr>
          <a:lstStyle/>
          <a:p>
            <a:pPr algn="ctr">
              <a:lnSpc>
                <a:spcPct val="115000"/>
              </a:lnSpc>
              <a:spcAft>
                <a:spcPts val="1000"/>
              </a:spcAft>
            </a:pPr>
            <a:r>
              <a:rPr lang="es-SV" sz="4400" dirty="0" smtClean="0">
                <a:solidFill>
                  <a:srgbClr val="002060"/>
                </a:solidFill>
                <a:latin typeface="Times New Roman"/>
                <a:ea typeface="Calibri"/>
                <a:cs typeface="Times New Roman"/>
              </a:rPr>
              <a:t>Deposito o intimidación.</a:t>
            </a:r>
            <a:endParaRPr lang="es-ES" dirty="0">
              <a:solidFill>
                <a:srgbClr val="002060"/>
              </a:solidFill>
            </a:endParaRPr>
          </a:p>
        </p:txBody>
      </p:sp>
      <p:sp>
        <p:nvSpPr>
          <p:cNvPr id="4" name="3 CuadroTexto"/>
          <p:cNvSpPr txBox="1"/>
          <p:nvPr/>
        </p:nvSpPr>
        <p:spPr>
          <a:xfrm>
            <a:off x="428596" y="1214422"/>
            <a:ext cx="8072494" cy="1356140"/>
          </a:xfrm>
          <a:prstGeom prst="rect">
            <a:avLst/>
          </a:prstGeom>
          <a:noFill/>
        </p:spPr>
        <p:txBody>
          <a:bodyPr wrap="square" rtlCol="0">
            <a:spAutoFit/>
          </a:bodyPr>
          <a:lstStyle/>
          <a:p>
            <a:pPr algn="just">
              <a:lnSpc>
                <a:spcPct val="115000"/>
              </a:lnSpc>
              <a:spcAft>
                <a:spcPts val="1000"/>
              </a:spcAft>
            </a:pPr>
            <a:r>
              <a:rPr lang="es-SV" b="1" dirty="0" smtClean="0">
                <a:latin typeface="Times New Roman"/>
                <a:ea typeface="Calibri"/>
                <a:cs typeface="Times New Roman"/>
              </a:rPr>
              <a:t>a) </a:t>
            </a:r>
            <a:r>
              <a:rPr lang="es-SV" dirty="0" smtClean="0">
                <a:latin typeface="Times New Roman"/>
                <a:ea typeface="Calibri"/>
                <a:cs typeface="Times New Roman"/>
              </a:rPr>
              <a:t>si se trata de sumas de dinero: se debe de hacer depósito judicial de la suma  adecuada con sus respectivos intereses, El depósito se hace en el banco  oficial correspondiente y a la orden del juez de la causa, Luego se presenta la demanda con la boleta de deposito y se notifica  al acreedor.</a:t>
            </a:r>
            <a:endParaRPr lang="es-ES" dirty="0"/>
          </a:p>
        </p:txBody>
      </p:sp>
      <p:sp>
        <p:nvSpPr>
          <p:cNvPr id="5" name="4 CuadroTexto"/>
          <p:cNvSpPr txBox="1"/>
          <p:nvPr/>
        </p:nvSpPr>
        <p:spPr>
          <a:xfrm>
            <a:off x="428596" y="2728737"/>
            <a:ext cx="8072494" cy="1200329"/>
          </a:xfrm>
          <a:prstGeom prst="rect">
            <a:avLst/>
          </a:prstGeom>
          <a:noFill/>
        </p:spPr>
        <p:txBody>
          <a:bodyPr wrap="square" rtlCol="0">
            <a:spAutoFit/>
          </a:bodyPr>
          <a:lstStyle/>
          <a:p>
            <a:pPr algn="just"/>
            <a:r>
              <a:rPr lang="es-SV" b="1" dirty="0" smtClean="0">
                <a:latin typeface="Times New Roman"/>
                <a:ea typeface="Calibri"/>
              </a:rPr>
              <a:t>b) </a:t>
            </a:r>
            <a:r>
              <a:rPr lang="es-SV" dirty="0" smtClean="0">
                <a:latin typeface="Times New Roman"/>
                <a:ea typeface="Calibri"/>
              </a:rPr>
              <a:t>si la obligación es  de dar una cosa cierta el deudor deberá hacer intimidación judicial al acreedor para que lo reciba, y desde entonces la intimación surte todos los efectos de la consignación. si el acreedor no lo recibe, la cosa debida puede ser depositada en otra parte con autorización judicial</a:t>
            </a:r>
            <a:endParaRPr lang="es-ES" dirty="0"/>
          </a:p>
        </p:txBody>
      </p:sp>
      <p:sp>
        <p:nvSpPr>
          <p:cNvPr id="6" name="5 CuadroTexto"/>
          <p:cNvSpPr txBox="1"/>
          <p:nvPr/>
        </p:nvSpPr>
        <p:spPr>
          <a:xfrm>
            <a:off x="428596" y="4071942"/>
            <a:ext cx="8072494" cy="1356140"/>
          </a:xfrm>
          <a:prstGeom prst="rect">
            <a:avLst/>
          </a:prstGeom>
          <a:noFill/>
        </p:spPr>
        <p:txBody>
          <a:bodyPr wrap="square" rtlCol="0">
            <a:spAutoFit/>
          </a:bodyPr>
          <a:lstStyle/>
          <a:p>
            <a:pPr algn="just">
              <a:lnSpc>
                <a:spcPct val="115000"/>
              </a:lnSpc>
              <a:spcAft>
                <a:spcPts val="1000"/>
              </a:spcAft>
            </a:pPr>
            <a:r>
              <a:rPr lang="es-SV" b="1" dirty="0" smtClean="0">
                <a:latin typeface="Times New Roman"/>
                <a:ea typeface="Calibri"/>
                <a:cs typeface="Times New Roman"/>
              </a:rPr>
              <a:t>c) </a:t>
            </a:r>
            <a:r>
              <a:rPr lang="es-SV" dirty="0" smtClean="0">
                <a:latin typeface="Times New Roman"/>
                <a:ea typeface="Calibri"/>
                <a:cs typeface="Times New Roman"/>
              </a:rPr>
              <a:t>si la obligación es de dar una cosa incierta: La elección de la cosa es a cargo del acreedor, el deudor debe hacer dos intimidaciones al acreedor, la primera, para que elija la cosa, la segunda para que la reciba como en el caso de cosa cierta. si la elección fuese a cargo del deudor, este elije la cosa, y luego intima para que la reciba.</a:t>
            </a:r>
            <a:endParaRPr lang="es-ES" dirty="0"/>
          </a:p>
        </p:txBody>
      </p:sp>
    </p:spTree>
  </p:cSld>
  <p:clrMapOvr>
    <a:masterClrMapping/>
  </p:clrMapOvr>
  <p:transition spd="slow">
    <p:wedg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274638"/>
            <a:ext cx="8229600" cy="796908"/>
          </a:xfrm>
        </p:spPr>
        <p:txBody>
          <a:bodyPr>
            <a:normAutofit/>
          </a:bodyPr>
          <a:lstStyle/>
          <a:p>
            <a:pPr algn="ctr">
              <a:lnSpc>
                <a:spcPct val="115000"/>
              </a:lnSpc>
              <a:spcAft>
                <a:spcPts val="1000"/>
              </a:spcAft>
            </a:pPr>
            <a:r>
              <a:rPr lang="es-SV" sz="3600" dirty="0" smtClean="0">
                <a:solidFill>
                  <a:srgbClr val="002060"/>
                </a:solidFill>
                <a:latin typeface="Times New Roman"/>
                <a:ea typeface="Calibri"/>
                <a:cs typeface="Times New Roman"/>
              </a:rPr>
              <a:t>Deposito o intimidación.</a:t>
            </a:r>
            <a:endParaRPr lang="es-ES" sz="3600" dirty="0">
              <a:solidFill>
                <a:srgbClr val="002060"/>
              </a:solidFill>
            </a:endParaRPr>
          </a:p>
        </p:txBody>
      </p:sp>
      <p:sp>
        <p:nvSpPr>
          <p:cNvPr id="4" name="3 CuadroTexto"/>
          <p:cNvSpPr txBox="1"/>
          <p:nvPr/>
        </p:nvSpPr>
        <p:spPr>
          <a:xfrm>
            <a:off x="785786" y="1500174"/>
            <a:ext cx="7786742" cy="432426"/>
          </a:xfrm>
          <a:prstGeom prst="rect">
            <a:avLst/>
          </a:prstGeom>
          <a:noFill/>
        </p:spPr>
        <p:txBody>
          <a:bodyPr wrap="square" rtlCol="0">
            <a:spAutoFit/>
          </a:bodyPr>
          <a:lstStyle/>
          <a:p>
            <a:pPr>
              <a:lnSpc>
                <a:spcPct val="115000"/>
              </a:lnSpc>
              <a:spcAft>
                <a:spcPts val="1000"/>
              </a:spcAft>
            </a:pPr>
            <a:r>
              <a:rPr lang="es-SV" sz="2000" dirty="0">
                <a:latin typeface="Times New Roman"/>
                <a:ea typeface="Calibri"/>
                <a:cs typeface="Times New Roman"/>
              </a:rPr>
              <a:t>d</a:t>
            </a:r>
            <a:r>
              <a:rPr lang="es-SV" sz="2000" dirty="0" smtClean="0">
                <a:latin typeface="Times New Roman"/>
                <a:ea typeface="Calibri"/>
                <a:cs typeface="Times New Roman"/>
              </a:rPr>
              <a:t>) </a:t>
            </a:r>
            <a:r>
              <a:rPr lang="es-SV" dirty="0" smtClean="0">
                <a:latin typeface="Times New Roman"/>
                <a:ea typeface="Calibri"/>
                <a:cs typeface="Times New Roman"/>
              </a:rPr>
              <a:t>si la obligación es de hacer o no hacer Es inaplicable el pago por consignación</a:t>
            </a:r>
            <a:endParaRPr lang="es-ES" dirty="0"/>
          </a:p>
        </p:txBody>
      </p:sp>
      <p:sp>
        <p:nvSpPr>
          <p:cNvPr id="5" name="4 CuadroTexto"/>
          <p:cNvSpPr txBox="1"/>
          <p:nvPr/>
        </p:nvSpPr>
        <p:spPr>
          <a:xfrm>
            <a:off x="785786" y="2214554"/>
            <a:ext cx="7715304" cy="1631216"/>
          </a:xfrm>
          <a:prstGeom prst="rect">
            <a:avLst/>
          </a:prstGeom>
          <a:noFill/>
        </p:spPr>
        <p:txBody>
          <a:bodyPr wrap="square" rtlCol="0">
            <a:spAutoFit/>
          </a:bodyPr>
          <a:lstStyle/>
          <a:p>
            <a:pPr algn="just"/>
            <a:r>
              <a:rPr lang="es-SV" sz="2000" dirty="0">
                <a:latin typeface="Times New Roman"/>
                <a:ea typeface="Calibri"/>
              </a:rPr>
              <a:t>e</a:t>
            </a:r>
            <a:r>
              <a:rPr lang="es-SV" sz="2000" dirty="0" smtClean="0">
                <a:latin typeface="Times New Roman"/>
                <a:ea typeface="Calibri"/>
              </a:rPr>
              <a:t>) si la obligación es  de dar una cosa cierta el deudor deberá hacer intimidación judicial al acreedor para que lo reciba, y desde entonces la intimación surte todos los efectos de la consignación. si el acreedor no lo recibe, la cosa debida puede ser depositada en otra parte con autorización judicial</a:t>
            </a:r>
            <a:endParaRPr lang="es-ES" sz="2000" dirty="0"/>
          </a:p>
        </p:txBody>
      </p:sp>
    </p:spTree>
  </p:cSld>
  <p:clrMapOvr>
    <a:masterClrMapping/>
  </p:clrMapOvr>
  <p:transition spd="slow">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_tradnl" dirty="0" smtClean="0"/>
              <a:t>Luego de que el juez a dado por valida la oferta ya que ha reunido los requisito del Art.1,470 ord.1:</a:t>
            </a:r>
          </a:p>
          <a:p>
            <a:r>
              <a:rPr lang="es-ES_tradnl" dirty="0" smtClean="0"/>
              <a:t>Que el deudor sea persona capaz de pagar.</a:t>
            </a:r>
          </a:p>
          <a:p>
            <a:r>
              <a:rPr lang="es-ES_tradnl" dirty="0" smtClean="0"/>
              <a:t>Que sea hecha al acreedor, siendo este capaz de recibir el pago o su legitimo representante.Ord.2</a:t>
            </a:r>
          </a:p>
          <a:p>
            <a:r>
              <a:rPr lang="es-ES_tradnl" dirty="0" smtClean="0"/>
              <a:t>Ord.3.Que si la </a:t>
            </a:r>
            <a:r>
              <a:rPr lang="es-ES_tradnl" dirty="0" err="1" smtClean="0"/>
              <a:t>obligacion</a:t>
            </a:r>
            <a:r>
              <a:rPr lang="es-ES_tradnl" dirty="0" smtClean="0"/>
              <a:t> es a plazo o bajo </a:t>
            </a:r>
            <a:r>
              <a:rPr lang="es-ES_tradnl" dirty="0" err="1" smtClean="0"/>
              <a:t>condicion</a:t>
            </a:r>
            <a:r>
              <a:rPr lang="es-ES_tradnl" dirty="0" smtClean="0"/>
              <a:t> suspensiva haya espirado el plazo o se </a:t>
            </a:r>
            <a:r>
              <a:rPr lang="es-ES_tradnl" dirty="0" err="1" smtClean="0"/>
              <a:t>se</a:t>
            </a:r>
            <a:r>
              <a:rPr lang="es-ES_tradnl" dirty="0" smtClean="0"/>
              <a:t> haya cumplido la </a:t>
            </a:r>
            <a:r>
              <a:rPr lang="es-ES_tradnl" dirty="0" err="1" smtClean="0"/>
              <a:t>condicion</a:t>
            </a:r>
            <a:r>
              <a:rPr lang="es-ES_tradnl" dirty="0" smtClean="0"/>
              <a:t>.</a:t>
            </a:r>
            <a:endParaRPr lang="es-MX" dirty="0"/>
          </a:p>
        </p:txBody>
      </p:sp>
      <p:sp>
        <p:nvSpPr>
          <p:cNvPr id="3" name="2 Título"/>
          <p:cNvSpPr>
            <a:spLocks noGrp="1"/>
          </p:cNvSpPr>
          <p:nvPr>
            <p:ph type="title"/>
          </p:nvPr>
        </p:nvSpPr>
        <p:spPr/>
        <p:txBody>
          <a:bodyPr/>
          <a:lstStyle/>
          <a:p>
            <a:r>
              <a:rPr lang="es-ES_tradnl" dirty="0" smtClean="0"/>
              <a:t>Procedimiento:</a:t>
            </a:r>
            <a:endParaRPr lang="es-MX" dirty="0"/>
          </a:p>
        </p:txBody>
      </p:sp>
    </p:spTree>
  </p:cSld>
  <p:clrMapOvr>
    <a:masterClrMapping/>
  </p:clrMapOvr>
  <p:transition spd="slow">
    <p:wedg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00034" y="500042"/>
            <a:ext cx="8215370" cy="5715040"/>
          </a:xfrm>
        </p:spPr>
        <p:txBody>
          <a:bodyPr/>
          <a:lstStyle/>
          <a:p>
            <a:r>
              <a:rPr lang="es-ES_tradnl" dirty="0" smtClean="0"/>
              <a:t>Ord.4. Que se ofrezca ejecutar pago en lugar debido.</a:t>
            </a:r>
          </a:p>
          <a:p>
            <a:pPr algn="just"/>
            <a:r>
              <a:rPr lang="es-ES_tradnl" dirty="0" smtClean="0"/>
              <a:t>Ord.5.Que el deudor haga la oferta ante el juez competente poniendo en sus manos una minuta de lo que se debe con los intereses vencidos si lo hubiere y los </a:t>
            </a:r>
            <a:r>
              <a:rPr lang="es-ES_tradnl" dirty="0" err="1" smtClean="0"/>
              <a:t>demas</a:t>
            </a:r>
            <a:r>
              <a:rPr lang="es-ES_tradnl" dirty="0" smtClean="0"/>
              <a:t> cargos </a:t>
            </a:r>
            <a:r>
              <a:rPr lang="es-ES_tradnl" dirty="0" err="1" smtClean="0"/>
              <a:t>liquidos</a:t>
            </a:r>
            <a:r>
              <a:rPr lang="es-ES_tradnl" dirty="0" smtClean="0"/>
              <a:t> comprendiendo en ella una </a:t>
            </a:r>
            <a:r>
              <a:rPr lang="es-ES_tradnl" dirty="0" err="1" smtClean="0"/>
              <a:t>descripcion</a:t>
            </a:r>
            <a:r>
              <a:rPr lang="es-ES_tradnl" dirty="0" smtClean="0"/>
              <a:t> individual de la cosa ofrecida.</a:t>
            </a:r>
          </a:p>
          <a:p>
            <a:r>
              <a:rPr lang="es-ES_tradnl" dirty="0" err="1" smtClean="0"/>
              <a:t>Consignacion</a:t>
            </a:r>
            <a:r>
              <a:rPr lang="es-ES_tradnl" dirty="0" smtClean="0"/>
              <a:t> Art.1,472:</a:t>
            </a:r>
          </a:p>
          <a:p>
            <a:pPr algn="just"/>
            <a:r>
              <a:rPr lang="es-ES_tradnl" dirty="0" smtClean="0"/>
              <a:t>Se </a:t>
            </a:r>
            <a:r>
              <a:rPr lang="es-ES_tradnl" dirty="0" err="1" smtClean="0"/>
              <a:t>hara</a:t>
            </a:r>
            <a:r>
              <a:rPr lang="es-ES_tradnl" dirty="0" smtClean="0"/>
              <a:t> con </a:t>
            </a:r>
            <a:r>
              <a:rPr lang="es-ES_tradnl" dirty="0" err="1" smtClean="0"/>
              <a:t>citacion</a:t>
            </a:r>
            <a:r>
              <a:rPr lang="es-ES_tradnl" dirty="0" smtClean="0"/>
              <a:t> del acreedor con su legitimo</a:t>
            </a:r>
          </a:p>
        </p:txBody>
      </p:sp>
    </p:spTree>
  </p:cSld>
  <p:clrMapOvr>
    <a:masterClrMapping/>
  </p:clrMapOvr>
  <p:transition spd="slow">
    <p:wedg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00100" y="785794"/>
            <a:ext cx="6500858" cy="369332"/>
          </a:xfrm>
          <a:prstGeom prst="rect">
            <a:avLst/>
          </a:prstGeom>
          <a:noFill/>
        </p:spPr>
        <p:txBody>
          <a:bodyPr wrap="square" rtlCol="0">
            <a:spAutoFit/>
          </a:bodyPr>
          <a:lstStyle/>
          <a:p>
            <a:r>
              <a:rPr lang="es-ES_tradnl" dirty="0" err="1" smtClean="0"/>
              <a:t>Relacion</a:t>
            </a:r>
            <a:r>
              <a:rPr lang="es-ES_tradnl" dirty="0" smtClean="0"/>
              <a:t> Proceso Abreviado y </a:t>
            </a:r>
            <a:r>
              <a:rPr lang="es-ES_tradnl" dirty="0" smtClean="0"/>
              <a:t>  </a:t>
            </a:r>
            <a:r>
              <a:rPr lang="es-ES_tradnl" dirty="0" smtClean="0"/>
              <a:t>pago </a:t>
            </a:r>
            <a:r>
              <a:rPr lang="es-ES_tradnl" dirty="0" smtClean="0"/>
              <a:t>por</a:t>
            </a:r>
            <a:r>
              <a:rPr lang="es-ES_tradnl" dirty="0" smtClean="0"/>
              <a:t> </a:t>
            </a:r>
            <a:r>
              <a:rPr lang="es-ES_tradnl" dirty="0" smtClean="0"/>
              <a:t>Consignación.</a:t>
            </a:r>
            <a:endParaRPr lang="es-MX" dirty="0"/>
          </a:p>
        </p:txBody>
      </p:sp>
      <p:sp>
        <p:nvSpPr>
          <p:cNvPr id="5" name="4 CuadroTexto"/>
          <p:cNvSpPr txBox="1"/>
          <p:nvPr/>
        </p:nvSpPr>
        <p:spPr>
          <a:xfrm>
            <a:off x="571472" y="1214422"/>
            <a:ext cx="7572428" cy="4801314"/>
          </a:xfrm>
          <a:prstGeom prst="rect">
            <a:avLst/>
          </a:prstGeom>
          <a:noFill/>
        </p:spPr>
        <p:txBody>
          <a:bodyPr wrap="square" rtlCol="0">
            <a:spAutoFit/>
          </a:bodyPr>
          <a:lstStyle/>
          <a:p>
            <a:pPr algn="just">
              <a:buFont typeface="Wingdings" pitchFamily="2" charset="2"/>
              <a:buChar char="v"/>
            </a:pPr>
            <a:r>
              <a:rPr lang="es-SV" dirty="0" smtClean="0">
                <a:latin typeface="Times New Roman" pitchFamily="18" charset="0"/>
                <a:cs typeface="Times New Roman" pitchFamily="18" charset="0"/>
              </a:rPr>
              <a:t>Lo </a:t>
            </a:r>
            <a:r>
              <a:rPr lang="es-SV" dirty="0" smtClean="0">
                <a:latin typeface="Times New Roman" pitchFamily="18" charset="0"/>
                <a:cs typeface="Times New Roman" pitchFamily="18" charset="0"/>
              </a:rPr>
              <a:t>que para </a:t>
            </a:r>
            <a:r>
              <a:rPr lang="es-SV" dirty="0" smtClean="0">
                <a:latin typeface="Times New Roman" pitchFamily="18" charset="0"/>
                <a:cs typeface="Times New Roman" pitchFamily="18" charset="0"/>
              </a:rPr>
              <a:t>el proceso abreviado equivale a la demanda, en el pago por </a:t>
            </a:r>
            <a:r>
              <a:rPr lang="es-SV" dirty="0" smtClean="0">
                <a:latin typeface="Times New Roman" pitchFamily="18" charset="0"/>
                <a:cs typeface="Times New Roman" pitchFamily="18" charset="0"/>
              </a:rPr>
              <a:t>consignación, se </a:t>
            </a:r>
            <a:r>
              <a:rPr lang="es-SV" dirty="0" smtClean="0">
                <a:latin typeface="Times New Roman" pitchFamily="18" charset="0"/>
                <a:cs typeface="Times New Roman" pitchFamily="18" charset="0"/>
              </a:rPr>
              <a:t>hace por medio de una </a:t>
            </a:r>
            <a:r>
              <a:rPr lang="es-SV" dirty="0" smtClean="0">
                <a:latin typeface="Times New Roman" pitchFamily="18" charset="0"/>
                <a:cs typeface="Times New Roman" pitchFamily="18" charset="0"/>
              </a:rPr>
              <a:t>solicitud la cual debe ser presentada en el tribunal que corresponda.</a:t>
            </a:r>
          </a:p>
          <a:p>
            <a:pPr algn="just"/>
            <a:endParaRPr lang="es-SV" dirty="0" smtClean="0">
              <a:latin typeface="Times New Roman" pitchFamily="18" charset="0"/>
              <a:cs typeface="Times New Roman" pitchFamily="18" charset="0"/>
            </a:endParaRPr>
          </a:p>
          <a:p>
            <a:pPr algn="just">
              <a:buFont typeface="Wingdings" pitchFamily="2" charset="2"/>
              <a:buChar char="v"/>
            </a:pPr>
            <a:r>
              <a:rPr lang="es-SV" dirty="0" smtClean="0">
                <a:latin typeface="Times New Roman" pitchFamily="18" charset="0"/>
                <a:cs typeface="Times New Roman" pitchFamily="18" charset="0"/>
              </a:rPr>
              <a:t>De acuerdo al Art. 17cpcm “las diligencias judiciales no contenciosas se tramitaran de acuerdo a lo previsto en la respectiva ley de la materia”  civil y mercantil ,según las reglas del proceso abreviado. </a:t>
            </a:r>
            <a:r>
              <a:rPr lang="es-SV" dirty="0" smtClean="0">
                <a:latin typeface="Times New Roman" pitchFamily="18" charset="0"/>
                <a:cs typeface="Times New Roman" pitchFamily="18" charset="0"/>
              </a:rPr>
              <a:t>s Art.  241 </a:t>
            </a:r>
            <a:r>
              <a:rPr lang="es-SV" dirty="0" err="1" smtClean="0">
                <a:latin typeface="Times New Roman" pitchFamily="18" charset="0"/>
                <a:cs typeface="Times New Roman" pitchFamily="18" charset="0"/>
              </a:rPr>
              <a:t>inc</a:t>
            </a:r>
            <a:r>
              <a:rPr lang="es-SV" dirty="0" smtClean="0">
                <a:latin typeface="Times New Roman" pitchFamily="18" charset="0"/>
                <a:cs typeface="Times New Roman" pitchFamily="18" charset="0"/>
              </a:rPr>
              <a:t> 1º </a:t>
            </a:r>
            <a:r>
              <a:rPr lang="es-SV" dirty="0" smtClean="0">
                <a:latin typeface="Times New Roman" pitchFamily="18" charset="0"/>
                <a:cs typeface="Times New Roman" pitchFamily="18" charset="0"/>
              </a:rPr>
              <a:t> (si se demanda por daños y perjuicios) y  aplicando las reglas procesales del  Art. 418cpcm</a:t>
            </a:r>
          </a:p>
          <a:p>
            <a:pPr algn="just"/>
            <a:endParaRPr lang="es-SV" dirty="0" smtClean="0">
              <a:latin typeface="Times New Roman" pitchFamily="18" charset="0"/>
              <a:cs typeface="Times New Roman" pitchFamily="18" charset="0"/>
            </a:endParaRPr>
          </a:p>
          <a:p>
            <a:pPr algn="just">
              <a:buFont typeface="Wingdings" pitchFamily="2" charset="2"/>
              <a:buChar char="v"/>
            </a:pPr>
            <a:r>
              <a:rPr lang="es-SV" dirty="0" smtClean="0">
                <a:latin typeface="Times New Roman" pitchFamily="18" charset="0"/>
                <a:cs typeface="Times New Roman" pitchFamily="18" charset="0"/>
              </a:rPr>
              <a:t>deben ser</a:t>
            </a:r>
            <a:r>
              <a:rPr lang="es-SV" dirty="0" smtClean="0">
                <a:latin typeface="Times New Roman" pitchFamily="18" charset="0"/>
                <a:cs typeface="Times New Roman" pitchFamily="18" charset="0"/>
              </a:rPr>
              <a:t> </a:t>
            </a:r>
            <a:r>
              <a:rPr lang="es-SV" dirty="0" smtClean="0">
                <a:latin typeface="Times New Roman" pitchFamily="18" charset="0"/>
                <a:cs typeface="Times New Roman" pitchFamily="18" charset="0"/>
              </a:rPr>
              <a:t>presentada ante el juez </a:t>
            </a:r>
            <a:r>
              <a:rPr lang="es-SV" dirty="0" smtClean="0">
                <a:latin typeface="Times New Roman" pitchFamily="18" charset="0"/>
                <a:cs typeface="Times New Roman" pitchFamily="18" charset="0"/>
              </a:rPr>
              <a:t>de 1ª instancia de </a:t>
            </a:r>
            <a:r>
              <a:rPr lang="es-SV" dirty="0" smtClean="0">
                <a:latin typeface="Times New Roman" pitchFamily="18" charset="0"/>
                <a:cs typeface="Times New Roman" pitchFamily="18" charset="0"/>
              </a:rPr>
              <a:t>menor cuantía si </a:t>
            </a:r>
            <a:r>
              <a:rPr lang="es-SV" dirty="0" smtClean="0">
                <a:latin typeface="Times New Roman" pitchFamily="18" charset="0"/>
                <a:cs typeface="Times New Roman" pitchFamily="18" charset="0"/>
              </a:rPr>
              <a:t>el valor de lo adeudado es menor a </a:t>
            </a:r>
            <a:r>
              <a:rPr lang="es-SV" dirty="0" smtClean="0">
                <a:latin typeface="Times New Roman" pitchFamily="18" charset="0"/>
                <a:cs typeface="Times New Roman" pitchFamily="18" charset="0"/>
              </a:rPr>
              <a:t>25,000 colones o de según las reglas del proceso </a:t>
            </a:r>
            <a:r>
              <a:rPr lang="es-SV" dirty="0" smtClean="0">
                <a:latin typeface="Times New Roman" pitchFamily="18" charset="0"/>
                <a:cs typeface="Times New Roman" pitchFamily="18" charset="0"/>
              </a:rPr>
              <a:t>abreviado, </a:t>
            </a:r>
            <a:r>
              <a:rPr lang="es-SV" dirty="0" smtClean="0">
                <a:latin typeface="Times New Roman" pitchFamily="18" charset="0"/>
                <a:cs typeface="Times New Roman" pitchFamily="18" charset="0"/>
              </a:rPr>
              <a:t>como lo establece el Art. 418cpcm</a:t>
            </a:r>
            <a:r>
              <a:rPr lang="es-SV" dirty="0" smtClean="0">
                <a:latin typeface="Times New Roman" pitchFamily="18" charset="0"/>
                <a:cs typeface="Times New Roman" pitchFamily="18" charset="0"/>
              </a:rPr>
              <a:t>. O según sea la cuantía a demandar. </a:t>
            </a:r>
          </a:p>
          <a:p>
            <a:pPr algn="just">
              <a:buFont typeface="Arial" charset="0"/>
              <a:buChar char="•"/>
            </a:pPr>
            <a:endParaRPr lang="es-SV" dirty="0" smtClean="0">
              <a:latin typeface="Times New Roman" pitchFamily="18" charset="0"/>
              <a:cs typeface="Times New Roman" pitchFamily="18" charset="0"/>
            </a:endParaRPr>
          </a:p>
          <a:p>
            <a:pPr algn="just">
              <a:buFont typeface="Wingdings" pitchFamily="2" charset="2"/>
              <a:buChar char="v"/>
            </a:pPr>
            <a:r>
              <a:rPr lang="es-SV" dirty="0" smtClean="0">
                <a:latin typeface="Times New Roman" pitchFamily="18" charset="0"/>
                <a:cs typeface="Times New Roman" pitchFamily="18" charset="0"/>
              </a:rPr>
              <a:t>En el tribunal del domicilio (del acreedor), como lo establece el Art. 418cpcm. </a:t>
            </a:r>
          </a:p>
          <a:p>
            <a:pPr algn="just"/>
            <a:endParaRPr lang="es-MX" dirty="0"/>
          </a:p>
        </p:txBody>
      </p:sp>
    </p:spTree>
  </p:cSld>
  <p:clrMapOvr>
    <a:masterClrMapping/>
  </p:clrMapOvr>
  <p:transition spd="slow">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a:xfrm>
            <a:off x="685800" y="1752601"/>
            <a:ext cx="7772400" cy="1104895"/>
          </a:xfrm>
        </p:spPr>
        <p:txBody>
          <a:bodyPr/>
          <a:lstStyle/>
          <a:p>
            <a:pPr lvl="0" algn="ctr"/>
            <a:r>
              <a:rPr lang="es-SV" b="1" dirty="0">
                <a:solidFill>
                  <a:srgbClr val="002060"/>
                </a:solidFill>
                <a:latin typeface="Times New Roman" pitchFamily="18" charset="0"/>
                <a:cs typeface="Times New Roman" pitchFamily="18" charset="0"/>
              </a:rPr>
              <a:t>Efectos</a:t>
            </a:r>
            <a:endParaRPr lang="es-ES" dirty="0">
              <a:solidFill>
                <a:srgbClr val="002060"/>
              </a:solidFill>
              <a:latin typeface="Times New Roman" pitchFamily="18" charset="0"/>
              <a:cs typeface="Times New Roman" pitchFamily="18" charset="0"/>
            </a:endParaRPr>
          </a:p>
        </p:txBody>
      </p:sp>
    </p:spTree>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1357298"/>
            <a:ext cx="7929618" cy="707886"/>
          </a:xfrm>
          <a:prstGeom prst="rect">
            <a:avLst/>
          </a:prstGeom>
          <a:noFill/>
        </p:spPr>
        <p:txBody>
          <a:bodyPr wrap="square" rtlCol="0">
            <a:spAutoFit/>
          </a:bodyPr>
          <a:lstStyle/>
          <a:p>
            <a:pPr algn="just"/>
            <a:r>
              <a:rPr lang="es-SV" sz="2000" dirty="0">
                <a:latin typeface="Times New Roman" pitchFamily="18" charset="0"/>
                <a:cs typeface="Times New Roman" pitchFamily="18" charset="0"/>
              </a:rPr>
              <a:t>La consignación produce los efectos del pago, fundamentalmente cancela la deuda y </a:t>
            </a:r>
            <a:r>
              <a:rPr lang="es-SV" sz="2000" dirty="0" smtClean="0">
                <a:latin typeface="Times New Roman" pitchFamily="18" charset="0"/>
                <a:cs typeface="Times New Roman" pitchFamily="18" charset="0"/>
              </a:rPr>
              <a:t>los </a:t>
            </a:r>
            <a:r>
              <a:rPr lang="es-SV" sz="2000" dirty="0">
                <a:latin typeface="Times New Roman" pitchFamily="18" charset="0"/>
                <a:cs typeface="Times New Roman" pitchFamily="18" charset="0"/>
              </a:rPr>
              <a:t>efectos vistos al tratar la mora del </a:t>
            </a:r>
            <a:r>
              <a:rPr lang="es-SV" sz="2000" dirty="0" smtClean="0">
                <a:latin typeface="Times New Roman" pitchFamily="18" charset="0"/>
                <a:cs typeface="Times New Roman" pitchFamily="18" charset="0"/>
              </a:rPr>
              <a:t>acreedor.Art.1,475</a:t>
            </a:r>
            <a:endParaRPr lang="es-ES" dirty="0"/>
          </a:p>
        </p:txBody>
      </p:sp>
      <p:sp>
        <p:nvSpPr>
          <p:cNvPr id="7" name="6 CuadroTexto"/>
          <p:cNvSpPr txBox="1"/>
          <p:nvPr/>
        </p:nvSpPr>
        <p:spPr>
          <a:xfrm>
            <a:off x="714348" y="2285992"/>
            <a:ext cx="7786742" cy="719043"/>
          </a:xfrm>
          <a:prstGeom prst="rect">
            <a:avLst/>
          </a:prstGeom>
          <a:noFill/>
        </p:spPr>
        <p:txBody>
          <a:bodyPr wrap="square" rtlCol="0">
            <a:spAutoFit/>
          </a:bodyPr>
          <a:lstStyle/>
          <a:p>
            <a:pPr algn="just">
              <a:lnSpc>
                <a:spcPct val="115000"/>
              </a:lnSpc>
              <a:spcAft>
                <a:spcPts val="1000"/>
              </a:spcAft>
            </a:pPr>
            <a:r>
              <a:rPr lang="es-SV" dirty="0" smtClean="0">
                <a:latin typeface="Times New Roman"/>
                <a:ea typeface="Calibri"/>
                <a:cs typeface="Times New Roman"/>
              </a:rPr>
              <a:t>Momento en que se producen: cuando el deudor inicia la acción para consignar, el juez lo notifica al acreedor y este puede impugnarla o no.</a:t>
            </a:r>
            <a:endParaRPr lang="es-ES" dirty="0"/>
          </a:p>
        </p:txBody>
      </p:sp>
      <p:sp>
        <p:nvSpPr>
          <p:cNvPr id="8" name="7 CuadroTexto"/>
          <p:cNvSpPr txBox="1"/>
          <p:nvPr/>
        </p:nvSpPr>
        <p:spPr>
          <a:xfrm>
            <a:off x="714348" y="3143248"/>
            <a:ext cx="7929618" cy="1037592"/>
          </a:xfrm>
          <a:prstGeom prst="rect">
            <a:avLst/>
          </a:prstGeom>
          <a:noFill/>
        </p:spPr>
        <p:txBody>
          <a:bodyPr wrap="square" rtlCol="0">
            <a:spAutoFit/>
          </a:bodyPr>
          <a:lstStyle/>
          <a:p>
            <a:pPr algn="just">
              <a:lnSpc>
                <a:spcPct val="115000"/>
              </a:lnSpc>
              <a:spcAft>
                <a:spcPts val="1000"/>
              </a:spcAft>
            </a:pPr>
            <a:r>
              <a:rPr lang="es-SV" dirty="0" smtClean="0">
                <a:latin typeface="Times New Roman"/>
                <a:ea typeface="Calibri"/>
                <a:cs typeface="Times New Roman"/>
              </a:rPr>
              <a:t>Si la consignación no fue impugnada: surte efectos a partir del depósito judicial de la suma adecuada. Si lo adecuado no es .dinero, a partir de la intimidación judicial al acreedor para que reciba la cosa.</a:t>
            </a:r>
            <a:endParaRPr lang="es-ES" dirty="0"/>
          </a:p>
        </p:txBody>
      </p:sp>
      <p:sp>
        <p:nvSpPr>
          <p:cNvPr id="9" name="8 CuadroTexto"/>
          <p:cNvSpPr txBox="1"/>
          <p:nvPr/>
        </p:nvSpPr>
        <p:spPr>
          <a:xfrm>
            <a:off x="642910" y="4357694"/>
            <a:ext cx="8001056" cy="1047979"/>
          </a:xfrm>
          <a:prstGeom prst="rect">
            <a:avLst/>
          </a:prstGeom>
          <a:noFill/>
        </p:spPr>
        <p:txBody>
          <a:bodyPr wrap="square" rtlCol="0">
            <a:spAutoFit/>
          </a:bodyPr>
          <a:lstStyle/>
          <a:p>
            <a:pPr algn="just">
              <a:lnSpc>
                <a:spcPct val="115000"/>
              </a:lnSpc>
              <a:spcAft>
                <a:spcPts val="1000"/>
              </a:spcAft>
            </a:pPr>
            <a:r>
              <a:rPr lang="es-SV" dirty="0" smtClean="0">
                <a:latin typeface="Times New Roman"/>
                <a:ea typeface="Calibri"/>
                <a:cs typeface="Times New Roman"/>
              </a:rPr>
              <a:t>Si la consignación fue impugnada: si fuese impugnada, por no tener todas las condiciones debidas surte los efectos del pago desde el día de la sentencia que la declare legal.</a:t>
            </a:r>
            <a:endParaRPr lang="es-ES" dirty="0"/>
          </a:p>
        </p:txBody>
      </p:sp>
      <p:sp>
        <p:nvSpPr>
          <p:cNvPr id="10" name="1 Título"/>
          <p:cNvSpPr txBox="1">
            <a:spLocks/>
          </p:cNvSpPr>
          <p:nvPr/>
        </p:nvSpPr>
        <p:spPr>
          <a:xfrm>
            <a:off x="457200" y="274638"/>
            <a:ext cx="8229600" cy="796908"/>
          </a:xfrm>
          <a:prstGeom prst="rect">
            <a:avLst/>
          </a:prstGeom>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SV" sz="41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Efectos</a:t>
            </a:r>
            <a:r>
              <a:rPr kumimoji="0" lang="es-SV" sz="4100" b="1" i="0" u="none" strike="noStrike" kern="1200" cap="none" spc="0" normalizeH="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 de</a:t>
            </a:r>
            <a:r>
              <a:rPr kumimoji="0" lang="es-SV" sz="41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l Pago por consignación</a:t>
            </a:r>
            <a:endParaRPr kumimoji="0" lang="es-ES" sz="4100" b="1" i="0" u="none" strike="noStrike" kern="1200" cap="none" spc="0" normalizeH="0" baseline="0" noProof="0" dirty="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42910" y="928670"/>
            <a:ext cx="7929618" cy="1015663"/>
          </a:xfrm>
          <a:prstGeom prst="rect">
            <a:avLst/>
          </a:prstGeom>
          <a:noFill/>
        </p:spPr>
        <p:txBody>
          <a:bodyPr wrap="square" rtlCol="0">
            <a:spAutoFit/>
          </a:bodyPr>
          <a:lstStyle/>
          <a:p>
            <a:pPr algn="just"/>
            <a:r>
              <a:rPr lang="es-SV" sz="2000" dirty="0" smtClean="0">
                <a:latin typeface="Times New Roman"/>
                <a:ea typeface="Calibri"/>
              </a:rPr>
              <a:t>Gastos y costas: son a cargo del acreedor, sino impugno o si es vencido en la impugnación que hizo. Son a cargo del deudor, si retiro el deposito o si la condición no correspondía.</a:t>
            </a:r>
            <a:endParaRPr lang="es-ES" sz="2000" dirty="0"/>
          </a:p>
        </p:txBody>
      </p:sp>
      <p:sp>
        <p:nvSpPr>
          <p:cNvPr id="7" name="6 CuadroTexto"/>
          <p:cNvSpPr txBox="1"/>
          <p:nvPr/>
        </p:nvSpPr>
        <p:spPr>
          <a:xfrm>
            <a:off x="714348" y="2285992"/>
            <a:ext cx="7786742" cy="2652393"/>
          </a:xfrm>
          <a:prstGeom prst="rect">
            <a:avLst/>
          </a:prstGeom>
          <a:noFill/>
        </p:spPr>
        <p:txBody>
          <a:bodyPr wrap="square" rtlCol="0">
            <a:spAutoFit/>
          </a:bodyPr>
          <a:lstStyle/>
          <a:p>
            <a:pPr algn="just">
              <a:lnSpc>
                <a:spcPct val="115000"/>
              </a:lnSpc>
              <a:spcAft>
                <a:spcPts val="1000"/>
              </a:spcAft>
            </a:pPr>
            <a:r>
              <a:rPr lang="es-SV" sz="2000" dirty="0" smtClean="0">
                <a:latin typeface="Times New Roman"/>
                <a:ea typeface="Calibri"/>
                <a:cs typeface="Times New Roman"/>
              </a:rPr>
              <a:t>Retiro de la consignación: mientras el acreedor no hubiese aceptado la consignación o no hubiese sentencia declarándola valida, podrá el deudor retirar la cantidad consignada. La obligación en tal caso renacerá con todos sus accesorios. Si fue aceptada o declarada valida, el deudor no puede retirarla, ni con consentimiento del acreedor, en perjuicio de sus codeudores o fiadores.Art.1476 </a:t>
            </a:r>
            <a:r>
              <a:rPr lang="es-SV" sz="2000" dirty="0" err="1" smtClean="0">
                <a:latin typeface="Times New Roman"/>
                <a:ea typeface="Calibri"/>
                <a:cs typeface="Times New Roman"/>
              </a:rPr>
              <a:t>cc</a:t>
            </a:r>
            <a:endParaRPr lang="es-ES" sz="2000" dirty="0" smtClean="0">
              <a:latin typeface="Calibri"/>
              <a:ea typeface="Calibri"/>
              <a:cs typeface="Times New Roman"/>
            </a:endParaRPr>
          </a:p>
          <a:p>
            <a:pPr algn="just">
              <a:lnSpc>
                <a:spcPct val="115000"/>
              </a:lnSpc>
              <a:spcAft>
                <a:spcPts val="1000"/>
              </a:spcAft>
            </a:pPr>
            <a:endParaRPr lang="es-ES" dirty="0"/>
          </a:p>
        </p:txBody>
      </p:sp>
    </p:spTree>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Título"/>
          <p:cNvSpPr txBox="1">
            <a:spLocks/>
          </p:cNvSpPr>
          <p:nvPr/>
        </p:nvSpPr>
        <p:spPr>
          <a:xfrm>
            <a:off x="685800" y="1752601"/>
            <a:ext cx="7772400" cy="110489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SV" sz="4100" b="1" dirty="0" smtClean="0">
                <a:solidFill>
                  <a:srgbClr val="002060"/>
                </a:solidFill>
                <a:effectLst>
                  <a:outerShdw blurRad="31750" dist="25400" dir="5400000" algn="tl" rotWithShape="0">
                    <a:srgbClr val="000000">
                      <a:alpha val="25000"/>
                    </a:srgbClr>
                  </a:outerShdw>
                </a:effectLst>
                <a:latin typeface="Times New Roman" pitchFamily="18" charset="0"/>
                <a:ea typeface="+mj-ea"/>
                <a:cs typeface="Times New Roman" pitchFamily="18" charset="0"/>
              </a:rPr>
              <a:t>JURISPRUDENCIA</a:t>
            </a:r>
            <a:endParaRPr kumimoji="0" lang="es-ES" sz="4100" b="1" i="0" u="none" strike="noStrike" kern="1200" cap="none" spc="0" normalizeH="0" baseline="0" noProof="0" dirty="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357430"/>
            <a:ext cx="8229600" cy="1143000"/>
          </a:xfrm>
        </p:spPr>
        <p:txBody>
          <a:bodyPr/>
          <a:lstStyle/>
          <a:p>
            <a:pPr algn="ctr"/>
            <a:r>
              <a:rPr lang="es-ES_tradnl" dirty="0" smtClean="0"/>
              <a:t>DEFINICION</a:t>
            </a:r>
            <a:endParaRPr lang="es-MX" dirty="0"/>
          </a:p>
        </p:txBody>
      </p:sp>
    </p:spTree>
  </p:cSld>
  <p:clrMapOvr>
    <a:masterClrMapping/>
  </p:clrMapOvr>
  <p:transition spd="slow">
    <p:wedg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3"/>
          <p:cNvSpPr txBox="1">
            <a:spLocks/>
          </p:cNvSpPr>
          <p:nvPr/>
        </p:nvSpPr>
        <p:spPr>
          <a:xfrm>
            <a:off x="285720" y="500042"/>
            <a:ext cx="8596668" cy="694544"/>
          </a:xfrm>
          <a:prstGeom prst="rect">
            <a:avLst/>
          </a:prstGeom>
        </p:spPr>
        <p:txBody>
          <a:bodyPr>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SV" sz="40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SENTENCIA : INC-APEL-116-10-10-16 </a:t>
            </a:r>
            <a:r>
              <a:rPr kumimoji="0" lang="es-SV" sz="12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a:r>
            <a:br>
              <a:rPr kumimoji="0" lang="es-SV" sz="12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br>
            <a:endParaRPr kumimoji="0" lang="es-SV" sz="12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3" name="Marcador de contenido 4"/>
          <p:cNvSpPr txBox="1">
            <a:spLocks/>
          </p:cNvSpPr>
          <p:nvPr/>
        </p:nvSpPr>
        <p:spPr>
          <a:xfrm>
            <a:off x="285720" y="1857364"/>
            <a:ext cx="8596668" cy="3421061"/>
          </a:xfrm>
          <a:prstGeom prst="rect">
            <a:avLst/>
          </a:prstGeom>
        </p:spPr>
        <p:txBody>
          <a:bodyPr>
            <a:normAutofit/>
          </a:bodyPr>
          <a:lstStyle/>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80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CAMARA DE LO CIVIL DE LA PRIMERA SECCION DE OCCIDENTE : SANTA ANA .</a:t>
            </a: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80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RESOLUCION VISTA EN APELACION. ES LA PRONUNCIADA EN LA AUDIENCIA INICIAL CELEBRADA POR EL SEÑOR JUEZ DE LO SEGUNDO DE LO CIVIL Y MERCANTIL DEL DISTRITO JUDICIAL DE SANTA ANA </a:t>
            </a:r>
            <a:endParaRPr kumimoji="0" lang="es-SV" sz="280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85786" y="571480"/>
            <a:ext cx="7929618" cy="5262979"/>
          </a:xfrm>
          <a:prstGeom prst="rect">
            <a:avLst/>
          </a:prstGeom>
        </p:spPr>
        <p:txBody>
          <a:bodyPr wrap="square">
            <a:spAutoFit/>
          </a:bodyPr>
          <a:lstStyle/>
          <a:p>
            <a:pPr algn="just"/>
            <a:r>
              <a:rPr lang="es-SV" sz="2400" b="1" dirty="0" smtClean="0">
                <a:latin typeface="Times New Roman" pitchFamily="18" charset="0"/>
                <a:cs typeface="Times New Roman" pitchFamily="18" charset="0"/>
              </a:rPr>
              <a:t>EXPEDIENTE NUMERO UNICO 0096-16-CVDV -2CM1</a:t>
            </a:r>
          </a:p>
          <a:p>
            <a:pPr algn="just"/>
            <a:endParaRPr lang="es-SV" sz="2400" dirty="0" smtClean="0">
              <a:latin typeface="Times New Roman" pitchFamily="18" charset="0"/>
              <a:cs typeface="Times New Roman" pitchFamily="18" charset="0"/>
            </a:endParaRPr>
          </a:p>
          <a:p>
            <a:pPr algn="just"/>
            <a:r>
              <a:rPr lang="es-SV" sz="2400" b="1" dirty="0" smtClean="0">
                <a:solidFill>
                  <a:srgbClr val="002060"/>
                </a:solidFill>
                <a:latin typeface="Times New Roman" pitchFamily="18" charset="0"/>
                <a:cs typeface="Times New Roman" pitchFamily="18" charset="0"/>
              </a:rPr>
              <a:t>DILIGENCIA DE PAGO POR CONNSIGNACION</a:t>
            </a:r>
          </a:p>
          <a:p>
            <a:pPr algn="just"/>
            <a:endParaRPr lang="es-SV" sz="2400" dirty="0" smtClean="0">
              <a:solidFill>
                <a:srgbClr val="0070C0"/>
              </a:solidFill>
              <a:latin typeface="Times New Roman" pitchFamily="18" charset="0"/>
              <a:cs typeface="Times New Roman" pitchFamily="18" charset="0"/>
            </a:endParaRPr>
          </a:p>
          <a:p>
            <a:pPr algn="just"/>
            <a:r>
              <a:rPr lang="es-SV" sz="2400" dirty="0" smtClean="0">
                <a:solidFill>
                  <a:srgbClr val="002060"/>
                </a:solidFill>
                <a:latin typeface="Times New Roman" pitchFamily="18" charset="0"/>
                <a:cs typeface="Times New Roman" pitchFamily="18" charset="0"/>
              </a:rPr>
              <a:t>PROMOVIDA POR EL LICENCIADO BENJAMIN A . G., DE SESENTA Y SEIS  AÑOS DE EDAD ABOGADO DE ESTE DOMICILIO Y EN CALIDAD DE APODERADO GENERAL JUDICIAL DE SEÑOR SAMUEL EDMUNDO V.A, DE CUARENTA Y UN AÑOS DE EDAD ODONTOLOGO DE ESTE DOMICILIO A FAVOR DE  LA SOCIEDAD “  CENTRO MEDICO DE SANTA ANA CAPITAL SOCIEDAD ANONIMA DE CAPITAL VARIABLE “,que se abrevia “ Centro Medico de Santa Ana , S.A.de C.V</a:t>
            </a:r>
            <a:endParaRPr lang="es-SV" sz="2400" dirty="0">
              <a:solidFill>
                <a:srgbClr val="002060"/>
              </a:solidFill>
              <a:latin typeface="Times New Roman" pitchFamily="18" charset="0"/>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p:cNvSpPr txBox="1">
            <a:spLocks/>
          </p:cNvSpPr>
          <p:nvPr/>
        </p:nvSpPr>
        <p:spPr>
          <a:xfrm>
            <a:off x="500034" y="428604"/>
            <a:ext cx="8286808" cy="5857916"/>
          </a:xfrm>
          <a:prstGeom prst="rect">
            <a:avLst/>
          </a:prstGeom>
        </p:spPr>
        <p:txBody>
          <a:bodyPr>
            <a:normAutofit/>
          </a:bodyPr>
          <a:lstStyle/>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s-SV" sz="280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endParaRP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80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Centro  Medico de Santa Ana S.A de C.V representada legalmente por el Doctor ROBERTO ANTONIO S.A., y procesalmente por el Licenciado José Gerardo S.C</a:t>
            </a: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8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Y JOSE RODRIGO S.E de cincuenta y dos y veinte seis años de edad respectivamente ambos abogados y de este domicilio., </a:t>
            </a:r>
            <a:r>
              <a:rPr kumimoji="0" lang="es-SV" sz="2800" b="1"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recurso de apelación interpuesto a efecto de que se anule la resolución impugnada que estima ha lugar el pago por consignación </a:t>
            </a:r>
            <a:r>
              <a:rPr kumimoji="0" lang="es-SV" sz="28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ofrecido por el señor SAMUEL EDMUNDO V.A se declare </a:t>
            </a:r>
            <a:r>
              <a:rPr kumimoji="0" lang="es-SV" sz="28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inproponible</a:t>
            </a:r>
            <a:r>
              <a:rPr kumimoji="0" lang="es-SV" sz="28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dicha diligencia se ordene dicha finalización de la misma y se archive </a:t>
            </a:r>
            <a:endParaRPr kumimoji="0" lang="es-SV"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357166"/>
            <a:ext cx="7929618" cy="5519460"/>
          </a:xfrm>
          <a:prstGeom prst="rect">
            <a:avLst/>
          </a:prstGeom>
        </p:spPr>
        <p:txBody>
          <a:bodyPr wrap="square">
            <a:spAutoFit/>
          </a:bodyPr>
          <a:lstStyle/>
          <a:p>
            <a:pPr lvl="0" algn="just" defTabSz="457200">
              <a:spcBef>
                <a:spcPts val="1000"/>
              </a:spcBef>
              <a:buClr>
                <a:srgbClr val="90C226"/>
              </a:buClr>
              <a:buSzPct val="80000"/>
            </a:pPr>
            <a:r>
              <a:rPr lang="es-SV" sz="2800" dirty="0" smtClean="0">
                <a:solidFill>
                  <a:srgbClr val="002060"/>
                </a:solidFill>
                <a:latin typeface="Times New Roman" pitchFamily="18" charset="0"/>
                <a:cs typeface="Times New Roman" pitchFamily="18" charset="0"/>
              </a:rPr>
              <a:t>La resolución apelada es la pronunciada en acta de audiencia única de fs. .56 </a:t>
            </a:r>
            <a:r>
              <a:rPr lang="es-SV" sz="2800" dirty="0" err="1" smtClean="0">
                <a:solidFill>
                  <a:srgbClr val="002060"/>
                </a:solidFill>
                <a:latin typeface="Times New Roman" pitchFamily="18" charset="0"/>
                <a:cs typeface="Times New Roman" pitchFamily="18" charset="0"/>
              </a:rPr>
              <a:t>ftea</a:t>
            </a:r>
            <a:r>
              <a:rPr lang="es-SV" sz="2800" dirty="0" smtClean="0">
                <a:solidFill>
                  <a:srgbClr val="002060"/>
                </a:solidFill>
                <a:latin typeface="Times New Roman" pitchFamily="18" charset="0"/>
                <a:cs typeface="Times New Roman" pitchFamily="18" charset="0"/>
              </a:rPr>
              <a:t> 58 vto.,</a:t>
            </a:r>
          </a:p>
          <a:p>
            <a:pPr lvl="0" algn="just" defTabSz="457200">
              <a:spcBef>
                <a:spcPts val="1000"/>
              </a:spcBef>
              <a:buClr>
                <a:srgbClr val="90C226"/>
              </a:buClr>
              <a:buSzPct val="80000"/>
            </a:pPr>
            <a:r>
              <a:rPr lang="es-SV" sz="2800" dirty="0" smtClean="0">
                <a:solidFill>
                  <a:srgbClr val="002060"/>
                </a:solidFill>
                <a:latin typeface="Times New Roman" pitchFamily="18" charset="0"/>
                <a:cs typeface="Times New Roman" pitchFamily="18" charset="0"/>
              </a:rPr>
              <a:t>  </a:t>
            </a:r>
          </a:p>
          <a:p>
            <a:pPr lvl="0" algn="just" defTabSz="457200">
              <a:spcBef>
                <a:spcPts val="1000"/>
              </a:spcBef>
              <a:buClr>
                <a:srgbClr val="90C226"/>
              </a:buClr>
              <a:buSzPct val="80000"/>
            </a:pPr>
            <a:r>
              <a:rPr lang="es-SV" sz="2800" dirty="0" smtClean="0">
                <a:solidFill>
                  <a:srgbClr val="002060"/>
                </a:solidFill>
                <a:latin typeface="Times New Roman" pitchFamily="18" charset="0"/>
                <a:cs typeface="Times New Roman" pitchFamily="18" charset="0"/>
              </a:rPr>
              <a:t>En lo conducente dice por lo tanto de conformidad a los (sic)   disposiciones legales contenidas en el principio de legalidad , defensa y contradicción igualdad procesal ; Veracidad Lealtad, Buena fe y Probidad Procesal; Dirección y Ordenación del Proceso contenido en los arts. 3 , 4,5,13,14,17,19 en relación a los arts.  200,201, 202, 203,204 ,425 todos el Código procesal y mercantil en relación a los arts. .1468 ,1469,1470</a:t>
            </a:r>
            <a:endParaRPr lang="es-SV" sz="2800" dirty="0">
              <a:solidFill>
                <a:srgbClr val="002060"/>
              </a:solidFill>
              <a:latin typeface="Times New Roman" pitchFamily="18" charset="0"/>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2"/>
          <p:cNvSpPr txBox="1">
            <a:spLocks/>
          </p:cNvSpPr>
          <p:nvPr/>
        </p:nvSpPr>
        <p:spPr>
          <a:xfrm>
            <a:off x="428596" y="428604"/>
            <a:ext cx="8429684" cy="5661808"/>
          </a:xfrm>
          <a:prstGeom prst="rect">
            <a:avLst/>
          </a:prstGeom>
        </p:spPr>
        <p:txBody>
          <a:bodyPr>
            <a:normAutofit/>
          </a:bodyPr>
          <a:lstStyle/>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000" b="1" i="0" u="sng"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ANTECEDENTES DEL HECHO </a:t>
            </a: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000" b="1" i="0" u="sng"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SOLICITUD Y PRETENCION </a:t>
            </a: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0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El licenciado BENJAMIN A.G en calidad de representante procesal del señor SAMUEL EDMUNDO V.A.   en su solicitud en lo esencial expuso “  Que con instrucciones de su poderdante y sobre la base  de lo prescrito en los </a:t>
            </a:r>
            <a:r>
              <a:rPr kumimoji="0" lang="es-SV" sz="20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arts</a:t>
            </a:r>
            <a:r>
              <a:rPr kumimoji="0" lang="es-SV" sz="20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1468, 1469,1470 y </a:t>
            </a:r>
            <a:r>
              <a:rPr kumimoji="0" lang="es-SV" sz="20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sigts</a:t>
            </a:r>
            <a:r>
              <a:rPr kumimoji="0" lang="es-SV" sz="20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C.C  y 17 inc. 2° ,241, inc. 1° Y 418 y sigs. CPCM  comparece a promover diligencias no contenciosas de pago por consignación , a fin de se que se tenga por validado el pago que mediante la consignación realice su mandante a la sociedad “ Centro Medico de Santa Ana S.A de C.V “sociedad de naturaleza variable .</a:t>
            </a: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0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En dicho proceso de sentencia la consignación se esta realizando sobre el pago de arrendamiento de un inmueble , el cual se a acordado cancelar las cuotas de 200 dólares de los Estados Unidos los cuales serán CUOTAS ASIGNADAS MENSUALMENTE  esta demanda simplificada pago que deben hacerse en las oficinas arrendarías de la sociedad las cuales estaban establecidas para el 1 de julio del corriente año la cual fue pactada en la </a:t>
            </a:r>
            <a:r>
              <a:rPr kumimoji="0" lang="es-SV" sz="20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clapsula</a:t>
            </a:r>
            <a:r>
              <a:rPr kumimoji="0" lang="es-SV" sz="20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III del contrato </a:t>
            </a:r>
            <a:endParaRPr kumimoji="0" lang="es-SV" sz="20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p:cNvSpPr txBox="1">
            <a:spLocks/>
          </p:cNvSpPr>
          <p:nvPr/>
        </p:nvSpPr>
        <p:spPr>
          <a:xfrm>
            <a:off x="642910" y="428604"/>
            <a:ext cx="8143932" cy="4929222"/>
          </a:xfrm>
          <a:prstGeom prst="rect">
            <a:avLst/>
          </a:prstGeom>
        </p:spPr>
        <p:txBody>
          <a:bodyPr>
            <a:normAutofit/>
          </a:bodyPr>
          <a:lstStyle/>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es-SV" sz="1200" b="0" i="0" u="none" strike="noStrike" kern="1200" cap="none" spc="0" normalizeH="0" baseline="0" noProof="0" dirty="0" smtClean="0">
              <a:ln>
                <a:noFill/>
              </a:ln>
              <a:solidFill>
                <a:srgbClr val="002060"/>
              </a:solidFill>
              <a:effectLst/>
              <a:uLnTx/>
              <a:uFillTx/>
              <a:latin typeface="+mn-lt"/>
              <a:ea typeface="+mn-ea"/>
              <a:cs typeface="+mn-cs"/>
            </a:endParaRPr>
          </a:p>
          <a:p>
            <a:pPr marL="0" marR="0"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s-SV" sz="24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Art.1469 C.C – en vista que el mandante la repugnancia a recibir el pago de su mandante  de la cuota de arrendamiento del mes comprendido entre el uno al treinta y uno de julio del presente año , es con la intensidad de hacer caer mora a su </a:t>
            </a:r>
            <a:r>
              <a:rPr kumimoji="0" lang="es-SV" sz="24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poderante</a:t>
            </a:r>
            <a:r>
              <a:rPr kumimoji="0" lang="es-SV" sz="24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y apropiarse así  del derecho de llave del cual es titular su patrocinado  ya que su padre  ambos fallecidos en el mismo local instalaron sus clínicas odontológicas desde hace mas de cuarenta y seis años  el legislador en los </a:t>
            </a:r>
            <a:r>
              <a:rPr kumimoji="0" lang="es-SV" sz="2400" b="0" i="0" u="none" strike="noStrike" kern="1200" cap="none" spc="0" normalizeH="0" baseline="0" noProof="0" dirty="0" err="1" smtClean="0">
                <a:ln>
                  <a:noFill/>
                </a:ln>
                <a:solidFill>
                  <a:srgbClr val="002060"/>
                </a:solidFill>
                <a:effectLst/>
                <a:uLnTx/>
                <a:uFillTx/>
                <a:latin typeface="Times New Roman" pitchFamily="18" charset="0"/>
                <a:ea typeface="+mn-ea"/>
                <a:cs typeface="Times New Roman" pitchFamily="18" charset="0"/>
              </a:rPr>
              <a:t>arts</a:t>
            </a:r>
            <a:r>
              <a:rPr kumimoji="0" lang="es-SV" sz="2400" b="0" i="0" u="none" strike="noStrike" kern="1200" cap="none" spc="0" normalizeH="0" baseline="0" noProof="0" dirty="0" smtClean="0">
                <a:ln>
                  <a:noFill/>
                </a:ln>
                <a:solidFill>
                  <a:srgbClr val="002060"/>
                </a:solidFill>
                <a:effectLst/>
                <a:uLnTx/>
                <a:uFillTx/>
                <a:latin typeface="Times New Roman" pitchFamily="18" charset="0"/>
                <a:ea typeface="+mn-ea"/>
                <a:cs typeface="Times New Roman" pitchFamily="18" charset="0"/>
              </a:rPr>
              <a:t> 1468 y 1469 C.C expresa que el pago es valido aun en contra  del consentimiento y voluntad del acreedor mediante la consignación siendo esta el deposito de la cosa que se debe , hecho en virtud de la repugnancia o no comparecencia del acreedor a recibirla </a:t>
            </a:r>
            <a:endParaRPr kumimoji="0" lang="es-SV" sz="24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Tree>
  </p:cSld>
  <p:clrMapOvr>
    <a:masterClrMapping/>
  </p:clrMapOvr>
  <p:transition spd="slow">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786050" y="2928934"/>
            <a:ext cx="3789820" cy="923330"/>
          </a:xfrm>
          <a:prstGeom prst="rect">
            <a:avLst/>
          </a:prstGeom>
          <a:noFill/>
        </p:spPr>
        <p:txBody>
          <a:bodyPr wrap="none" lIns="91440" tIns="45720" rIns="91440" bIns="45720">
            <a:spAutoFit/>
          </a:bodyPr>
          <a:lstStyle/>
          <a:p>
            <a:pPr algn="ctr"/>
            <a:r>
              <a:rPr lang="es-E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GRACIAS!!!</a:t>
            </a:r>
            <a:endParaRPr lang="es-E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SV" sz="3600" b="1" dirty="0">
                <a:solidFill>
                  <a:srgbClr val="002060"/>
                </a:solidFill>
                <a:latin typeface="Times New Roman" pitchFamily="18" charset="0"/>
                <a:cs typeface="Times New Roman" pitchFamily="18" charset="0"/>
              </a:rPr>
              <a:t>El Pago por </a:t>
            </a:r>
            <a:r>
              <a:rPr lang="es-SV" sz="3600" b="1" dirty="0" smtClean="0">
                <a:solidFill>
                  <a:srgbClr val="002060"/>
                </a:solidFill>
                <a:latin typeface="Times New Roman" pitchFamily="18" charset="0"/>
                <a:cs typeface="Times New Roman" pitchFamily="18" charset="0"/>
              </a:rPr>
              <a:t>consignación</a:t>
            </a:r>
            <a:endParaRPr lang="es-ES" sz="3600" dirty="0">
              <a:solidFill>
                <a:srgbClr val="002060"/>
              </a:solidFill>
              <a:latin typeface="Times New Roman" pitchFamily="18" charset="0"/>
              <a:cs typeface="Times New Roman" pitchFamily="18" charset="0"/>
            </a:endParaRPr>
          </a:p>
        </p:txBody>
      </p:sp>
      <p:sp>
        <p:nvSpPr>
          <p:cNvPr id="4" name="3 CuadroTexto"/>
          <p:cNvSpPr txBox="1"/>
          <p:nvPr/>
        </p:nvSpPr>
        <p:spPr>
          <a:xfrm>
            <a:off x="571472" y="1571612"/>
            <a:ext cx="7858180" cy="1846659"/>
          </a:xfrm>
          <a:prstGeom prst="rect">
            <a:avLst/>
          </a:prstGeom>
          <a:noFill/>
        </p:spPr>
        <p:txBody>
          <a:bodyPr wrap="square" rtlCol="0">
            <a:spAutoFit/>
          </a:bodyPr>
          <a:lstStyle/>
          <a:p>
            <a:pPr algn="just" eaLnBrk="0" fontAlgn="base" hangingPunct="0">
              <a:spcBef>
                <a:spcPct val="0"/>
              </a:spcBef>
              <a:spcAft>
                <a:spcPct val="0"/>
              </a:spcAft>
            </a:pPr>
            <a:r>
              <a:rPr lang="es-SV" sz="2400" dirty="0" smtClean="0">
                <a:latin typeface="Times New Roman" pitchFamily="18" charset="0"/>
                <a:cs typeface="Times New Roman" pitchFamily="18" charset="0"/>
              </a:rPr>
              <a:t>Definición de Consignación: Es el deposito de la cosa que se debe, hecho a virtud de la repugnancia o no comparecencia del acreedor a recibirla, y con la formalidades necesarias en manos de una tercera persona. (Art. 1469. CC.) </a:t>
            </a:r>
          </a:p>
          <a:p>
            <a:pPr algn="just" eaLnBrk="0" fontAlgn="base" hangingPunct="0">
              <a:spcBef>
                <a:spcPct val="0"/>
              </a:spcBef>
              <a:spcAft>
                <a:spcPct val="0"/>
              </a:spcAft>
            </a:pPr>
            <a:endParaRPr lang="es-E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rot="10800000" flipV="1">
            <a:off x="357158" y="500042"/>
            <a:ext cx="8501122"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es-SV"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El pago en consignación puede presentarse en los escenarios siguientes:</a:t>
            </a:r>
          </a:p>
          <a:p>
            <a:pPr marL="0" marR="0" lvl="0" indent="449263" algn="l" defTabSz="914400" rtl="0" eaLnBrk="1" fontAlgn="base" latinLnBrk="0" hangingPunct="1">
              <a:lnSpc>
                <a:spcPct val="100000"/>
              </a:lnSpc>
              <a:spcBef>
                <a:spcPct val="0"/>
              </a:spcBef>
              <a:spcAft>
                <a:spcPct val="0"/>
              </a:spcAft>
              <a:buClrTx/>
              <a:buSzTx/>
              <a:buFontTx/>
              <a:buNone/>
              <a:tabLst/>
            </a:pPr>
            <a:endParaRPr kumimoji="0" lang="es-ES" altLang="zh-CN"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SV" altLang="zh-CN" sz="24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1º</a:t>
            </a:r>
            <a:r>
              <a:rPr kumimoji="0" lang="es-SV"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En los que el acreedor no acepta el pago porque considera no es lo debido   	o pueda que no sea lo acordado. </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ES" altLang="zh-CN"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es-SV" altLang="zh-CN" sz="24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2º </a:t>
            </a:r>
            <a:r>
              <a:rPr kumimoji="0" lang="es-SV"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En el que el acreedor pueda que rechaza el pago de parte del deudor, producto de un capricho ó no voluntad de su parte. Porque no está de acuerdo como se le está pagando la deuda.</a:t>
            </a: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es-ES" altLang="zh-C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4 CuadroTexto"/>
          <p:cNvSpPr txBox="1"/>
          <p:nvPr/>
        </p:nvSpPr>
        <p:spPr>
          <a:xfrm>
            <a:off x="428596" y="4500570"/>
            <a:ext cx="8215370" cy="1200329"/>
          </a:xfrm>
          <a:prstGeom prst="rect">
            <a:avLst/>
          </a:prstGeom>
          <a:noFill/>
        </p:spPr>
        <p:txBody>
          <a:bodyPr wrap="square" rtlCol="0">
            <a:spAutoFit/>
          </a:bodyPr>
          <a:lstStyle/>
          <a:p>
            <a:pPr indent="449263" eaLnBrk="0" fontAlgn="base" hangingPunct="0">
              <a:spcBef>
                <a:spcPct val="0"/>
              </a:spcBef>
              <a:spcAft>
                <a:spcPct val="0"/>
              </a:spcAft>
            </a:pPr>
            <a:r>
              <a:rPr kumimoji="0" lang="es-SV"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Alessandri y </a:t>
            </a:r>
            <a:r>
              <a:rPr kumimoji="0" lang="es-SV" altLang="zh-CN"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Somarriva</a:t>
            </a:r>
            <a:r>
              <a:rPr kumimoji="0" lang="es-SV"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de lo plantean de manera breve y sencilla en su libro “</a:t>
            </a:r>
            <a:r>
              <a:rPr kumimoji="0" lang="es-SV" altLang="zh-CN" b="1"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LAS OBLIGACIONES EN GENERAL</a:t>
            </a:r>
            <a:r>
              <a:rPr kumimoji="0" lang="es-SV"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TOMO  III como “</a:t>
            </a:r>
            <a:r>
              <a:rPr kumimoji="0" lang="es-SV" altLang="zh-CN" b="1" i="1"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el que se hace contra la voluntad del acreedor</a:t>
            </a:r>
            <a:r>
              <a:rPr kumimoji="0" lang="es-SV" altLang="zh-CN"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a:t>
            </a:r>
            <a:endParaRPr kumimoji="0" lang="es-SV" altLang="zh-CN" b="0" i="0" u="none" strike="noStrike" cap="none" normalizeH="0" baseline="0" dirty="0" smtClean="0">
              <a:ln>
                <a:noFill/>
              </a:ln>
              <a:solidFill>
                <a:schemeClr val="tx1"/>
              </a:solidFill>
              <a:effectLst/>
              <a:latin typeface="Arial" pitchFamily="34" charset="0"/>
              <a:cs typeface="Arial" pitchFamily="34" charset="0"/>
            </a:endParaRPr>
          </a:p>
          <a:p>
            <a:pPr lvl="0" indent="449263" eaLnBrk="0" fontAlgn="base" hangingPunct="0">
              <a:spcBef>
                <a:spcPct val="0"/>
              </a:spcBef>
              <a:spcAft>
                <a:spcPct val="0"/>
              </a:spcAft>
            </a:pPr>
            <a:endParaRPr kumimoji="0" lang="es-ES" altLang="zh-CN"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1">
                                            <p:txEl>
                                              <p:pRg st="0" end="0"/>
                                            </p:txEl>
                                          </p:spTgt>
                                        </p:tgtEl>
                                        <p:attrNameLst>
                                          <p:attrName>style.visibility</p:attrName>
                                        </p:attrNameLst>
                                      </p:cBhvr>
                                      <p:to>
                                        <p:strVal val="visible"/>
                                      </p:to>
                                    </p:set>
                                    <p:anim calcmode="lin" valueType="num">
                                      <p:cBhvr additive="base">
                                        <p:cTn id="7" dur="500" fill="hold"/>
                                        <p:tgtEl>
                                          <p:spTgt spid="1536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1">
                                            <p:txEl>
                                              <p:pRg st="2" end="2"/>
                                            </p:txEl>
                                          </p:spTgt>
                                        </p:tgtEl>
                                        <p:attrNameLst>
                                          <p:attrName>style.visibility</p:attrName>
                                        </p:attrNameLst>
                                      </p:cBhvr>
                                      <p:to>
                                        <p:strVal val="visible"/>
                                      </p:to>
                                    </p:set>
                                    <p:anim calcmode="lin" valueType="num">
                                      <p:cBhvr additive="base">
                                        <p:cTn id="13" dur="500" fill="hold"/>
                                        <p:tgtEl>
                                          <p:spTgt spid="1536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1">
                                            <p:txEl>
                                              <p:pRg st="4" end="4"/>
                                            </p:txEl>
                                          </p:spTgt>
                                        </p:tgtEl>
                                        <p:attrNameLst>
                                          <p:attrName>style.visibility</p:attrName>
                                        </p:attrNameLst>
                                      </p:cBhvr>
                                      <p:to>
                                        <p:strVal val="visible"/>
                                      </p:to>
                                    </p:set>
                                    <p:anim calcmode="lin" valueType="num">
                                      <p:cBhvr additive="base">
                                        <p:cTn id="19" dur="500" fill="hold"/>
                                        <p:tgtEl>
                                          <p:spTgt spid="1536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1">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build="p"/>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txBody>
          <a:bodyPr>
            <a:normAutofit fontScale="90000"/>
          </a:bodyPr>
          <a:lstStyle/>
          <a:p>
            <a:r>
              <a:rPr lang="es-SV" dirty="0">
                <a:solidFill>
                  <a:srgbClr val="002060"/>
                </a:solidFill>
                <a:latin typeface="Times New Roman" pitchFamily="18" charset="0"/>
                <a:cs typeface="Times New Roman" pitchFamily="18" charset="0"/>
              </a:rPr>
              <a:t>Acepciones de la palabra </a:t>
            </a:r>
            <a:r>
              <a:rPr lang="es-SV" dirty="0" smtClean="0">
                <a:solidFill>
                  <a:srgbClr val="002060"/>
                </a:solidFill>
                <a:latin typeface="Times New Roman" pitchFamily="18" charset="0"/>
                <a:cs typeface="Times New Roman" pitchFamily="18" charset="0"/>
              </a:rPr>
              <a:t>Consignación</a:t>
            </a:r>
            <a:endParaRPr lang="es-ES" dirty="0">
              <a:solidFill>
                <a:srgbClr val="002060"/>
              </a:solidFill>
              <a:latin typeface="Times New Roman" pitchFamily="18" charset="0"/>
              <a:cs typeface="Times New Roman" pitchFamily="18" charset="0"/>
            </a:endParaRPr>
          </a:p>
        </p:txBody>
      </p:sp>
      <p:sp>
        <p:nvSpPr>
          <p:cNvPr id="3" name="2 CuadroTexto"/>
          <p:cNvSpPr txBox="1"/>
          <p:nvPr/>
        </p:nvSpPr>
        <p:spPr>
          <a:xfrm>
            <a:off x="857224" y="1142984"/>
            <a:ext cx="7072362" cy="923330"/>
          </a:xfrm>
          <a:prstGeom prst="rect">
            <a:avLst/>
          </a:prstGeom>
          <a:noFill/>
        </p:spPr>
        <p:txBody>
          <a:bodyPr wrap="square" rtlCol="0">
            <a:spAutoFit/>
          </a:bodyPr>
          <a:lstStyle/>
          <a:p>
            <a:pPr algn="just"/>
            <a:r>
              <a:rPr lang="es-SV" b="1" dirty="0" smtClean="0">
                <a:latin typeface="Times New Roman" pitchFamily="18" charset="0"/>
                <a:cs typeface="Times New Roman" pitchFamily="18" charset="0"/>
              </a:rPr>
              <a:t>a)  </a:t>
            </a:r>
            <a:r>
              <a:rPr lang="es-SV" dirty="0" smtClean="0">
                <a:latin typeface="Times New Roman" pitchFamily="18" charset="0"/>
                <a:cs typeface="Times New Roman" pitchFamily="18" charset="0"/>
              </a:rPr>
              <a:t>La </a:t>
            </a:r>
            <a:r>
              <a:rPr lang="es-SV" dirty="0">
                <a:latin typeface="Times New Roman" pitchFamily="18" charset="0"/>
                <a:cs typeface="Times New Roman" pitchFamily="18" charset="0"/>
              </a:rPr>
              <a:t>palabra consignación deriva del latín </a:t>
            </a:r>
            <a:r>
              <a:rPr lang="es-SV" i="1" dirty="0" err="1">
                <a:latin typeface="Times New Roman" pitchFamily="18" charset="0"/>
                <a:cs typeface="Times New Roman" pitchFamily="18" charset="0"/>
              </a:rPr>
              <a:t>consignatio</a:t>
            </a:r>
            <a:r>
              <a:rPr lang="es-SV" i="1" dirty="0">
                <a:latin typeface="Times New Roman" pitchFamily="18" charset="0"/>
                <a:cs typeface="Times New Roman" pitchFamily="18" charset="0"/>
              </a:rPr>
              <a:t>, </a:t>
            </a:r>
            <a:r>
              <a:rPr lang="es-SV" dirty="0">
                <a:latin typeface="Times New Roman" pitchFamily="18" charset="0"/>
                <a:cs typeface="Times New Roman" pitchFamily="18" charset="0"/>
              </a:rPr>
              <a:t>que   indica la acción de consignar, destinar o designar una cantidad de dinero para efectuar el pago de gastos o deuda. </a:t>
            </a:r>
            <a:endParaRPr lang="es-ES" dirty="0">
              <a:latin typeface="Times New Roman" pitchFamily="18" charset="0"/>
              <a:cs typeface="Times New Roman" pitchFamily="18" charset="0"/>
            </a:endParaRPr>
          </a:p>
        </p:txBody>
      </p:sp>
      <p:sp>
        <p:nvSpPr>
          <p:cNvPr id="4" name="3 CuadroTexto"/>
          <p:cNvSpPr txBox="1"/>
          <p:nvPr/>
        </p:nvSpPr>
        <p:spPr>
          <a:xfrm>
            <a:off x="928662" y="2291356"/>
            <a:ext cx="7072362" cy="923330"/>
          </a:xfrm>
          <a:prstGeom prst="rect">
            <a:avLst/>
          </a:prstGeom>
          <a:noFill/>
        </p:spPr>
        <p:txBody>
          <a:bodyPr wrap="square" rtlCol="0">
            <a:spAutoFit/>
          </a:bodyPr>
          <a:lstStyle/>
          <a:p>
            <a:pPr lvl="0" algn="just"/>
            <a:r>
              <a:rPr lang="es-ES" b="1" dirty="0" smtClean="0">
                <a:latin typeface="Times New Roman" pitchFamily="18" charset="0"/>
                <a:cs typeface="Times New Roman" pitchFamily="18" charset="0"/>
              </a:rPr>
              <a:t>b) </a:t>
            </a:r>
            <a:r>
              <a:rPr lang="es-SV" dirty="0">
                <a:latin typeface="Times New Roman" pitchFamily="18" charset="0"/>
                <a:cs typeface="Times New Roman" pitchFamily="18" charset="0"/>
              </a:rPr>
              <a:t>Por otra parte hace referencia a colocar una cantidad de dinero en manos de una persona; fijar presupuestos a ciertas partidas para realizar el pago de servicios; registrar una opinión según los reglamentos judiciales.</a:t>
            </a:r>
            <a:r>
              <a:rPr lang="es-SV" baseline="-25000" dirty="0">
                <a:latin typeface="Times New Roman" pitchFamily="18" charset="0"/>
                <a:cs typeface="Times New Roman" pitchFamily="18" charset="0"/>
              </a:rPr>
              <a:t>E1 </a:t>
            </a:r>
            <a:r>
              <a:rPr lang="es-SV" dirty="0">
                <a:latin typeface="Times New Roman" pitchFamily="18" charset="0"/>
                <a:cs typeface="Times New Roman" pitchFamily="18" charset="0"/>
              </a:rPr>
              <a:t> </a:t>
            </a:r>
            <a:endParaRPr lang="es-ES" dirty="0"/>
          </a:p>
        </p:txBody>
      </p:sp>
      <p:sp>
        <p:nvSpPr>
          <p:cNvPr id="7" name="6 CuadroTexto"/>
          <p:cNvSpPr txBox="1"/>
          <p:nvPr/>
        </p:nvSpPr>
        <p:spPr>
          <a:xfrm>
            <a:off x="928662" y="3469377"/>
            <a:ext cx="7215238" cy="2031325"/>
          </a:xfrm>
          <a:prstGeom prst="rect">
            <a:avLst/>
          </a:prstGeom>
          <a:noFill/>
        </p:spPr>
        <p:txBody>
          <a:bodyPr wrap="square" rtlCol="0">
            <a:spAutoFit/>
          </a:bodyPr>
          <a:lstStyle/>
          <a:p>
            <a:pPr lvl="0" algn="just"/>
            <a:r>
              <a:rPr lang="es-ES" b="1" dirty="0" smtClean="0">
                <a:latin typeface="Times New Roman" pitchFamily="18" charset="0"/>
                <a:cs typeface="Times New Roman" pitchFamily="18" charset="0"/>
              </a:rPr>
              <a:t>c) </a:t>
            </a:r>
            <a:r>
              <a:rPr lang="es-SV" dirty="0">
                <a:latin typeface="Times New Roman" pitchFamily="18" charset="0"/>
                <a:cs typeface="Times New Roman" pitchFamily="18" charset="0"/>
              </a:rPr>
              <a:t>“(Derecho Civil), (Procedimiento Civil) Depósito de dinero, valores u objetos en manos de un tercero, encargado de hacerlos llegar a quien corresponde. Así, el litigante que deposita en la secretaría del despacho judicial la suma necesaria para cubrir los gastos y los honorarios del perito; o el deudor que tropieza con la negativa del acreedor a recibir el pago y que se libera depositando lo que debe en la caja de depósitos y consignaciones. V. Ejecución provisional</a:t>
            </a:r>
            <a:r>
              <a:rPr lang="es-SV" dirty="0" smtClean="0">
                <a:latin typeface="Times New Roman" pitchFamily="18" charset="0"/>
                <a:cs typeface="Times New Roman" pitchFamily="18" charset="0"/>
              </a:rPr>
              <a:t>.”</a:t>
            </a:r>
            <a:endParaRPr lang="es-ES" dirty="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 calcmode="lin" valueType="num">
                                      <p:cBhvr additive="base">
                                        <p:cTn id="1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ctrTitle"/>
          </p:nvPr>
        </p:nvSpPr>
        <p:spPr/>
        <p:txBody>
          <a:bodyPr/>
          <a:lstStyle/>
          <a:p>
            <a:pPr lvl="0" algn="ctr"/>
            <a:r>
              <a:rPr lang="es-SV" b="1" dirty="0">
                <a:solidFill>
                  <a:srgbClr val="002060"/>
                </a:solidFill>
                <a:latin typeface="Times New Roman" pitchFamily="18" charset="0"/>
                <a:cs typeface="Times New Roman" pitchFamily="18" charset="0"/>
              </a:rPr>
              <a:t>¿Quién lo efectúa</a:t>
            </a:r>
            <a:r>
              <a:rPr lang="es-SV" b="1" dirty="0" smtClean="0">
                <a:solidFill>
                  <a:srgbClr val="002060"/>
                </a:solidFill>
                <a:latin typeface="Times New Roman" pitchFamily="18" charset="0"/>
                <a:cs typeface="Times New Roman" pitchFamily="18" charset="0"/>
              </a:rPr>
              <a:t>?</a:t>
            </a:r>
            <a:endParaRPr lang="es-ES" dirty="0">
              <a:solidFill>
                <a:srgbClr val="002060"/>
              </a:solidFill>
              <a:latin typeface="Times New Roman" pitchFamily="18" charset="0"/>
              <a:cs typeface="Times New Roman" pitchFamily="18" charset="0"/>
            </a:endParaRPr>
          </a:p>
        </p:txBody>
      </p:sp>
    </p:spTree>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00034" y="714356"/>
            <a:ext cx="8072494" cy="1304203"/>
          </a:xfrm>
          <a:prstGeom prst="rect">
            <a:avLst/>
          </a:prstGeom>
          <a:noFill/>
        </p:spPr>
        <p:txBody>
          <a:bodyPr wrap="square" rtlCol="0">
            <a:spAutoFit/>
          </a:bodyPr>
          <a:lstStyle/>
          <a:p>
            <a:pPr algn="just">
              <a:lnSpc>
                <a:spcPct val="150000"/>
              </a:lnSpc>
              <a:spcAft>
                <a:spcPts val="0"/>
              </a:spcAft>
            </a:pPr>
            <a:r>
              <a:rPr lang="es-SV" dirty="0" smtClean="0">
                <a:latin typeface="Times New Roman"/>
                <a:ea typeface="SimSun"/>
              </a:rPr>
              <a:t>La ley establece que el depósito lo hará una tercera persona. Esta, tercera persona  bien puede ser natural o jurídica y debe ser una obligaciones de una cantidad de dinero, en las áreas del estado o arcas públicas.</a:t>
            </a:r>
            <a:endParaRPr lang="es-ES" dirty="0"/>
          </a:p>
        </p:txBody>
      </p:sp>
      <p:sp>
        <p:nvSpPr>
          <p:cNvPr id="7" name="6 CuadroTexto"/>
          <p:cNvSpPr txBox="1"/>
          <p:nvPr/>
        </p:nvSpPr>
        <p:spPr>
          <a:xfrm>
            <a:off x="571472" y="2214554"/>
            <a:ext cx="8001056" cy="1438855"/>
          </a:xfrm>
          <a:prstGeom prst="rect">
            <a:avLst/>
          </a:prstGeom>
          <a:noFill/>
        </p:spPr>
        <p:txBody>
          <a:bodyPr wrap="square" rtlCol="0">
            <a:spAutoFit/>
          </a:bodyPr>
          <a:lstStyle/>
          <a:p>
            <a:pPr algn="just">
              <a:lnSpc>
                <a:spcPct val="150000"/>
              </a:lnSpc>
            </a:pPr>
            <a:r>
              <a:rPr lang="es-SV" sz="2000" dirty="0" smtClean="0">
                <a:latin typeface="Times New Roman" pitchFamily="18" charset="0"/>
                <a:cs typeface="Times New Roman" pitchFamily="18" charset="0"/>
              </a:rPr>
              <a:t>para que el pago sea válido no es menester que se haga con el consentimiento del acreedor, el pago es válido a un contra la voluntad del acreedor, mediante la consignación.</a:t>
            </a:r>
            <a:endParaRPr lang="es-ES" dirty="0"/>
          </a:p>
        </p:txBody>
      </p:sp>
      <p:sp>
        <p:nvSpPr>
          <p:cNvPr id="8" name="7 CuadroTexto"/>
          <p:cNvSpPr txBox="1"/>
          <p:nvPr/>
        </p:nvSpPr>
        <p:spPr>
          <a:xfrm>
            <a:off x="642910" y="3786190"/>
            <a:ext cx="8072494" cy="1704569"/>
          </a:xfrm>
          <a:prstGeom prst="rect">
            <a:avLst/>
          </a:prstGeom>
          <a:noFill/>
        </p:spPr>
        <p:txBody>
          <a:bodyPr wrap="square" rtlCol="0">
            <a:spAutoFit/>
          </a:bodyPr>
          <a:lstStyle/>
          <a:p>
            <a:pPr algn="just">
              <a:lnSpc>
                <a:spcPct val="150000"/>
              </a:lnSpc>
            </a:pPr>
            <a:r>
              <a:rPr lang="es-SV" dirty="0" smtClean="0">
                <a:latin typeface="Times New Roman" pitchFamily="18" charset="0"/>
                <a:cs typeface="Times New Roman" pitchFamily="18" charset="0"/>
              </a:rPr>
              <a:t>En definitiva, el pago por consignación es un pago efectuado con intervención judicial. En general, este dispositivo funciona mediante una demanda que pone el objeto debido bajo la mano de la justicia para que el magistrado, a su vez, lo atribuya al acreedor dando fuerza de pago al desprendimiento del deudor, que queda liberado.</a:t>
            </a:r>
            <a:endParaRPr lang="es-ES" dirty="0">
              <a:latin typeface="Times New Roman" pitchFamily="18" charset="0"/>
              <a:cs typeface="Times New Roman" pitchFamily="18" charset="0"/>
            </a:endParaRP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083320"/>
          </a:xfrm>
        </p:spPr>
        <p:txBody>
          <a:bodyPr>
            <a:normAutofit/>
          </a:bodyPr>
          <a:lstStyle/>
          <a:p>
            <a:pPr algn="just"/>
            <a:r>
              <a:rPr lang="es-ES_tradnl" sz="3200" dirty="0" smtClean="0">
                <a:latin typeface="Times New Roman" pitchFamily="18" charset="0"/>
                <a:cs typeface="Times New Roman" pitchFamily="18" charset="0"/>
              </a:rPr>
              <a:t>Quien Efectúa la Oferta: </a:t>
            </a:r>
            <a:br>
              <a:rPr lang="es-ES_tradnl" sz="3200" dirty="0" smtClean="0">
                <a:latin typeface="Times New Roman" pitchFamily="18" charset="0"/>
                <a:cs typeface="Times New Roman" pitchFamily="18" charset="0"/>
              </a:rPr>
            </a:br>
            <a:r>
              <a:rPr lang="es-ES_tradnl" sz="3200" dirty="0" smtClean="0">
                <a:latin typeface="Times New Roman" pitchFamily="18" charset="0"/>
                <a:cs typeface="Times New Roman" pitchFamily="18" charset="0"/>
              </a:rPr>
              <a:t>El deudor es quien promueve la oferta antes de llegar a la consignación, por que así lo establece el Art. 1470. </a:t>
            </a:r>
            <a:r>
              <a:rPr lang="es-ES_tradnl" sz="3200" dirty="0" err="1" smtClean="0">
                <a:latin typeface="Times New Roman" pitchFamily="18" charset="0"/>
                <a:cs typeface="Times New Roman" pitchFamily="18" charset="0"/>
              </a:rPr>
              <a:t>inc</a:t>
            </a:r>
            <a:r>
              <a:rPr lang="es-ES_tradnl" sz="3200" dirty="0" smtClean="0">
                <a:latin typeface="Times New Roman" pitchFamily="18" charset="0"/>
                <a:cs typeface="Times New Roman" pitchFamily="18" charset="0"/>
              </a:rPr>
              <a:t> 1 del CC. La consignación debe de ser precedida de oferta.</a:t>
            </a:r>
            <a:br>
              <a:rPr lang="es-ES_tradnl" sz="3200" dirty="0" smtClean="0">
                <a:latin typeface="Times New Roman" pitchFamily="18" charset="0"/>
                <a:cs typeface="Times New Roman" pitchFamily="18" charset="0"/>
              </a:rPr>
            </a:br>
            <a:r>
              <a:rPr lang="es-ES_tradnl" sz="3200" dirty="0" smtClean="0">
                <a:latin typeface="Times New Roman" pitchFamily="18" charset="0"/>
                <a:cs typeface="Times New Roman" pitchFamily="18" charset="0"/>
              </a:rPr>
              <a:t>Art. 1470 </a:t>
            </a:r>
            <a:r>
              <a:rPr lang="es-ES_tradnl" sz="3200" dirty="0" err="1" smtClean="0">
                <a:latin typeface="Times New Roman" pitchFamily="18" charset="0"/>
                <a:cs typeface="Times New Roman" pitchFamily="18" charset="0"/>
              </a:rPr>
              <a:t>inc</a:t>
            </a:r>
            <a:r>
              <a:rPr lang="es-ES_tradnl" sz="3200" dirty="0" smtClean="0">
                <a:latin typeface="Times New Roman" pitchFamily="18" charset="0"/>
                <a:cs typeface="Times New Roman" pitchFamily="18" charset="0"/>
              </a:rPr>
              <a:t> 5 del CC. Que el deudor haga la oferta ante el juez competente poniendo en sus manos una minuta de lo que debe, con los intereses vencidos, si los hubiere, y los </a:t>
            </a:r>
            <a:r>
              <a:rPr lang="es-ES_tradnl" sz="3200" dirty="0" err="1" smtClean="0">
                <a:latin typeface="Times New Roman" pitchFamily="18" charset="0"/>
                <a:cs typeface="Times New Roman" pitchFamily="18" charset="0"/>
              </a:rPr>
              <a:t>demas</a:t>
            </a:r>
            <a:r>
              <a:rPr lang="es-ES_tradnl" sz="3200" dirty="0" smtClean="0">
                <a:latin typeface="Times New Roman" pitchFamily="18" charset="0"/>
                <a:cs typeface="Times New Roman" pitchFamily="18" charset="0"/>
              </a:rPr>
              <a:t> cargos </a:t>
            </a:r>
            <a:r>
              <a:rPr lang="es-ES_tradnl" sz="3200" dirty="0" err="1" smtClean="0">
                <a:latin typeface="Times New Roman" pitchFamily="18" charset="0"/>
                <a:cs typeface="Times New Roman" pitchFamily="18" charset="0"/>
              </a:rPr>
              <a:t>liquidos</a:t>
            </a:r>
            <a:r>
              <a:rPr lang="es-ES_tradnl" sz="3200" dirty="0" smtClean="0">
                <a:latin typeface="Times New Roman" pitchFamily="18" charset="0"/>
                <a:cs typeface="Times New Roman" pitchFamily="18" charset="0"/>
              </a:rPr>
              <a:t>; comprendiendo en ella una </a:t>
            </a:r>
            <a:r>
              <a:rPr lang="es-ES_tradnl" sz="3200" dirty="0" err="1" smtClean="0">
                <a:latin typeface="Times New Roman" pitchFamily="18" charset="0"/>
                <a:cs typeface="Times New Roman" pitchFamily="18" charset="0"/>
              </a:rPr>
              <a:t>descripcion</a:t>
            </a:r>
            <a:r>
              <a:rPr lang="es-ES_tradnl" sz="3200" dirty="0" smtClean="0">
                <a:latin typeface="Times New Roman" pitchFamily="18" charset="0"/>
                <a:cs typeface="Times New Roman" pitchFamily="18" charset="0"/>
              </a:rPr>
              <a:t> </a:t>
            </a:r>
            <a:r>
              <a:rPr lang="es-ES_tradnl" sz="3200" dirty="0" err="1" smtClean="0">
                <a:latin typeface="Times New Roman" pitchFamily="18" charset="0"/>
                <a:cs typeface="Times New Roman" pitchFamily="18" charset="0"/>
              </a:rPr>
              <a:t>induvidual</a:t>
            </a:r>
            <a:r>
              <a:rPr lang="es-ES_tradnl" sz="3200" dirty="0" smtClean="0">
                <a:latin typeface="Times New Roman" pitchFamily="18" charset="0"/>
                <a:cs typeface="Times New Roman" pitchFamily="18" charset="0"/>
              </a:rPr>
              <a:t> de la cosa ofrecida.</a:t>
            </a:r>
            <a:endParaRPr lang="es-MX" sz="3200" dirty="0">
              <a:latin typeface="Times New Roman" pitchFamily="18" charset="0"/>
              <a:cs typeface="Times New Roman" pitchFamily="18" charset="0"/>
            </a:endParaRPr>
          </a:p>
        </p:txBody>
      </p:sp>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1221</TotalTime>
  <Words>2644</Words>
  <Application>Microsoft Office PowerPoint</Application>
  <PresentationFormat>Presentación en pantalla (4:3)</PresentationFormat>
  <Paragraphs>132</Paragraphs>
  <Slides>36</Slides>
  <Notes>2</Notes>
  <HiddenSlides>0</HiddenSlides>
  <MMClips>0</MMClips>
  <ScaleCrop>false</ScaleCrop>
  <HeadingPairs>
    <vt:vector size="4" baseType="variant">
      <vt:variant>
        <vt:lpstr>Tema</vt:lpstr>
      </vt:variant>
      <vt:variant>
        <vt:i4>1</vt:i4>
      </vt:variant>
      <vt:variant>
        <vt:lpstr>Títulos de diapositiva</vt:lpstr>
      </vt:variant>
      <vt:variant>
        <vt:i4>36</vt:i4>
      </vt:variant>
    </vt:vector>
  </HeadingPairs>
  <TitlesOfParts>
    <vt:vector size="37" baseType="lpstr">
      <vt:lpstr>Concurrencia</vt:lpstr>
      <vt:lpstr>Diapositiva 1</vt:lpstr>
      <vt:lpstr>Diapositiva 2</vt:lpstr>
      <vt:lpstr>DEFINICION</vt:lpstr>
      <vt:lpstr>El Pago por consignación</vt:lpstr>
      <vt:lpstr>Diapositiva 5</vt:lpstr>
      <vt:lpstr>Acepciones de la palabra Consignación</vt:lpstr>
      <vt:lpstr>¿Quién lo efectúa?</vt:lpstr>
      <vt:lpstr>Diapositiva 8</vt:lpstr>
      <vt:lpstr>Quien Efectúa la Oferta:  El deudor es quien promueve la oferta antes de llegar a la consignación, por que así lo establece el Art. 1470. inc 1 del CC. La consignación debe de ser precedida de oferta. Art. 1470 inc 5 del CC. Que el deudor haga la oferta ante el juez competente poniendo en sus manos una minuta de lo que debe, con los intereses vencidos, si los hubiere, y los demas cargos liquidos; comprendiendo en ella una descripcion induvidual de la cosa ofrecida.</vt:lpstr>
      <vt:lpstr>Oferta</vt:lpstr>
      <vt:lpstr>Diapositiva 11</vt:lpstr>
      <vt:lpstr>         Oferta u ofrecimiento: Es un  tramite previo a la consignación, es el ofrecimiento del pago a la persona en cuyo favor estaba constituida la obligación. El ofrecimiento u oferta es el antecedente de la consignación ya que no basta que el deudor en forma privada quiera liberarse de la obligación.  </vt:lpstr>
      <vt:lpstr>Diapositiva 13</vt:lpstr>
      <vt:lpstr>Diapositiva 14</vt:lpstr>
      <vt:lpstr>Consignación</vt:lpstr>
      <vt:lpstr>consignación</vt:lpstr>
      <vt:lpstr>Requisitos del pago en consignación</vt:lpstr>
      <vt:lpstr>La consignación:</vt:lpstr>
      <vt:lpstr>Casos en los que procede la consignación</vt:lpstr>
      <vt:lpstr>Procedimiento</vt:lpstr>
      <vt:lpstr>Deposito o intimidación.</vt:lpstr>
      <vt:lpstr>Deposito o intimidación.</vt:lpstr>
      <vt:lpstr>Procedimiento:</vt:lpstr>
      <vt:lpstr>Diapositiva 24</vt:lpstr>
      <vt:lpstr>Diapositiva 25</vt:lpstr>
      <vt:lpstr>Efectos</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casa</dc:creator>
  <cp:lastModifiedBy>casa</cp:lastModifiedBy>
  <cp:revision>113</cp:revision>
  <dcterms:created xsi:type="dcterms:W3CDTF">2018-11-03T03:22:30Z</dcterms:created>
  <dcterms:modified xsi:type="dcterms:W3CDTF">2018-11-07T04:39:37Z</dcterms:modified>
</cp:coreProperties>
</file>