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</p:sldIdLst>
  <p:sldSz cx="9144000" cy="6858000" type="screen4x3"/>
  <p:notesSz cx="6858000" cy="9144000"/>
  <p:defaultTextStyle>
    <a:defPPr>
      <a:defRPr lang="es-E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5" d="100"/>
          <a:sy n="85" d="100"/>
        </p:scale>
        <p:origin x="-9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3581400" y="685800"/>
            <a:ext cx="5561013" cy="3352800"/>
          </a:xfrm>
        </p:spPr>
        <p:txBody>
          <a:bodyPr/>
          <a:lstStyle>
            <a:lvl1pPr>
              <a:defRPr>
                <a:solidFill>
                  <a:schemeClr val="bg2"/>
                </a:solidFill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5181600" y="4038600"/>
            <a:ext cx="3960813" cy="1752600"/>
          </a:xfrm>
          <a:ln w="9525">
            <a:headEnd/>
            <a:tailEnd/>
          </a:ln>
        </p:spPr>
        <p:txBody>
          <a:bodyPr lIns="92075" tIns="46038" rIns="92075" bIns="46038" anchor="ctr"/>
          <a:lstStyle>
            <a:lvl1pPr marL="0" indent="0" algn="ctr">
              <a:buFont typeface="Wingdings" pitchFamily="2" charset="2"/>
              <a:buNone/>
              <a:defRPr>
                <a:solidFill>
                  <a:schemeClr val="bg2"/>
                </a:solidFill>
              </a:defRPr>
            </a:lvl1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quarter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 smtClean="0">
                <a:solidFill>
                  <a:srgbClr val="EAEAEA"/>
                </a:solidFill>
              </a:defRPr>
            </a:lvl1pPr>
          </a:lstStyle>
          <a:p>
            <a:pPr>
              <a:defRPr/>
            </a:pPr>
            <a:fld id="{C7E57D86-70ED-47C9-9161-8728FC388E72}" type="datetimeFigureOut">
              <a:rPr lang="es-ES"/>
              <a:pPr>
                <a:defRPr/>
              </a:pPr>
              <a:t>12/08/2013</a:t>
            </a:fld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>
                <a:solidFill>
                  <a:srgbClr val="EAEAEA"/>
                </a:solidFill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 smtClean="0">
                <a:solidFill>
                  <a:srgbClr val="EAEAEA"/>
                </a:solidFill>
              </a:defRPr>
            </a:lvl1pPr>
          </a:lstStyle>
          <a:p>
            <a:pPr>
              <a:defRPr/>
            </a:pPr>
            <a:fld id="{F31BC9E8-36B5-4F00-82FA-D01F77DCD1DD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E95CC5-39A1-4993-BD58-7023685EBF0F}" type="datetimeFigureOut">
              <a:rPr lang="es-ES"/>
              <a:pPr>
                <a:defRPr/>
              </a:pPr>
              <a:t>12/08/2013</a:t>
            </a:fld>
            <a:endParaRPr lang="es-E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B62389-67C9-47BA-A09F-F53D60C692E7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7086600" y="533400"/>
            <a:ext cx="1905000" cy="5562600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1371600" y="533400"/>
            <a:ext cx="5562600" cy="5562600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1BCC67-7E5B-48CB-BCDC-416116B96368}" type="datetimeFigureOut">
              <a:rPr lang="es-ES"/>
              <a:pPr>
                <a:defRPr/>
              </a:pPr>
              <a:t>12/08/2013</a:t>
            </a:fld>
            <a:endParaRPr lang="es-E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1EDBD0-BB00-4A0E-A8A9-00A0894A37EA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F5B755-90D4-4A8B-9D7F-F59D8734291E}" type="datetimeFigureOut">
              <a:rPr lang="es-ES"/>
              <a:pPr>
                <a:defRPr/>
              </a:pPr>
              <a:t>12/08/2013</a:t>
            </a:fld>
            <a:endParaRPr lang="es-E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E05260-193B-4A00-8C83-C0FDAB2B3740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057604-32C3-4167-9C6B-7928FCFCDAE3}" type="datetimeFigureOut">
              <a:rPr lang="es-ES"/>
              <a:pPr>
                <a:defRPr/>
              </a:pPr>
              <a:t>12/08/2013</a:t>
            </a:fld>
            <a:endParaRPr lang="es-E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10199A-34C7-4EC2-AA75-755A9E697D3F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1371600" y="1981200"/>
            <a:ext cx="37338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5257800" y="1981200"/>
            <a:ext cx="37338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5E6FD4-F8E2-44CF-BE8E-7DFD2E02E616}" type="datetimeFigureOut">
              <a:rPr lang="es-ES"/>
              <a:pPr>
                <a:defRPr/>
              </a:pPr>
              <a:t>12/08/2013</a:t>
            </a:fld>
            <a:endParaRPr lang="es-E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7DA984-5FF7-46AB-9D49-277E196B5DE5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F58AF6-DF45-40F8-940D-AFF0CC164206}" type="datetimeFigureOut">
              <a:rPr lang="es-ES"/>
              <a:pPr>
                <a:defRPr/>
              </a:pPr>
              <a:t>12/08/2013</a:t>
            </a:fld>
            <a:endParaRPr lang="es-ES"/>
          </a:p>
        </p:txBody>
      </p:sp>
      <p:sp>
        <p:nvSpPr>
          <p:cNvPr id="8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9" name="Rectangle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A63176-54F2-45A3-9C50-97FAEF664108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9E82BD-9A78-4770-8376-E36FF934B641}" type="datetimeFigureOut">
              <a:rPr lang="es-ES"/>
              <a:pPr>
                <a:defRPr/>
              </a:pPr>
              <a:t>12/08/2013</a:t>
            </a:fld>
            <a:endParaRPr lang="es-E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348A8E-8369-46DC-A3AF-CD86E318C9B3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7557EA-B2E9-4870-8501-1B8F44B5E976}" type="datetimeFigureOut">
              <a:rPr lang="es-ES"/>
              <a:pPr>
                <a:defRPr/>
              </a:pPr>
              <a:t>12/08/2013</a:t>
            </a:fld>
            <a:endParaRPr lang="es-E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09371E-6110-4CA6-ACE4-7F83AAE89546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0C0501-7344-4D6A-B2A2-F59AA7C97A2A}" type="datetimeFigureOut">
              <a:rPr lang="es-ES"/>
              <a:pPr>
                <a:defRPr/>
              </a:pPr>
              <a:t>12/08/2013</a:t>
            </a:fld>
            <a:endParaRPr lang="es-E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1032E2-1A78-415D-932E-CA50B5E023C7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s-ES" noProof="0" smtClean="0"/>
              <a:t>Haga clic en el icono para agregar una imagen</a:t>
            </a:r>
            <a:endParaRPr lang="es-ES" noProof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38ED32-F1D9-4653-BD3D-01FA95B43861}" type="datetimeFigureOut">
              <a:rPr lang="es-ES"/>
              <a:pPr>
                <a:defRPr/>
              </a:pPr>
              <a:t>12/08/2013</a:t>
            </a:fld>
            <a:endParaRPr lang="es-E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FF6341-01E9-453D-9AE4-3500E83BB77A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371600" y="533400"/>
            <a:ext cx="7543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título del patrón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371600" y="6248400"/>
            <a:ext cx="16764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fontAlgn="auto">
              <a:spcBef>
                <a:spcPct val="50000"/>
              </a:spcBef>
              <a:spcAft>
                <a:spcPts val="0"/>
              </a:spcAft>
              <a:defRPr sz="1400" smtClean="0">
                <a:latin typeface="+mn-lt"/>
              </a:defRPr>
            </a:lvl1pPr>
          </a:lstStyle>
          <a:p>
            <a:pPr>
              <a:defRPr/>
            </a:pPr>
            <a:fld id="{06ADCE62-040E-4CF4-B02E-80FC8ECF23C4}" type="datetimeFigureOut">
              <a:rPr lang="es-ES"/>
              <a:pPr>
                <a:defRPr/>
              </a:pPr>
              <a:t>12/08/2013</a:t>
            </a:fld>
            <a:endParaRPr lang="es-ES"/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29000" y="6248400"/>
            <a:ext cx="34290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fontAlgn="auto">
              <a:spcBef>
                <a:spcPct val="50000"/>
              </a:spcBef>
              <a:spcAft>
                <a:spcPts val="0"/>
              </a:spcAft>
              <a:defRPr sz="1400">
                <a:latin typeface="+mn-lt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239000" y="6248400"/>
            <a:ext cx="19050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fontAlgn="auto">
              <a:spcBef>
                <a:spcPct val="50000"/>
              </a:spcBef>
              <a:spcAft>
                <a:spcPts val="0"/>
              </a:spcAft>
              <a:defRPr sz="1400" smtClean="0">
                <a:latin typeface="+mn-lt"/>
              </a:defRPr>
            </a:lvl1pPr>
          </a:lstStyle>
          <a:p>
            <a:pPr>
              <a:defRPr/>
            </a:pPr>
            <a:fld id="{D7330883-9BE4-4483-A205-FE92B7365D93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  <p:pic>
        <p:nvPicPr>
          <p:cNvPr id="1030" name="Picture 6" descr="strtegic1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0" y="0"/>
            <a:ext cx="12192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1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1371600" y="1981200"/>
            <a:ext cx="7620000" cy="41148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83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Wingdings" pitchFamily="2" charset="2"/>
        <a:buChar char="w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SzPct val="95000"/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3143250" y="285750"/>
            <a:ext cx="5094288" cy="1785938"/>
          </a:xfrm>
        </p:spPr>
        <p:txBody>
          <a:bodyPr/>
          <a:lstStyle/>
          <a:p>
            <a:pPr>
              <a:defRPr/>
            </a:pPr>
            <a:r>
              <a:rPr lang="es-ES" sz="4000" b="1" i="1" dirty="0" smtClean="0">
                <a:solidFill>
                  <a:srgbClr val="A50021"/>
                </a:solidFill>
                <a:latin typeface="Bitstream Vera Sans" pitchFamily="34" charset="0"/>
              </a:rPr>
              <a:t>UNIVERSIDAD</a:t>
            </a:r>
            <a:br>
              <a:rPr lang="es-ES" sz="4000" b="1" i="1" dirty="0" smtClean="0">
                <a:solidFill>
                  <a:srgbClr val="A50021"/>
                </a:solidFill>
                <a:latin typeface="Bitstream Vera Sans" pitchFamily="34" charset="0"/>
              </a:rPr>
            </a:br>
            <a:r>
              <a:rPr lang="es-ES" sz="4000" b="1" i="1" dirty="0" smtClean="0">
                <a:solidFill>
                  <a:srgbClr val="A50021"/>
                </a:solidFill>
                <a:latin typeface="Bitstream Vera Sans" pitchFamily="34" charset="0"/>
              </a:rPr>
              <a:t>TECNOLOGICA DE EL SALVADOR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3429000" y="3929063"/>
            <a:ext cx="4930775" cy="2446337"/>
          </a:xfrm>
          <a:ln w="12700"/>
        </p:spPr>
        <p:txBody>
          <a:bodyPr/>
          <a:lstStyle/>
          <a:p>
            <a:pPr>
              <a:lnSpc>
                <a:spcPct val="80000"/>
              </a:lnSpc>
            </a:pPr>
            <a:endParaRPr lang="es-ES" sz="1400" b="1" smtClean="0">
              <a:solidFill>
                <a:srgbClr val="990033"/>
              </a:solidFill>
              <a:latin typeface="Arial Rounded MT Bold" pitchFamily="34" charset="0"/>
            </a:endParaRPr>
          </a:p>
          <a:p>
            <a:pPr>
              <a:lnSpc>
                <a:spcPct val="80000"/>
              </a:lnSpc>
            </a:pPr>
            <a:r>
              <a:rPr lang="es-ES" sz="1400" b="1" smtClean="0">
                <a:solidFill>
                  <a:srgbClr val="990033"/>
                </a:solidFill>
                <a:latin typeface="Arial Rounded MT Bold" pitchFamily="34" charset="0"/>
              </a:rPr>
              <a:t>FACULTAD DE CIENCIAS JURIDICAS</a:t>
            </a:r>
          </a:p>
          <a:p>
            <a:pPr>
              <a:lnSpc>
                <a:spcPct val="80000"/>
              </a:lnSpc>
            </a:pPr>
            <a:endParaRPr lang="es-ES" sz="1400" b="1" smtClean="0">
              <a:solidFill>
                <a:srgbClr val="990033"/>
              </a:solidFill>
              <a:latin typeface="Arial Rounded MT Bold" pitchFamily="34" charset="0"/>
            </a:endParaRPr>
          </a:p>
          <a:p>
            <a:pPr>
              <a:lnSpc>
                <a:spcPct val="80000"/>
              </a:lnSpc>
            </a:pPr>
            <a:r>
              <a:rPr lang="es-ES" sz="1400" b="1" smtClean="0">
                <a:solidFill>
                  <a:srgbClr val="A50021"/>
                </a:solidFill>
                <a:latin typeface="Verdana" pitchFamily="34" charset="0"/>
              </a:rPr>
              <a:t>PRE-ESPECIALIDAD DE DERECHO NOTARIAL</a:t>
            </a:r>
          </a:p>
          <a:p>
            <a:pPr>
              <a:lnSpc>
                <a:spcPct val="80000"/>
              </a:lnSpc>
            </a:pPr>
            <a:endParaRPr lang="es-ES" sz="1400" b="1" smtClean="0">
              <a:solidFill>
                <a:srgbClr val="A50021"/>
              </a:solidFill>
              <a:latin typeface="Verdana" pitchFamily="34" charset="0"/>
            </a:endParaRPr>
          </a:p>
          <a:p>
            <a:pPr>
              <a:lnSpc>
                <a:spcPct val="80000"/>
              </a:lnSpc>
            </a:pPr>
            <a:r>
              <a:rPr lang="es-ES" sz="1400" b="1" smtClean="0">
                <a:solidFill>
                  <a:srgbClr val="A50021"/>
                </a:solidFill>
                <a:latin typeface="Verdana" pitchFamily="34" charset="0"/>
              </a:rPr>
              <a:t>		</a:t>
            </a:r>
          </a:p>
          <a:p>
            <a:pPr>
              <a:lnSpc>
                <a:spcPct val="80000"/>
              </a:lnSpc>
            </a:pPr>
            <a:r>
              <a:rPr lang="es-ES" sz="1400" b="1" smtClean="0">
                <a:solidFill>
                  <a:srgbClr val="A50021"/>
                </a:solidFill>
                <a:latin typeface="Verdana" pitchFamily="34" charset="0"/>
              </a:rPr>
              <a:t>DERECHO CIVIL</a:t>
            </a:r>
          </a:p>
          <a:p>
            <a:pPr>
              <a:lnSpc>
                <a:spcPct val="80000"/>
              </a:lnSpc>
            </a:pPr>
            <a:endParaRPr lang="es-ES" sz="1400" b="1" smtClean="0">
              <a:solidFill>
                <a:srgbClr val="A50021"/>
              </a:solidFill>
              <a:latin typeface="Verdana" pitchFamily="34" charset="0"/>
            </a:endParaRPr>
          </a:p>
          <a:p>
            <a:pPr>
              <a:lnSpc>
                <a:spcPct val="80000"/>
              </a:lnSpc>
            </a:pPr>
            <a:endParaRPr lang="es-ES" sz="800" b="1" smtClean="0">
              <a:solidFill>
                <a:srgbClr val="A50021"/>
              </a:solidFill>
              <a:latin typeface="Verdana" pitchFamily="34" charset="0"/>
            </a:endParaRPr>
          </a:p>
          <a:p>
            <a:pPr>
              <a:lnSpc>
                <a:spcPct val="80000"/>
              </a:lnSpc>
            </a:pPr>
            <a:r>
              <a:rPr lang="es-ES" sz="1400" b="1" smtClean="0">
                <a:solidFill>
                  <a:srgbClr val="A50021"/>
                </a:solidFill>
                <a:latin typeface="Verdana" pitchFamily="34" charset="0"/>
              </a:rPr>
              <a:t>Viernes 19 de Junio  de 2009 </a:t>
            </a:r>
          </a:p>
          <a:p>
            <a:pPr>
              <a:lnSpc>
                <a:spcPct val="80000"/>
              </a:lnSpc>
            </a:pPr>
            <a:endParaRPr lang="es-ES" sz="1400" smtClean="0"/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717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17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17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5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" presetClass="exit" presetSubtype="1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checkerboard(across)">
                                      <p:cBhvr>
                                        <p:cTn id="59" dur="500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5" presetClass="exit" presetSubtype="1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checkerboard(across)">
                                      <p:cBhvr>
                                        <p:cTn id="62" dur="500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5" presetClass="exit" presetSubtype="1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checkerboard(across)">
                                      <p:cBhvr>
                                        <p:cTn id="65" dur="500"/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5" presetClass="exit" presetSubtype="1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checkerboard(across)">
                                      <p:cBhvr>
                                        <p:cTn id="68" dur="500"/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5" presetClass="exit" presetSubtype="1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checkerboard(across)">
                                      <p:cBhvr>
                                        <p:cTn id="71" dur="500"/>
                                        <p:tgtEl>
                                          <p:spTgt spid="717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/>
      <p:bldP spid="7170" grpId="1"/>
      <p:bldP spid="7171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b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LA TRADICION…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s-MX" b="1" smtClean="0">
                <a:latin typeface="Verdana" pitchFamily="34" charset="0"/>
                <a:cs typeface="Times New Roman" pitchFamily="18" charset="0"/>
              </a:rPr>
              <a:t>2.	T</a:t>
            </a:r>
            <a:r>
              <a:rPr lang="es-ES" b="1" smtClean="0">
                <a:latin typeface="Verdana" pitchFamily="34" charset="0"/>
                <a:cs typeface="Times New Roman" pitchFamily="18" charset="0"/>
              </a:rPr>
              <a:t>radición sirve de Justo 	Título para prescribir: 	Cuando tr</a:t>
            </a:r>
            <a:r>
              <a:rPr lang="es-MX" b="1" smtClean="0">
                <a:latin typeface="Verdana" pitchFamily="34" charset="0"/>
                <a:cs typeface="Times New Roman" pitchFamily="18" charset="0"/>
              </a:rPr>
              <a:t>a</a:t>
            </a:r>
            <a:r>
              <a:rPr lang="es-ES" b="1" smtClean="0">
                <a:latin typeface="Verdana" pitchFamily="34" charset="0"/>
                <a:cs typeface="Times New Roman" pitchFamily="18" charset="0"/>
              </a:rPr>
              <a:t>dente no es 	dueño de la cosa que 	entrega, la tradición no es 	un modo de adquirir, sino 	que sirve de Justo Título 	para que el</a:t>
            </a:r>
            <a:r>
              <a:rPr lang="es-MX" b="1" smtClean="0">
                <a:latin typeface="Verdana" pitchFamily="34" charset="0"/>
                <a:cs typeface="Times New Roman" pitchFamily="18" charset="0"/>
              </a:rPr>
              <a:t> </a:t>
            </a:r>
            <a:r>
              <a:rPr lang="es-ES" b="1" smtClean="0">
                <a:latin typeface="Verdana" pitchFamily="34" charset="0"/>
                <a:cs typeface="Times New Roman" pitchFamily="18" charset="0"/>
              </a:rPr>
              <a:t>adquirente gane 	con posterioridad la cosa 	por </a:t>
            </a:r>
            <a:r>
              <a:rPr lang="es-MX" b="1" smtClean="0">
                <a:latin typeface="Verdana" pitchFamily="34" charset="0"/>
                <a:cs typeface="Times New Roman" pitchFamily="18" charset="0"/>
              </a:rPr>
              <a:t>	</a:t>
            </a:r>
            <a:r>
              <a:rPr lang="es-ES" b="1" smtClean="0">
                <a:latin typeface="Verdana" pitchFamily="34" charset="0"/>
                <a:cs typeface="Times New Roman" pitchFamily="18" charset="0"/>
              </a:rPr>
              <a:t>prescripción</a:t>
            </a:r>
            <a:endParaRPr lang="es-MX" b="1" smtClean="0">
              <a:latin typeface="Verdana" pitchFamily="34" charset="0"/>
              <a:cs typeface="Times New Roman" pitchFamily="18" charset="0"/>
            </a:endParaRPr>
          </a:p>
          <a:p>
            <a:pPr>
              <a:lnSpc>
                <a:spcPct val="80000"/>
              </a:lnSpc>
              <a:buFontTx/>
              <a:buNone/>
            </a:pPr>
            <a:endParaRPr lang="es-SV" b="1" smtClean="0"/>
          </a:p>
          <a:p>
            <a:endParaRPr lang="es-ES" smtClean="0"/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s-MX" b="1" smtClean="0">
                <a:latin typeface="Verdana" pitchFamily="34" charset="0"/>
              </a:rPr>
              <a:t>LA TRADICION</a:t>
            </a:r>
            <a:r>
              <a:rPr lang="es-MX" smtClean="0">
                <a:latin typeface="Verdana" pitchFamily="34" charset="0"/>
              </a:rPr>
              <a:t> ....</a:t>
            </a:r>
            <a:endParaRPr lang="es-ES" smtClean="0">
              <a:latin typeface="Verdana" pitchFamily="34" charset="0"/>
            </a:endParaRPr>
          </a:p>
        </p:txBody>
      </p:sp>
      <p:sp>
        <p:nvSpPr>
          <p:cNvPr id="2867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algn="just">
              <a:lnSpc>
                <a:spcPct val="90000"/>
              </a:lnSpc>
              <a:buFontTx/>
              <a:buNone/>
              <a:defRPr/>
            </a:pPr>
            <a:r>
              <a:rPr lang="es-MX" sz="1800" dirty="0" smtClean="0">
                <a:latin typeface="Verdana" pitchFamily="34" charset="0"/>
                <a:cs typeface="Times New Roman" pitchFamily="18" charset="0"/>
              </a:rPr>
              <a:t>	3.	</a:t>
            </a:r>
            <a:r>
              <a:rPr lang="es-ES" sz="1800" b="1" dirty="0" smtClean="0">
                <a:latin typeface="Verdana" pitchFamily="34" charset="0"/>
                <a:cs typeface="Times New Roman" pitchFamily="18" charset="0"/>
              </a:rPr>
              <a:t>Entrega y Tradición</a:t>
            </a:r>
          </a:p>
          <a:p>
            <a:pPr algn="just">
              <a:lnSpc>
                <a:spcPct val="90000"/>
              </a:lnSpc>
              <a:buFontTx/>
              <a:buNone/>
              <a:defRPr/>
            </a:pPr>
            <a:r>
              <a:rPr lang="es-ES" sz="1800" b="1" dirty="0" smtClean="0">
                <a:latin typeface="Verdana" pitchFamily="34" charset="0"/>
                <a:cs typeface="Times New Roman" pitchFamily="18" charset="0"/>
              </a:rPr>
              <a:t>	4.</a:t>
            </a:r>
            <a:r>
              <a:rPr lang="es-MX" sz="1800" b="1" dirty="0" smtClean="0">
                <a:latin typeface="Verdana" pitchFamily="34" charset="0"/>
                <a:cs typeface="Times New Roman" pitchFamily="18" charset="0"/>
              </a:rPr>
              <a:t>	</a:t>
            </a:r>
            <a:r>
              <a:rPr lang="es-ES" sz="1800" b="1" dirty="0" smtClean="0">
                <a:latin typeface="Verdana" pitchFamily="34" charset="0"/>
                <a:cs typeface="Times New Roman" pitchFamily="18" charset="0"/>
              </a:rPr>
              <a:t>Requisitos:</a:t>
            </a:r>
          </a:p>
          <a:p>
            <a:pPr marL="1441450" indent="-455613" algn="just">
              <a:lnSpc>
                <a:spcPct val="90000"/>
              </a:lnSpc>
              <a:buFont typeface="Arial" pitchFamily="34" charset="0"/>
              <a:buChar char="•"/>
              <a:defRPr/>
            </a:pPr>
            <a:r>
              <a:rPr lang="es-ES" sz="1800" b="1" dirty="0" smtClean="0">
                <a:latin typeface="Verdana" pitchFamily="34" charset="0"/>
                <a:cs typeface="Times New Roman" pitchFamily="18" charset="0"/>
              </a:rPr>
              <a:t>Presencia de 2 partes: Tradente y Adquirente</a:t>
            </a:r>
          </a:p>
          <a:p>
            <a:pPr marL="1441450" indent="-455613" algn="just">
              <a:lnSpc>
                <a:spcPct val="90000"/>
              </a:lnSpc>
              <a:buFont typeface="Arial" pitchFamily="34" charset="0"/>
              <a:buChar char="•"/>
              <a:defRPr/>
            </a:pPr>
            <a:r>
              <a:rPr lang="es-ES" sz="1800" b="1" dirty="0" smtClean="0">
                <a:latin typeface="Verdana" pitchFamily="34" charset="0"/>
                <a:cs typeface="Times New Roman" pitchFamily="18" charset="0"/>
              </a:rPr>
              <a:t>Consentimiento del Tradente y del Adquirente (incluye la capacidad de ambos)</a:t>
            </a:r>
          </a:p>
          <a:p>
            <a:pPr marL="1441450" indent="-455613" algn="just">
              <a:lnSpc>
                <a:spcPct val="90000"/>
              </a:lnSpc>
              <a:buFont typeface="Arial" pitchFamily="34" charset="0"/>
              <a:buChar char="•"/>
              <a:defRPr/>
            </a:pPr>
            <a:r>
              <a:rPr lang="es-ES" sz="1800" b="1" dirty="0" smtClean="0">
                <a:latin typeface="Verdana" pitchFamily="34" charset="0"/>
                <a:cs typeface="Times New Roman" pitchFamily="18" charset="0"/>
              </a:rPr>
              <a:t>Existencia de un Título Traslaticio de dominio</a:t>
            </a:r>
          </a:p>
          <a:p>
            <a:pPr marL="1441450" indent="-455613" algn="just">
              <a:lnSpc>
                <a:spcPct val="90000"/>
              </a:lnSpc>
              <a:buFont typeface="Arial" pitchFamily="34" charset="0"/>
              <a:buChar char="•"/>
              <a:defRPr/>
            </a:pPr>
            <a:r>
              <a:rPr lang="es-ES" sz="1800" b="1" dirty="0" smtClean="0">
                <a:latin typeface="Verdana" pitchFamily="34" charset="0"/>
                <a:cs typeface="Times New Roman" pitchFamily="18" charset="0"/>
              </a:rPr>
              <a:t>Entrega de la cosa</a:t>
            </a:r>
          </a:p>
          <a:p>
            <a:pPr>
              <a:lnSpc>
                <a:spcPct val="90000"/>
              </a:lnSpc>
              <a:buFontTx/>
              <a:buNone/>
              <a:defRPr/>
            </a:pPr>
            <a:r>
              <a:rPr lang="es-ES" sz="1800" b="1" dirty="0" smtClean="0">
                <a:latin typeface="Verdana" pitchFamily="34" charset="0"/>
                <a:cs typeface="Times New Roman" pitchFamily="18" charset="0"/>
              </a:rPr>
              <a:t>	5.	Efectos de la Tradición:</a:t>
            </a:r>
            <a:r>
              <a:rPr lang="es-ES" sz="1800" b="1" dirty="0" smtClean="0">
                <a:latin typeface="Verdana" pitchFamily="34" charset="0"/>
              </a:rPr>
              <a:t> </a:t>
            </a:r>
            <a:endParaRPr lang="es-MX" sz="1800" b="1" dirty="0" smtClean="0">
              <a:latin typeface="Verdana" pitchFamily="34" charset="0"/>
            </a:endParaRPr>
          </a:p>
          <a:p>
            <a:pPr algn="just">
              <a:lnSpc>
                <a:spcPct val="90000"/>
              </a:lnSpc>
              <a:buFontTx/>
              <a:buNone/>
              <a:defRPr/>
            </a:pPr>
            <a:r>
              <a:rPr lang="es-MX" sz="1800" b="1" dirty="0" smtClean="0">
                <a:latin typeface="Verdana" pitchFamily="34" charset="0"/>
                <a:cs typeface="Times New Roman" pitchFamily="18" charset="0"/>
              </a:rPr>
              <a:t>	6.	</a:t>
            </a:r>
            <a:r>
              <a:rPr lang="es-ES" sz="1800" b="1" dirty="0" smtClean="0">
                <a:latin typeface="Verdana" pitchFamily="34" charset="0"/>
                <a:cs typeface="Times New Roman" pitchFamily="18" charset="0"/>
              </a:rPr>
              <a:t>Diversas Especies de Tradición:</a:t>
            </a:r>
          </a:p>
          <a:p>
            <a:pPr marL="1438275" indent="-452438" algn="just">
              <a:lnSpc>
                <a:spcPct val="90000"/>
              </a:lnSpc>
              <a:buFont typeface="Arial" pitchFamily="34" charset="0"/>
              <a:buChar char="•"/>
              <a:defRPr/>
            </a:pPr>
            <a:r>
              <a:rPr lang="es-ES" sz="1800" b="1" dirty="0" smtClean="0">
                <a:latin typeface="Verdana" pitchFamily="34" charset="0"/>
                <a:cs typeface="Times New Roman" pitchFamily="18" charset="0"/>
              </a:rPr>
              <a:t>Tradición de los Derechos reales sobre una cosa</a:t>
            </a:r>
            <a:r>
              <a:rPr lang="es-MX" sz="1800" b="1" dirty="0" smtClean="0">
                <a:latin typeface="Verdana" pitchFamily="34" charset="0"/>
                <a:cs typeface="Times New Roman" pitchFamily="18" charset="0"/>
              </a:rPr>
              <a:t> </a:t>
            </a:r>
            <a:r>
              <a:rPr lang="es-ES" sz="1800" b="1" dirty="0" smtClean="0">
                <a:latin typeface="Verdana" pitchFamily="34" charset="0"/>
                <a:cs typeface="Times New Roman" pitchFamily="18" charset="0"/>
              </a:rPr>
              <a:t>corporal mueble; Art. 665 y 666 C.</a:t>
            </a:r>
          </a:p>
          <a:p>
            <a:pPr marL="1438275" indent="-452438" algn="just">
              <a:lnSpc>
                <a:spcPct val="90000"/>
              </a:lnSpc>
              <a:buFont typeface="Arial" pitchFamily="34" charset="0"/>
              <a:buChar char="•"/>
              <a:defRPr/>
            </a:pPr>
            <a:r>
              <a:rPr lang="es-ES" sz="1800" b="1" dirty="0" smtClean="0">
                <a:latin typeface="Verdana" pitchFamily="34" charset="0"/>
                <a:cs typeface="Times New Roman" pitchFamily="18" charset="0"/>
              </a:rPr>
              <a:t>Tradición de los derechos reales sobre una cosa Corporal inmueble; Art. 667, 673 y sigs... C.</a:t>
            </a:r>
            <a:r>
              <a:rPr lang="es-ES" sz="1800" b="1" dirty="0" smtClean="0">
                <a:latin typeface="Verdana" pitchFamily="34" charset="0"/>
              </a:rPr>
              <a:t> </a:t>
            </a:r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6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5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0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5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0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5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0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5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0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64" dur="10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28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8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8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286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86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86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286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86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86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286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86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86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286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86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86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2867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2867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2867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2867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867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867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2867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2867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2867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4" grpId="0"/>
      <p:bldP spid="28674" grpId="1"/>
      <p:bldP spid="28675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s-MX" b="1" smtClean="0">
                <a:latin typeface="Verdana" pitchFamily="34" charset="0"/>
              </a:rPr>
              <a:t>LA TRADICION ....</a:t>
            </a:r>
            <a:endParaRPr lang="es-ES" b="1" smtClean="0">
              <a:latin typeface="Verdana" pitchFamily="34" charset="0"/>
            </a:endParaRPr>
          </a:p>
        </p:txBody>
      </p:sp>
      <p:sp>
        <p:nvSpPr>
          <p:cNvPr id="2969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609600" indent="-609600" algn="just">
              <a:buFontTx/>
              <a:buNone/>
              <a:defRPr/>
            </a:pPr>
            <a:r>
              <a:rPr lang="es-ES" sz="1800" dirty="0" smtClean="0">
                <a:latin typeface="Verdana" pitchFamily="34" charset="0"/>
                <a:cs typeface="Times New Roman" pitchFamily="18" charset="0"/>
              </a:rPr>
              <a:t> </a:t>
            </a:r>
            <a:r>
              <a:rPr lang="es-ES" sz="2000" b="1" dirty="0" smtClean="0">
                <a:latin typeface="Verdana" pitchFamily="34" charset="0"/>
                <a:cs typeface="Times New Roman" pitchFamily="18" charset="0"/>
              </a:rPr>
              <a:t>Otras Especies de Tradición; Arts. 667 – 672 C.</a:t>
            </a:r>
            <a:endParaRPr lang="es-MX" sz="2000" b="1" dirty="0" smtClean="0">
              <a:latin typeface="Verdana" pitchFamily="34" charset="0"/>
              <a:cs typeface="Times New Roman" pitchFamily="18" charset="0"/>
            </a:endParaRPr>
          </a:p>
          <a:p>
            <a:pPr marL="719138" indent="-452438">
              <a:buFont typeface="+mj-lt"/>
              <a:buAutoNum type="alphaLcPeriod"/>
              <a:defRPr/>
            </a:pPr>
            <a:r>
              <a:rPr lang="es-ES" sz="2000" b="1" dirty="0" smtClean="0">
                <a:latin typeface="Verdana" pitchFamily="34" charset="0"/>
                <a:cs typeface="Times New Roman" pitchFamily="18" charset="0"/>
              </a:rPr>
              <a:t>Tradición de bienes raíces y de los derechos reales constituido en ellos; Art. 667 C.</a:t>
            </a:r>
          </a:p>
          <a:p>
            <a:pPr marL="719138" indent="-452438">
              <a:buFont typeface="+mj-lt"/>
              <a:buAutoNum type="alphaLcPeriod"/>
              <a:defRPr/>
            </a:pPr>
            <a:r>
              <a:rPr lang="es-ES" sz="2000" b="1" dirty="0" smtClean="0">
                <a:latin typeface="Verdana" pitchFamily="34" charset="0"/>
                <a:cs typeface="Times New Roman" pitchFamily="18" charset="0"/>
              </a:rPr>
              <a:t>Tradición del derecho de Hipoteca; Art. 668 </a:t>
            </a:r>
            <a:endParaRPr lang="es-MX" sz="2000" b="1" dirty="0" smtClean="0">
              <a:latin typeface="Verdana" pitchFamily="34" charset="0"/>
              <a:cs typeface="Times New Roman" pitchFamily="18" charset="0"/>
            </a:endParaRPr>
          </a:p>
          <a:p>
            <a:pPr marL="719138" indent="-452438">
              <a:buFont typeface="+mj-lt"/>
              <a:buAutoNum type="alphaLcPeriod"/>
              <a:defRPr/>
            </a:pPr>
            <a:r>
              <a:rPr lang="es-ES" sz="2000" b="1" dirty="0" smtClean="0">
                <a:latin typeface="Verdana" pitchFamily="34" charset="0"/>
                <a:cs typeface="Times New Roman" pitchFamily="18" charset="0"/>
              </a:rPr>
              <a:t>Tradición del derecho de Herencia; Art. 669 </a:t>
            </a:r>
          </a:p>
          <a:p>
            <a:pPr marL="719138" indent="-452438">
              <a:buFont typeface="+mj-lt"/>
              <a:buAutoNum type="alphaLcPeriod"/>
              <a:defRPr/>
            </a:pPr>
            <a:r>
              <a:rPr lang="es-ES" sz="2000" b="1" dirty="0" smtClean="0">
                <a:latin typeface="Verdana" pitchFamily="34" charset="0"/>
                <a:cs typeface="Times New Roman" pitchFamily="18" charset="0"/>
              </a:rPr>
              <a:t>Tradición de legado; Art. 670 C. </a:t>
            </a:r>
          </a:p>
          <a:p>
            <a:pPr marL="719138" indent="-452438">
              <a:buFont typeface="+mj-lt"/>
              <a:buAutoNum type="alphaLcPeriod"/>
              <a:defRPr/>
            </a:pPr>
            <a:r>
              <a:rPr lang="es-ES" sz="2000" b="1" dirty="0" smtClean="0">
                <a:latin typeface="Verdana" pitchFamily="34" charset="0"/>
                <a:cs typeface="Times New Roman" pitchFamily="18" charset="0"/>
              </a:rPr>
              <a:t>Tradición de derecho de Servidumbre; Art. 671 C.</a:t>
            </a:r>
          </a:p>
          <a:p>
            <a:pPr marL="719138" indent="-452438">
              <a:buFont typeface="+mj-lt"/>
              <a:buAutoNum type="alphaLcPeriod"/>
              <a:defRPr/>
            </a:pPr>
            <a:r>
              <a:rPr lang="es-ES" sz="2000" b="1" dirty="0" smtClean="0">
                <a:latin typeface="Verdana" pitchFamily="34" charset="0"/>
                <a:cs typeface="Times New Roman" pitchFamily="18" charset="0"/>
              </a:rPr>
              <a:t>Tradición de derechos personales; Art. 672 </a:t>
            </a:r>
          </a:p>
          <a:p>
            <a:pPr marL="609600" indent="-609600" algn="just">
              <a:buFontTx/>
              <a:buNone/>
              <a:defRPr/>
            </a:pPr>
            <a:endParaRPr lang="es-ES" sz="1800" dirty="0" smtClean="0">
              <a:latin typeface="Verdana" pitchFamily="34" charset="0"/>
              <a:cs typeface="Times New Roman" pitchFamily="18" charset="0"/>
            </a:endParaRPr>
          </a:p>
          <a:p>
            <a:pPr marL="609600" indent="-609600">
              <a:buFontTx/>
              <a:buNone/>
              <a:defRPr/>
            </a:pPr>
            <a:endParaRPr lang="es-ES" sz="1800" dirty="0" smtClean="0">
              <a:latin typeface="Verdana" pitchFamily="34" charset="0"/>
            </a:endParaRPr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9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9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9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96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96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96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96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96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96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96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96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96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96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96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96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96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96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96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0" presetClass="exit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55" dur="1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/>
      <p:bldP spid="29699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s-ES" sz="3200" b="1" smtClean="0">
                <a:latin typeface="Verdana" pitchFamily="34" charset="0"/>
              </a:rPr>
              <a:t>DE LA POSESION; Arts. 745 – 768 C.</a:t>
            </a:r>
          </a:p>
        </p:txBody>
      </p:sp>
      <p:sp>
        <p:nvSpPr>
          <p:cNvPr id="5120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609600" indent="-609600">
              <a:buFontTx/>
              <a:buAutoNum type="arabicPeriod"/>
            </a:pPr>
            <a:r>
              <a:rPr lang="es-ES" b="1" smtClean="0">
                <a:latin typeface="Verdana" pitchFamily="34" charset="0"/>
              </a:rPr>
              <a:t>DE LA POSESION Y SUS DIFERENTES CALIDADES; Arts. 745 – 759 C</a:t>
            </a:r>
            <a:r>
              <a:rPr lang="es-ES" smtClean="0">
                <a:latin typeface="Verdana" pitchFamily="34" charset="0"/>
              </a:rPr>
              <a:t> </a:t>
            </a:r>
          </a:p>
          <a:p>
            <a:pPr marL="609600" indent="-609600">
              <a:buFontTx/>
              <a:buAutoNum type="arabicPeriod"/>
            </a:pPr>
            <a:endParaRPr lang="es-ES" smtClean="0">
              <a:latin typeface="Verdana" pitchFamily="34" charset="0"/>
            </a:endParaRPr>
          </a:p>
          <a:p>
            <a:pPr marL="609600" indent="-609600">
              <a:buFontTx/>
              <a:buAutoNum type="arabicPeriod"/>
            </a:pPr>
            <a:r>
              <a:rPr lang="es-ES" b="1" smtClean="0">
                <a:latin typeface="Verdana" pitchFamily="34" charset="0"/>
              </a:rPr>
              <a:t>DE LOS MODOS DE ADQUIRIR Y PERDER LA POSESION; Arts. 760 – 768 C.</a:t>
            </a:r>
            <a:r>
              <a:rPr lang="es-ES" smtClean="0">
                <a:latin typeface="Verdana" pitchFamily="34" charset="0"/>
              </a:rPr>
              <a:t> </a:t>
            </a:r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-.5"/>
                                          </p:val>
                                        </p:tav>
                                        <p:tav tm="50000">
                                          <p:val>
                                            <p:strVal val="#ppt_w-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12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12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12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12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12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12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12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12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12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12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5120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512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-.5"/>
                                          </p:val>
                                        </p:tav>
                                        <p:tav tm="100000">
                                          <p:val>
                                            <p:strVal val="ppt_w-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512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51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.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51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0">
                                          <p:val>
                                            <p:strVal val="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1998"/>
                                          </p:stCondLst>
                                        </p:cTn>
                                        <p:tgtEl>
                                          <p:spTgt spid="51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0" dur="500"/>
                                        <p:tgtEl>
                                          <p:spTgt spid="512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3" dur="500"/>
                                        <p:tgtEl>
                                          <p:spTgt spid="512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8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8" dur="2000" fill="hold"/>
                                        <p:tgtEl>
                                          <p:spTgt spid="5120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0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52" dur="500" fill="hold"/>
                                        <p:tgtEl>
                                          <p:spTgt spid="512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53" dur="500" fill="hold"/>
                                        <p:tgtEl>
                                          <p:spTgt spid="512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54" dur="500" fill="hold"/>
                                        <p:tgtEl>
                                          <p:spTgt spid="512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55" dur="500" fill="hold"/>
                                        <p:tgtEl>
                                          <p:spTgt spid="512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30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57" dur="500" fill="hold"/>
                                        <p:tgtEl>
                                          <p:spTgt spid="512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58" dur="500" fill="hold"/>
                                        <p:tgtEl>
                                          <p:spTgt spid="512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59" dur="500" fill="hold"/>
                                        <p:tgtEl>
                                          <p:spTgt spid="512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60" dur="500" fill="hold"/>
                                        <p:tgtEl>
                                          <p:spTgt spid="512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2" grpId="0"/>
      <p:bldP spid="51202" grpId="1"/>
      <p:bldP spid="51202" grpId="2"/>
      <p:bldP spid="51203" grpId="0" build="p"/>
      <p:bldP spid="51203" grpId="1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s-ES" sz="4000" smtClean="0"/>
              <a:t> </a:t>
            </a:r>
            <a:r>
              <a:rPr lang="es-ES" sz="3200" b="1" smtClean="0">
                <a:latin typeface="Verdana" pitchFamily="34" charset="0"/>
              </a:rPr>
              <a:t>DEL DERECHO DE USUFRUCTO; Arts. 769 – 812 C.</a:t>
            </a:r>
            <a:r>
              <a:rPr lang="es-ES" sz="4000" smtClean="0"/>
              <a:t> </a:t>
            </a:r>
          </a:p>
        </p:txBody>
      </p:sp>
      <p:sp>
        <p:nvSpPr>
          <p:cNvPr id="52227" name="Rectangle 3"/>
          <p:cNvSpPr>
            <a:spLocks noGrp="1" noChangeArrowheads="1"/>
          </p:cNvSpPr>
          <p:nvPr>
            <p:ph idx="1"/>
          </p:nvPr>
        </p:nvSpPr>
        <p:spPr>
          <a:xfrm>
            <a:off x="1371600" y="2708275"/>
            <a:ext cx="7448550" cy="3025775"/>
          </a:xfrm>
        </p:spPr>
        <p:txBody>
          <a:bodyPr/>
          <a:lstStyle/>
          <a:p>
            <a:pPr marL="609600" indent="-609600">
              <a:lnSpc>
                <a:spcPct val="150000"/>
              </a:lnSpc>
              <a:buFontTx/>
              <a:buAutoNum type="arabicPeriod"/>
            </a:pPr>
            <a:r>
              <a:rPr lang="es-ES" sz="2800" b="1" smtClean="0">
                <a:latin typeface="Verdana" pitchFamily="34" charset="0"/>
              </a:rPr>
              <a:t>GENERALIDADES</a:t>
            </a:r>
          </a:p>
          <a:p>
            <a:pPr marL="609600" indent="-609600">
              <a:lnSpc>
                <a:spcPct val="150000"/>
              </a:lnSpc>
              <a:buFontTx/>
              <a:buAutoNum type="arabicPeriod"/>
            </a:pPr>
            <a:r>
              <a:rPr lang="es-ES" sz="2800" b="1" smtClean="0">
                <a:latin typeface="Verdana" pitchFamily="34" charset="0"/>
              </a:rPr>
              <a:t>CONSTITUCION DEL USUFRUCTO</a:t>
            </a:r>
            <a:r>
              <a:rPr lang="es-ES" sz="2800" smtClean="0">
                <a:latin typeface="Verdana" pitchFamily="34" charset="0"/>
              </a:rPr>
              <a:t> </a:t>
            </a:r>
          </a:p>
          <a:p>
            <a:pPr marL="609600" indent="-609600">
              <a:lnSpc>
                <a:spcPct val="150000"/>
              </a:lnSpc>
              <a:buFontTx/>
              <a:buAutoNum type="arabicPeriod"/>
            </a:pPr>
            <a:r>
              <a:rPr lang="es-ES" sz="2800" b="1" smtClean="0">
                <a:latin typeface="Verdana" pitchFamily="34" charset="0"/>
              </a:rPr>
              <a:t>EXTINCION DEL USUFRUCTO: Art. 809 C.</a:t>
            </a:r>
            <a:r>
              <a:rPr lang="es-ES" sz="2800" smtClean="0">
                <a:latin typeface="Verdana" pitchFamily="34" charset="0"/>
              </a:rPr>
              <a:t> </a:t>
            </a:r>
          </a:p>
        </p:txBody>
      </p:sp>
    </p:spTree>
  </p:cSld>
  <p:clrMapOvr>
    <a:masterClrMapping/>
  </p:clrMapOvr>
  <p:transition spd="slow"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0" fill="hold"/>
                                        <p:tgtEl>
                                          <p:spTgt spid="52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0" fill="hold"/>
                                        <p:tgtEl>
                                          <p:spTgt spid="52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8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5000" fill="hold"/>
                                        <p:tgtEl>
                                          <p:spTgt spid="522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5000" fill="hold"/>
                                        <p:tgtEl>
                                          <p:spTgt spid="522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8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5000" fill="hold"/>
                                        <p:tgtEl>
                                          <p:spTgt spid="522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5000" fill="hold"/>
                                        <p:tgtEl>
                                          <p:spTgt spid="522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8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5000" fill="hold"/>
                                        <p:tgtEl>
                                          <p:spTgt spid="522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5000" fill="hold"/>
                                        <p:tgtEl>
                                          <p:spTgt spid="522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4" dur="500"/>
                                        <p:tgtEl>
                                          <p:spTgt spid="522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22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22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22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522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22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22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22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522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22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22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22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522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6" grpId="0"/>
      <p:bldP spid="52226" grpId="1"/>
      <p:bldP spid="52227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defRPr/>
            </a:pPr>
            <a:r>
              <a:rPr lang="es-ES" sz="3600" b="1" dirty="0" smtClean="0">
                <a:latin typeface="Verdana" pitchFamily="34" charset="0"/>
                <a:cs typeface="Times New Roman" pitchFamily="18" charset="0"/>
              </a:rPr>
              <a:t>DEL USO Y DE LA HABITACION; Arts. 813 – 821 C.</a:t>
            </a:r>
          </a:p>
        </p:txBody>
      </p:sp>
      <p:sp>
        <p:nvSpPr>
          <p:cNvPr id="53251" name="Rectangle 3"/>
          <p:cNvSpPr>
            <a:spLocks noGrp="1" noChangeArrowheads="1"/>
          </p:cNvSpPr>
          <p:nvPr>
            <p:ph idx="1"/>
          </p:nvPr>
        </p:nvSpPr>
        <p:spPr>
          <a:xfrm>
            <a:off x="1371600" y="2420938"/>
            <a:ext cx="7772400" cy="3675062"/>
          </a:xfrm>
        </p:spPr>
        <p:txBody>
          <a:bodyPr/>
          <a:lstStyle/>
          <a:p>
            <a:pPr marL="609600" indent="-609600">
              <a:buFontTx/>
              <a:buAutoNum type="arabicPeriod"/>
            </a:pPr>
            <a:r>
              <a:rPr lang="es-ES" sz="3600" b="1" smtClean="0">
                <a:latin typeface="Verdana" pitchFamily="34" charset="0"/>
              </a:rPr>
              <a:t>DERECHO DE USO</a:t>
            </a:r>
            <a:r>
              <a:rPr lang="es-ES" sz="3600" smtClean="0">
                <a:latin typeface="Verdana" pitchFamily="34" charset="0"/>
              </a:rPr>
              <a:t> </a:t>
            </a:r>
          </a:p>
          <a:p>
            <a:pPr marL="609600" indent="-609600">
              <a:buFontTx/>
              <a:buAutoNum type="arabicPeriod"/>
            </a:pPr>
            <a:endParaRPr lang="es-SV" sz="3600" smtClean="0">
              <a:latin typeface="Verdana" pitchFamily="34" charset="0"/>
            </a:endParaRPr>
          </a:p>
          <a:p>
            <a:pPr marL="609600" indent="-609600">
              <a:buFontTx/>
              <a:buAutoNum type="arabicPeriod"/>
            </a:pPr>
            <a:endParaRPr lang="es-ES" sz="3600" smtClean="0">
              <a:latin typeface="Verdana" pitchFamily="34" charset="0"/>
            </a:endParaRPr>
          </a:p>
          <a:p>
            <a:pPr marL="609600" indent="-609600">
              <a:buFontTx/>
              <a:buAutoNum type="arabicPeriod"/>
            </a:pPr>
            <a:r>
              <a:rPr lang="es-ES" sz="3600" b="1" smtClean="0">
                <a:latin typeface="Verdana" pitchFamily="34" charset="0"/>
              </a:rPr>
              <a:t>DERECHO DE HABITACION</a:t>
            </a:r>
            <a:r>
              <a:rPr lang="es-ES" sz="3600" smtClean="0">
                <a:latin typeface="Verdana" pitchFamily="34" charset="0"/>
              </a:rPr>
              <a:t> </a:t>
            </a: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53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7" dur="indefinite"/>
                                        <p:tgtEl>
                                          <p:spTgt spid="53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9" dur="indefinite"/>
                                        <p:tgtEl>
                                          <p:spTgt spid="532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10" dur="indefinite"/>
                                        <p:tgtEl>
                                          <p:spTgt spid="532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mph" presetSubtype="0" grpId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rctx="PPT">
                                        <p:cTn id="14" dur="indefinite"/>
                                        <p:tgtEl>
                                          <p:spTgt spid="53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1.0"/>
                                      </p:to>
                                    </p:set>
                                    <p:animEffect filter="image" prLst="opacity: 1.0">
                                      <p:cBhvr rctx="IE">
                                        <p:cTn id="15" dur="indefinite"/>
                                        <p:tgtEl>
                                          <p:spTgt spid="53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mph" presetSubtype="0" grpId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rctx="PPT">
                                        <p:cTn id="19" dur="indefinite"/>
                                        <p:tgtEl>
                                          <p:spTgt spid="532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1.0"/>
                                      </p:to>
                                    </p:set>
                                    <p:animEffect filter="image" prLst="opacity: 1.0">
                                      <p:cBhvr rctx="IE">
                                        <p:cTn id="20" dur="indefinite"/>
                                        <p:tgtEl>
                                          <p:spTgt spid="532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4" dur="indefinite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5" dur="indefinite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9" dur="2000" fill="hold"/>
                                        <p:tgtEl>
                                          <p:spTgt spid="53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1" dur="2000" fill="hold"/>
                                        <p:tgtEl>
                                          <p:spTgt spid="532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/>
      <p:bldP spid="53251" grpId="0" build="allAtOnce"/>
      <p:bldP spid="53251" grpId="1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defRPr/>
            </a:pPr>
            <a:r>
              <a:rPr lang="es-ES" sz="4000" b="1" dirty="0" smtClean="0">
                <a:latin typeface="Verdana" pitchFamily="34" charset="0"/>
                <a:cs typeface="Times New Roman" pitchFamily="18" charset="0"/>
              </a:rPr>
              <a:t>DE LAS SERVIDUMBRES; Arts. 822 – 886 C.</a:t>
            </a:r>
          </a:p>
        </p:txBody>
      </p:sp>
      <p:sp>
        <p:nvSpPr>
          <p:cNvPr id="5427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533400" indent="-533400">
              <a:buFontTx/>
              <a:buAutoNum type="arabicPeriod"/>
            </a:pPr>
            <a:r>
              <a:rPr lang="es-ES" sz="2400" b="1" smtClean="0">
                <a:latin typeface="Verdana" pitchFamily="34" charset="0"/>
              </a:rPr>
              <a:t>GENERALIDADES</a:t>
            </a:r>
          </a:p>
          <a:p>
            <a:pPr marL="533400" indent="-533400">
              <a:buFontTx/>
              <a:buAutoNum type="arabicPeriod"/>
            </a:pPr>
            <a:r>
              <a:rPr lang="es-ES" sz="2400" b="1" smtClean="0">
                <a:latin typeface="Verdana" pitchFamily="34" charset="0"/>
              </a:rPr>
              <a:t>SERVIDUMBRES NATURALES; Arts. 840 – 839 C.</a:t>
            </a:r>
          </a:p>
          <a:p>
            <a:pPr marL="533400" indent="-533400">
              <a:buFontTx/>
              <a:buAutoNum type="arabicPeriod"/>
            </a:pPr>
            <a:r>
              <a:rPr lang="es-ES" sz="2400" b="1" smtClean="0">
                <a:latin typeface="Verdana" pitchFamily="34" charset="0"/>
              </a:rPr>
              <a:t>SERVIDUMBRES LEGALES; Arts. 840 – 880 C.</a:t>
            </a:r>
          </a:p>
          <a:p>
            <a:pPr marL="533400" indent="-533400">
              <a:buFontTx/>
              <a:buAutoNum type="arabicPeriod"/>
            </a:pPr>
            <a:r>
              <a:rPr lang="es-ES" sz="2400" b="1" smtClean="0">
                <a:latin typeface="Verdana" pitchFamily="34" charset="0"/>
              </a:rPr>
              <a:t>SERVIDUMBRES VOLUNTARIAS; Arts. 881 – 886 C.</a:t>
            </a:r>
          </a:p>
          <a:p>
            <a:pPr marL="533400" indent="-533400">
              <a:buFontTx/>
              <a:buAutoNum type="arabicPeriod"/>
            </a:pPr>
            <a:r>
              <a:rPr lang="es-ES" sz="2400" b="1" smtClean="0">
                <a:latin typeface="Verdana" pitchFamily="34" charset="0"/>
              </a:rPr>
              <a:t>EXTINCIÓN DE LAS SERVIDUMBRES; Arts. 887 – 890 C.</a:t>
            </a:r>
          </a:p>
        </p:txBody>
      </p:sp>
    </p:spTree>
  </p:cSld>
  <p:clrMapOvr>
    <a:masterClrMapping/>
  </p:clrMapOvr>
  <p:transition spd="slow"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42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42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42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42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4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4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4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4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42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42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42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42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42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42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42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42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42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42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42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42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42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42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42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42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9" presetClass="exit" presetSubtype="0" decel="10000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42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42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42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42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39" presetClass="exit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54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54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4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4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39" presetClass="exit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542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542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542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542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39" presetClass="exit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542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542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542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542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39" presetClass="exit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542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542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542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542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39" presetClass="exit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542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542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542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542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40" presetClass="exit" presetSubtype="0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92" dur="1000"/>
                                        <p:tgtEl>
                                          <p:spTgt spid="542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/>
                                        <p:tgtEl>
                                          <p:spTgt spid="542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/>
                                        <p:tgtEl>
                                          <p:spTgt spid="542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4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0" fill="hold"/>
                                        <p:tgtEl>
                                          <p:spTgt spid="54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0" fill="hold"/>
                                        <p:tgtEl>
                                          <p:spTgt spid="54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0" fill="hold"/>
                                        <p:tgtEl>
                                          <p:spTgt spid="542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0" fill="hold"/>
                                        <p:tgtEl>
                                          <p:spTgt spid="542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0" fill="hold"/>
                                        <p:tgtEl>
                                          <p:spTgt spid="542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0" fill="hold"/>
                                        <p:tgtEl>
                                          <p:spTgt spid="542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5000" fill="hold"/>
                                        <p:tgtEl>
                                          <p:spTgt spid="542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5000" fill="hold"/>
                                        <p:tgtEl>
                                          <p:spTgt spid="542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5000" fill="hold"/>
                                        <p:tgtEl>
                                          <p:spTgt spid="542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5000" fill="hold"/>
                                        <p:tgtEl>
                                          <p:spTgt spid="542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4" grpId="0"/>
      <p:bldP spid="54274" grpId="1"/>
      <p:bldP spid="54274" grpId="2"/>
      <p:bldP spid="54275" grpId="0" build="p"/>
      <p:bldP spid="54275" grpId="1" build="allAtOnce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s-SV" b="1" smtClean="0">
                <a:latin typeface="Verdana" pitchFamily="34" charset="0"/>
              </a:rPr>
              <a:t>OTROS DERECHOS</a:t>
            </a:r>
            <a:endParaRPr lang="es-ES" b="1" smtClean="0">
              <a:latin typeface="Verdana" pitchFamily="34" charset="0"/>
            </a:endParaRPr>
          </a:p>
        </p:txBody>
      </p:sp>
      <p:sp>
        <p:nvSpPr>
          <p:cNvPr id="5529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812800" indent="-812800">
              <a:lnSpc>
                <a:spcPct val="90000"/>
              </a:lnSpc>
              <a:buFontTx/>
              <a:buAutoNum type="arabicPeriod"/>
            </a:pPr>
            <a:r>
              <a:rPr lang="es-ES" b="1" smtClean="0">
                <a:latin typeface="Verdana" pitchFamily="34" charset="0"/>
                <a:cs typeface="Times New Roman" pitchFamily="18" charset="0"/>
              </a:rPr>
              <a:t>LA REIVINDICACION; Arts. 891 – 917 C.</a:t>
            </a:r>
            <a:endParaRPr lang="es-ES" smtClean="0">
              <a:latin typeface="Verdana" pitchFamily="34" charset="0"/>
              <a:cs typeface="Times New Roman" pitchFamily="18" charset="0"/>
            </a:endParaRPr>
          </a:p>
          <a:p>
            <a:pPr marL="812800" indent="-812800">
              <a:lnSpc>
                <a:spcPct val="90000"/>
              </a:lnSpc>
              <a:buFontTx/>
              <a:buAutoNum type="arabicPeriod"/>
            </a:pPr>
            <a:r>
              <a:rPr lang="es-ES" b="1" smtClean="0">
                <a:latin typeface="Verdana" pitchFamily="34" charset="0"/>
                <a:cs typeface="Times New Roman" pitchFamily="18" charset="0"/>
              </a:rPr>
              <a:t>DE LAS ACCIONES POSESORIAS; Arts. 918 – 951 C.</a:t>
            </a:r>
          </a:p>
          <a:p>
            <a:pPr marL="812800" indent="-812800">
              <a:lnSpc>
                <a:spcPct val="90000"/>
              </a:lnSpc>
              <a:buFontTx/>
              <a:buAutoNum type="arabicPeriod"/>
            </a:pPr>
            <a:r>
              <a:rPr lang="es-ES" b="1" smtClean="0">
                <a:latin typeface="Verdana" pitchFamily="34" charset="0"/>
                <a:cs typeface="Times New Roman" pitchFamily="18" charset="0"/>
              </a:rPr>
              <a:t>DE ALGUNAS ACCIONES POSESORIAS ESPECIALES; Arts. 931-951 C.</a:t>
            </a:r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52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52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5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52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52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52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52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52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52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52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52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52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4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34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35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6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552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7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552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38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552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0" fill="hold"/>
                                        <p:tgtEl>
                                          <p:spTgt spid="552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0" fill="hold"/>
                                        <p:tgtEl>
                                          <p:spTgt spid="552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0" fill="hold"/>
                                        <p:tgtEl>
                                          <p:spTgt spid="552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0" fill="hold"/>
                                        <p:tgtEl>
                                          <p:spTgt spid="552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0" fill="hold"/>
                                        <p:tgtEl>
                                          <p:spTgt spid="552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0" fill="hold"/>
                                        <p:tgtEl>
                                          <p:spTgt spid="552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298" grpId="0"/>
      <p:bldP spid="55298" grpId="1"/>
      <p:bldP spid="55299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1835150" y="533400"/>
            <a:ext cx="6913563" cy="3182938"/>
          </a:xfrm>
        </p:spPr>
        <p:txBody>
          <a:bodyPr/>
          <a:lstStyle/>
          <a:p>
            <a:r>
              <a:rPr lang="es-ES" sz="3600" b="1" smtClean="0">
                <a:latin typeface="Verdana" pitchFamily="34" charset="0"/>
                <a:cs typeface="Times New Roman" pitchFamily="18" charset="0"/>
              </a:rPr>
              <a:t>LIBRO SEGUNDO: DE LOS BIENES, SU DOMINIO, POSESION, USO Y GOCE. </a:t>
            </a:r>
            <a:r>
              <a:rPr lang="es-ES" sz="2800" b="1" smtClean="0">
                <a:latin typeface="Verdana" pitchFamily="34" charset="0"/>
                <a:cs typeface="Times New Roman" pitchFamily="18" charset="0"/>
              </a:rPr>
              <a:t>Arts. 560 – 951 C</a:t>
            </a:r>
            <a:br>
              <a:rPr lang="es-ES" sz="2800" b="1" smtClean="0">
                <a:latin typeface="Verdana" pitchFamily="34" charset="0"/>
                <a:cs typeface="Times New Roman" pitchFamily="18" charset="0"/>
              </a:rPr>
            </a:br>
            <a:endParaRPr lang="es-ES" sz="2800" b="1" smtClean="0">
              <a:latin typeface="Verdana" pitchFamily="34" charset="0"/>
              <a:cs typeface="Times New Roman" pitchFamily="18" charset="0"/>
            </a:endParaRPr>
          </a:p>
        </p:txBody>
      </p:sp>
      <p:sp>
        <p:nvSpPr>
          <p:cNvPr id="8195" name="Rectangle 3"/>
          <p:cNvSpPr>
            <a:spLocks noGrp="1" noChangeArrowheads="1"/>
          </p:cNvSpPr>
          <p:nvPr>
            <p:ph idx="1"/>
          </p:nvPr>
        </p:nvSpPr>
        <p:spPr>
          <a:xfrm>
            <a:off x="1371600" y="3716338"/>
            <a:ext cx="7058025" cy="2379662"/>
          </a:xfrm>
        </p:spPr>
        <p:txBody>
          <a:bodyPr/>
          <a:lstStyle/>
          <a:p>
            <a:endParaRPr lang="es-SV" sz="2000" b="1" smtClean="0">
              <a:latin typeface="Verdana" pitchFamily="34" charset="0"/>
              <a:cs typeface="Times New Roman" pitchFamily="18" charset="0"/>
            </a:endParaRPr>
          </a:p>
          <a:p>
            <a:pPr algn="ctr">
              <a:buFontTx/>
              <a:buNone/>
            </a:pPr>
            <a:r>
              <a:rPr lang="es-ES" b="1" smtClean="0">
                <a:latin typeface="Verdana" pitchFamily="34" charset="0"/>
                <a:cs typeface="Times New Roman" pitchFamily="18" charset="0"/>
              </a:rPr>
              <a:t>DE LAS VARIAS CLASES DE BIENES: Arts. 560 – 567 C.</a:t>
            </a:r>
            <a:r>
              <a:rPr lang="es-ES" smtClean="0"/>
              <a:t> </a:t>
            </a:r>
          </a:p>
          <a:p>
            <a:endParaRPr lang="es-ES" sz="2000" b="1" smtClean="0">
              <a:latin typeface="Verdana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mph" presetSubtype="0" autoRev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44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</p:cBhvr>
                                      <p:to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2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3" presetClass="exit" presetSubtype="32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1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770" decel="100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770" decel="100000"/>
                                        <p:tgtEl>
                                          <p:spTgt spid="819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6" dur="77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8" dur="77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1000"/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/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/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/>
      <p:bldP spid="8194" grpId="1"/>
      <p:bldP spid="8194" grpId="2"/>
      <p:bldP spid="8194" grpId="3"/>
      <p:bldP spid="8195" grpId="0" build="p"/>
      <p:bldP spid="8195" grpId="1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defRPr/>
            </a:pPr>
            <a:r>
              <a:rPr lang="es-MX" b="1" dirty="0" smtClean="0">
                <a:latin typeface="Verdana" pitchFamily="34" charset="0"/>
              </a:rPr>
              <a:t>CLASIFICACION DE LAS COSAS</a:t>
            </a:r>
            <a:endParaRPr lang="es-ES" b="1" dirty="0" smtClean="0">
              <a:latin typeface="Verdana" pitchFamily="34" charset="0"/>
            </a:endParaRPr>
          </a:p>
        </p:txBody>
      </p:sp>
      <p:sp>
        <p:nvSpPr>
          <p:cNvPr id="24579" name="Rectangle 3"/>
          <p:cNvSpPr>
            <a:spLocks noGrp="1" noChangeArrowheads="1"/>
          </p:cNvSpPr>
          <p:nvPr>
            <p:ph sz="half" idx="1"/>
          </p:nvPr>
        </p:nvSpPr>
        <p:spPr>
          <a:xfrm>
            <a:off x="1371600" y="1981200"/>
            <a:ext cx="3557588" cy="4114800"/>
          </a:xfrm>
        </p:spPr>
        <p:txBody>
          <a:bodyPr/>
          <a:lstStyle/>
          <a:p>
            <a:pPr>
              <a:buFontTx/>
              <a:buNone/>
            </a:pPr>
            <a:r>
              <a:rPr lang="es-MX" sz="2000" b="1" smtClean="0">
                <a:latin typeface="Verdana" pitchFamily="34" charset="0"/>
              </a:rPr>
              <a:t>1.	Corporales e Incorporales</a:t>
            </a:r>
          </a:p>
          <a:p>
            <a:pPr>
              <a:buFontTx/>
              <a:buNone/>
            </a:pPr>
            <a:r>
              <a:rPr lang="es-MX" sz="2000" b="1" smtClean="0">
                <a:latin typeface="Verdana" pitchFamily="34" charset="0"/>
              </a:rPr>
              <a:t>2.	Muebles e </a:t>
            </a:r>
          </a:p>
          <a:p>
            <a:pPr>
              <a:buFontTx/>
              <a:buNone/>
            </a:pPr>
            <a:r>
              <a:rPr lang="es-MX" sz="2000" b="1" smtClean="0">
                <a:latin typeface="Verdana" pitchFamily="34" charset="0"/>
              </a:rPr>
              <a:t>	Inmuebles</a:t>
            </a:r>
          </a:p>
          <a:p>
            <a:pPr>
              <a:buFontTx/>
              <a:buNone/>
            </a:pPr>
            <a:r>
              <a:rPr lang="es-MX" sz="2000" b="1" smtClean="0">
                <a:latin typeface="Verdana" pitchFamily="34" charset="0"/>
              </a:rPr>
              <a:t>3.	Específicas y Genéricas</a:t>
            </a:r>
          </a:p>
          <a:p>
            <a:pPr>
              <a:buFontTx/>
              <a:buNone/>
            </a:pPr>
            <a:r>
              <a:rPr lang="es-MX" sz="2000" b="1" smtClean="0">
                <a:latin typeface="Verdana" pitchFamily="34" charset="0"/>
              </a:rPr>
              <a:t>4.	Consumibles y no consumibles</a:t>
            </a:r>
          </a:p>
          <a:p>
            <a:pPr>
              <a:buFontTx/>
              <a:buNone/>
            </a:pPr>
            <a:r>
              <a:rPr lang="es-MX" sz="2000" b="1" smtClean="0">
                <a:latin typeface="Verdana" pitchFamily="34" charset="0"/>
              </a:rPr>
              <a:t>5.	Fungibles y no fungibles</a:t>
            </a:r>
          </a:p>
          <a:p>
            <a:pPr>
              <a:buFontTx/>
              <a:buNone/>
            </a:pPr>
            <a:r>
              <a:rPr lang="es-MX" sz="2000" b="1" smtClean="0">
                <a:latin typeface="Verdana" pitchFamily="34" charset="0"/>
              </a:rPr>
              <a:t>6. Divisibles e Indivisibles</a:t>
            </a:r>
            <a:endParaRPr lang="es-ES" sz="2000" b="1" smtClean="0">
              <a:latin typeface="Verdana" pitchFamily="34" charset="0"/>
            </a:endParaRPr>
          </a:p>
        </p:txBody>
      </p:sp>
      <p:sp>
        <p:nvSpPr>
          <p:cNvPr id="24580" name="Rectangle 4"/>
          <p:cNvSpPr>
            <a:spLocks noGrp="1" noChangeArrowheads="1"/>
          </p:cNvSpPr>
          <p:nvPr>
            <p:ph sz="half" idx="2"/>
          </p:nvPr>
        </p:nvSpPr>
        <p:spPr>
          <a:xfrm>
            <a:off x="5143500" y="1981200"/>
            <a:ext cx="3643313" cy="4114800"/>
          </a:xfrm>
        </p:spPr>
        <p:txBody>
          <a:bodyPr/>
          <a:lstStyle/>
          <a:p>
            <a:pPr>
              <a:buFontTx/>
              <a:buNone/>
            </a:pPr>
            <a:r>
              <a:rPr lang="es-MX" sz="2000" b="1" smtClean="0">
                <a:latin typeface="Verdana" pitchFamily="34" charset="0"/>
              </a:rPr>
              <a:t>7.	Presentes y Futuras</a:t>
            </a:r>
          </a:p>
          <a:p>
            <a:pPr>
              <a:buFontTx/>
              <a:buNone/>
            </a:pPr>
            <a:r>
              <a:rPr lang="es-MX" sz="2000" b="1" smtClean="0">
                <a:latin typeface="Verdana" pitchFamily="34" charset="0"/>
              </a:rPr>
              <a:t>8.	Singulares y Universales</a:t>
            </a:r>
          </a:p>
          <a:p>
            <a:pPr>
              <a:buFontTx/>
              <a:buNone/>
            </a:pPr>
            <a:r>
              <a:rPr lang="es-MX" sz="2000" b="1" smtClean="0">
                <a:latin typeface="Verdana" pitchFamily="34" charset="0"/>
              </a:rPr>
              <a:t>9.	Principales y accesorias</a:t>
            </a:r>
          </a:p>
          <a:p>
            <a:pPr>
              <a:buFontTx/>
              <a:buNone/>
            </a:pPr>
            <a:r>
              <a:rPr lang="es-MX" sz="2000" b="1" smtClean="0">
                <a:latin typeface="Verdana" pitchFamily="34" charset="0"/>
              </a:rPr>
              <a:t>10.Apropiables e  inapropiables</a:t>
            </a:r>
          </a:p>
          <a:p>
            <a:pPr>
              <a:buFontTx/>
              <a:buNone/>
            </a:pPr>
            <a:r>
              <a:rPr lang="es-MX" sz="2000" b="1" smtClean="0">
                <a:latin typeface="Verdana" pitchFamily="34" charset="0"/>
              </a:rPr>
              <a:t>11.Comerciables y 	</a:t>
            </a:r>
          </a:p>
          <a:p>
            <a:pPr>
              <a:buFontTx/>
              <a:buNone/>
            </a:pPr>
            <a:r>
              <a:rPr lang="es-MX" sz="2000" b="1" smtClean="0">
                <a:latin typeface="Verdana" pitchFamily="34" charset="0"/>
              </a:rPr>
              <a:t>      no comerciables</a:t>
            </a:r>
          </a:p>
          <a:p>
            <a:pPr>
              <a:buFontTx/>
              <a:buNone/>
            </a:pPr>
            <a:r>
              <a:rPr lang="es-MX" sz="2000" b="1" smtClean="0">
                <a:latin typeface="Verdana" pitchFamily="34" charset="0"/>
              </a:rPr>
              <a:t>12.Nacionales y  Públicos</a:t>
            </a:r>
            <a:endParaRPr lang="es-ES" sz="2000" b="1" smtClean="0">
              <a:latin typeface="Verdana" pitchFamily="34" charset="0"/>
            </a:endParaRPr>
          </a:p>
        </p:txBody>
      </p:sp>
    </p:spTree>
  </p:cSld>
  <p:clrMapOvr>
    <a:masterClrMapping/>
  </p:clrMapOvr>
  <p:transition spd="slow"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50000">
                                          <p:val>
                                            <p:strVal val="#ppt_y+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4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45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45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45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45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45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245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2458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2458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2458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2458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55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1000"/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/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/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1000"/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/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/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1000"/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/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/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7" dur="1000"/>
                                        <p:tgtEl>
                                          <p:spTgt spid="24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000"/>
                                        <p:tgtEl>
                                          <p:spTgt spid="24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/>
                                        <p:tgtEl>
                                          <p:spTgt spid="24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2" dur="1000"/>
                                        <p:tgtEl>
                                          <p:spTgt spid="245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/>
                                        <p:tgtEl>
                                          <p:spTgt spid="245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/>
                                        <p:tgtEl>
                                          <p:spTgt spid="245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7" dur="1000"/>
                                        <p:tgtEl>
                                          <p:spTgt spid="245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1000"/>
                                        <p:tgtEl>
                                          <p:spTgt spid="245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/>
                                        <p:tgtEl>
                                          <p:spTgt spid="245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2" dur="1000"/>
                                        <p:tgtEl>
                                          <p:spTgt spid="245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1000"/>
                                        <p:tgtEl>
                                          <p:spTgt spid="245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/>
                                        <p:tgtEl>
                                          <p:spTgt spid="245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9" dur="1000"/>
                                        <p:tgtEl>
                                          <p:spTgt spid="245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0" dur="1000"/>
                                        <p:tgtEl>
                                          <p:spTgt spid="245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/>
                                        <p:tgtEl>
                                          <p:spTgt spid="245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5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4" dur="1000"/>
                                        <p:tgtEl>
                                          <p:spTgt spid="245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5" dur="1000"/>
                                        <p:tgtEl>
                                          <p:spTgt spid="245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/>
                                        <p:tgtEl>
                                          <p:spTgt spid="245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5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9" dur="1000"/>
                                        <p:tgtEl>
                                          <p:spTgt spid="245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0" dur="1000"/>
                                        <p:tgtEl>
                                          <p:spTgt spid="245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/>
                                        <p:tgtEl>
                                          <p:spTgt spid="245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5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4" dur="1000"/>
                                        <p:tgtEl>
                                          <p:spTgt spid="2458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5" dur="1000"/>
                                        <p:tgtEl>
                                          <p:spTgt spid="2458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/>
                                        <p:tgtEl>
                                          <p:spTgt spid="2458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58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8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9" dur="1000"/>
                                        <p:tgtEl>
                                          <p:spTgt spid="2458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0" dur="1000"/>
                                        <p:tgtEl>
                                          <p:spTgt spid="2458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000"/>
                                        <p:tgtEl>
                                          <p:spTgt spid="2458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58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4" dur="1000"/>
                                        <p:tgtEl>
                                          <p:spTgt spid="2458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5" dur="1000"/>
                                        <p:tgtEl>
                                          <p:spTgt spid="2458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/>
                                        <p:tgtEl>
                                          <p:spTgt spid="2458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58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9" dur="1000"/>
                                        <p:tgtEl>
                                          <p:spTgt spid="2458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0" dur="1000"/>
                                        <p:tgtEl>
                                          <p:spTgt spid="2458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000"/>
                                        <p:tgtEl>
                                          <p:spTgt spid="2458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58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8" grpId="0"/>
      <p:bldP spid="24578" grpId="1"/>
      <p:bldP spid="24579" grpId="0" build="p"/>
      <p:bldP spid="24580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s-ES" b="1" smtClean="0">
                <a:latin typeface="Verdana" pitchFamily="34" charset="0"/>
                <a:cs typeface="Times New Roman" pitchFamily="18" charset="0"/>
              </a:rPr>
              <a:t>II.	DEL DOMINIO:</a:t>
            </a:r>
            <a:r>
              <a:rPr lang="es-ES" smtClean="0">
                <a:latin typeface="Verdana" pitchFamily="34" charset="0"/>
              </a:rPr>
              <a:t> 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sz="half" idx="1"/>
          </p:nvPr>
        </p:nvSpPr>
        <p:spPr>
          <a:xfrm>
            <a:off x="1371600" y="1981200"/>
            <a:ext cx="3808413" cy="4114800"/>
          </a:xfrm>
        </p:spPr>
        <p:txBody>
          <a:bodyPr>
            <a:normAutofit fontScale="85000" lnSpcReduction="10000"/>
          </a:bodyPr>
          <a:lstStyle/>
          <a:p>
            <a:pPr marL="457200" indent="-457200">
              <a:lnSpc>
                <a:spcPct val="90000"/>
              </a:lnSpc>
              <a:buFontTx/>
              <a:buNone/>
              <a:defRPr/>
            </a:pPr>
            <a:r>
              <a:rPr lang="es-MX" sz="2000" b="1" dirty="0" smtClean="0">
                <a:solidFill>
                  <a:schemeClr val="bg1">
                    <a:lumMod val="40000"/>
                    <a:lumOff val="60000"/>
                  </a:schemeClr>
                </a:solidFill>
                <a:latin typeface="Verdana" pitchFamily="34" charset="0"/>
                <a:cs typeface="Times New Roman" pitchFamily="18" charset="0"/>
              </a:rPr>
              <a:t>1.	</a:t>
            </a:r>
            <a:r>
              <a:rPr lang="es-ES" sz="2000" b="1" dirty="0" smtClean="0">
                <a:latin typeface="Verdana" pitchFamily="34" charset="0"/>
                <a:cs typeface="Times New Roman" pitchFamily="18" charset="0"/>
              </a:rPr>
              <a:t>GENERALID</a:t>
            </a:r>
            <a:r>
              <a:rPr lang="es-MX" sz="2000" b="1" dirty="0" smtClean="0">
                <a:latin typeface="Verdana" pitchFamily="34" charset="0"/>
                <a:cs typeface="Times New Roman" pitchFamily="18" charset="0"/>
              </a:rPr>
              <a:t>ADES:</a:t>
            </a:r>
          </a:p>
          <a:p>
            <a:pPr marL="457200" indent="-457200">
              <a:lnSpc>
                <a:spcPct val="90000"/>
              </a:lnSpc>
              <a:buFontTx/>
              <a:buNone/>
              <a:defRPr/>
            </a:pPr>
            <a:r>
              <a:rPr lang="es-MX" sz="2000" b="1" dirty="0" smtClean="0">
                <a:latin typeface="Verdana" pitchFamily="34" charset="0"/>
                <a:cs typeface="Times New Roman" pitchFamily="18" charset="0"/>
              </a:rPr>
              <a:t>	</a:t>
            </a:r>
            <a:r>
              <a:rPr lang="es-ES" sz="2000" b="1" dirty="0" smtClean="0">
                <a:latin typeface="Verdana" pitchFamily="34" charset="0"/>
                <a:cs typeface="Times New Roman" pitchFamily="18" charset="0"/>
              </a:rPr>
              <a:t>Dominio y propiedad</a:t>
            </a:r>
          </a:p>
          <a:p>
            <a:pPr marL="457200" indent="-457200">
              <a:lnSpc>
                <a:spcPct val="90000"/>
              </a:lnSpc>
              <a:buFontTx/>
              <a:buNone/>
              <a:defRPr/>
            </a:pPr>
            <a:r>
              <a:rPr lang="es-MX" sz="2000" b="1" dirty="0" smtClean="0">
                <a:latin typeface="Verdana" pitchFamily="34" charset="0"/>
                <a:cs typeface="Times New Roman" pitchFamily="18" charset="0"/>
              </a:rPr>
              <a:t>2.	</a:t>
            </a:r>
            <a:r>
              <a:rPr lang="es-ES" sz="2000" b="1" dirty="0" smtClean="0">
                <a:latin typeface="Verdana" pitchFamily="34" charset="0"/>
                <a:cs typeface="Times New Roman" pitchFamily="18" charset="0"/>
              </a:rPr>
              <a:t>CARACTERESDEL DOMINIO:</a:t>
            </a:r>
          </a:p>
          <a:p>
            <a:pPr marL="457200" indent="-457200">
              <a:lnSpc>
                <a:spcPct val="90000"/>
              </a:lnSpc>
              <a:buFontTx/>
              <a:buNone/>
              <a:defRPr/>
            </a:pPr>
            <a:r>
              <a:rPr lang="es-MX" sz="1800" b="1" dirty="0" smtClean="0">
                <a:latin typeface="Verdana" pitchFamily="34" charset="0"/>
                <a:cs typeface="Times New Roman" pitchFamily="18" charset="0"/>
              </a:rPr>
              <a:t>	-	</a:t>
            </a:r>
            <a:r>
              <a:rPr lang="es-ES" sz="1800" b="1" dirty="0" smtClean="0">
                <a:latin typeface="Verdana" pitchFamily="34" charset="0"/>
                <a:cs typeface="Times New Roman" pitchFamily="18" charset="0"/>
              </a:rPr>
              <a:t>Absoluto</a:t>
            </a:r>
          </a:p>
          <a:p>
            <a:pPr marL="457200" indent="-457200">
              <a:lnSpc>
                <a:spcPct val="90000"/>
              </a:lnSpc>
              <a:buFontTx/>
              <a:buNone/>
              <a:defRPr/>
            </a:pPr>
            <a:r>
              <a:rPr lang="es-MX" sz="1800" b="1" dirty="0" smtClean="0">
                <a:latin typeface="Verdana" pitchFamily="34" charset="0"/>
                <a:cs typeface="Times New Roman" pitchFamily="18" charset="0"/>
              </a:rPr>
              <a:t>	-	</a:t>
            </a:r>
            <a:r>
              <a:rPr lang="es-ES" sz="1800" b="1" dirty="0" smtClean="0">
                <a:latin typeface="Verdana" pitchFamily="34" charset="0"/>
                <a:cs typeface="Times New Roman" pitchFamily="18" charset="0"/>
              </a:rPr>
              <a:t>Exclusivo</a:t>
            </a:r>
          </a:p>
          <a:p>
            <a:pPr marL="457200" indent="-457200">
              <a:lnSpc>
                <a:spcPct val="90000"/>
              </a:lnSpc>
              <a:buFontTx/>
              <a:buNone/>
              <a:defRPr/>
            </a:pPr>
            <a:r>
              <a:rPr lang="es-MX" sz="1800" b="1" dirty="0" smtClean="0">
                <a:latin typeface="Verdana" pitchFamily="34" charset="0"/>
                <a:cs typeface="Times New Roman" pitchFamily="18" charset="0"/>
              </a:rPr>
              <a:t>	-	</a:t>
            </a:r>
            <a:r>
              <a:rPr lang="es-ES" sz="1800" b="1" dirty="0" smtClean="0">
                <a:latin typeface="Verdana" pitchFamily="34" charset="0"/>
                <a:cs typeface="Times New Roman" pitchFamily="18" charset="0"/>
              </a:rPr>
              <a:t>Perpetuo</a:t>
            </a:r>
          </a:p>
          <a:p>
            <a:pPr marL="457200" indent="-457200">
              <a:lnSpc>
                <a:spcPct val="90000"/>
              </a:lnSpc>
              <a:buFontTx/>
              <a:buNone/>
              <a:defRPr/>
            </a:pPr>
            <a:r>
              <a:rPr lang="es-ES" sz="2000" b="1" dirty="0" smtClean="0">
                <a:latin typeface="Verdana" pitchFamily="34" charset="0"/>
                <a:cs typeface="Times New Roman" pitchFamily="18" charset="0"/>
              </a:rPr>
              <a:t>3.	FACULTADES</a:t>
            </a:r>
            <a:r>
              <a:rPr lang="es-MX" sz="2000" b="1" dirty="0" smtClean="0">
                <a:latin typeface="Verdana" pitchFamily="34" charset="0"/>
                <a:cs typeface="Times New Roman" pitchFamily="18" charset="0"/>
              </a:rPr>
              <a:t>:</a:t>
            </a:r>
            <a:endParaRPr lang="es-ES" sz="2000" b="1" dirty="0" smtClean="0">
              <a:latin typeface="Verdana" pitchFamily="34" charset="0"/>
              <a:cs typeface="Times New Roman" pitchFamily="18" charset="0"/>
            </a:endParaRPr>
          </a:p>
          <a:p>
            <a:pPr marL="457200" indent="-457200">
              <a:lnSpc>
                <a:spcPct val="90000"/>
              </a:lnSpc>
              <a:buFontTx/>
              <a:buNone/>
              <a:defRPr/>
            </a:pPr>
            <a:r>
              <a:rPr lang="es-MX" sz="2000" b="1" dirty="0" smtClean="0">
                <a:latin typeface="Verdana" pitchFamily="34" charset="0"/>
                <a:cs typeface="Times New Roman" pitchFamily="18" charset="0"/>
              </a:rPr>
              <a:t>	</a:t>
            </a:r>
            <a:r>
              <a:rPr lang="es-MX" sz="1800" b="1" dirty="0" smtClean="0">
                <a:latin typeface="Verdana" pitchFamily="34" charset="0"/>
                <a:cs typeface="Times New Roman" pitchFamily="18" charset="0"/>
              </a:rPr>
              <a:t>-	</a:t>
            </a:r>
            <a:r>
              <a:rPr lang="es-ES" sz="1800" b="1" dirty="0" smtClean="0">
                <a:latin typeface="Verdana" pitchFamily="34" charset="0"/>
                <a:cs typeface="Times New Roman" pitchFamily="18" charset="0"/>
              </a:rPr>
              <a:t>Uso (</a:t>
            </a:r>
            <a:r>
              <a:rPr lang="es-ES" sz="1800" b="1" dirty="0" err="1" smtClean="0">
                <a:latin typeface="Verdana" pitchFamily="34" charset="0"/>
                <a:cs typeface="Times New Roman" pitchFamily="18" charset="0"/>
              </a:rPr>
              <a:t>Usus</a:t>
            </a:r>
            <a:r>
              <a:rPr lang="es-ES" sz="1800" b="1" dirty="0" smtClean="0">
                <a:latin typeface="Verdana" pitchFamily="34" charset="0"/>
                <a:cs typeface="Times New Roman" pitchFamily="18" charset="0"/>
              </a:rPr>
              <a:t>)</a:t>
            </a:r>
          </a:p>
          <a:p>
            <a:pPr marL="457200" indent="-457200">
              <a:lnSpc>
                <a:spcPct val="90000"/>
              </a:lnSpc>
              <a:buFontTx/>
              <a:buNone/>
              <a:defRPr/>
            </a:pPr>
            <a:r>
              <a:rPr lang="es-MX" sz="1800" b="1" dirty="0" smtClean="0">
                <a:latin typeface="Verdana" pitchFamily="34" charset="0"/>
                <a:cs typeface="Times New Roman" pitchFamily="18" charset="0"/>
              </a:rPr>
              <a:t>	-	</a:t>
            </a:r>
            <a:r>
              <a:rPr lang="es-ES" sz="1800" b="1" dirty="0" smtClean="0">
                <a:latin typeface="Verdana" pitchFamily="34" charset="0"/>
                <a:cs typeface="Times New Roman" pitchFamily="18" charset="0"/>
              </a:rPr>
              <a:t>Goce (</a:t>
            </a:r>
            <a:r>
              <a:rPr lang="es-ES" sz="1800" b="1" dirty="0" err="1" smtClean="0">
                <a:latin typeface="Verdana" pitchFamily="34" charset="0"/>
                <a:cs typeface="Times New Roman" pitchFamily="18" charset="0"/>
              </a:rPr>
              <a:t>fructus</a:t>
            </a:r>
            <a:r>
              <a:rPr lang="es-ES" sz="1800" b="1" dirty="0" smtClean="0">
                <a:latin typeface="Verdana" pitchFamily="34" charset="0"/>
                <a:cs typeface="Times New Roman" pitchFamily="18" charset="0"/>
              </a:rPr>
              <a:t>)</a:t>
            </a:r>
          </a:p>
          <a:p>
            <a:pPr marL="457200" indent="-457200">
              <a:lnSpc>
                <a:spcPct val="90000"/>
              </a:lnSpc>
              <a:buFontTx/>
              <a:buNone/>
              <a:defRPr/>
            </a:pPr>
            <a:r>
              <a:rPr lang="es-MX" sz="1800" b="1" dirty="0" smtClean="0">
                <a:latin typeface="Verdana" pitchFamily="34" charset="0"/>
                <a:cs typeface="Times New Roman" pitchFamily="18" charset="0"/>
              </a:rPr>
              <a:t>	-	</a:t>
            </a:r>
            <a:r>
              <a:rPr lang="es-ES" sz="1800" b="1" dirty="0" smtClean="0">
                <a:latin typeface="Verdana" pitchFamily="34" charset="0"/>
                <a:cs typeface="Times New Roman" pitchFamily="18" charset="0"/>
              </a:rPr>
              <a:t>Consumo (</a:t>
            </a:r>
            <a:r>
              <a:rPr lang="es-ES" sz="1800" b="1" dirty="0" err="1" smtClean="0">
                <a:latin typeface="Verdana" pitchFamily="34" charset="0"/>
                <a:cs typeface="Times New Roman" pitchFamily="18" charset="0"/>
              </a:rPr>
              <a:t>abusus</a:t>
            </a:r>
            <a:r>
              <a:rPr lang="es-ES" sz="1800" b="1" dirty="0" smtClean="0">
                <a:latin typeface="Verdana" pitchFamily="34" charset="0"/>
                <a:cs typeface="Times New Roman" pitchFamily="18" charset="0"/>
              </a:rPr>
              <a:t>)</a:t>
            </a:r>
          </a:p>
          <a:p>
            <a:pPr marL="457200" indent="-457200">
              <a:lnSpc>
                <a:spcPct val="90000"/>
              </a:lnSpc>
              <a:buFontTx/>
              <a:buNone/>
              <a:defRPr/>
            </a:pPr>
            <a:r>
              <a:rPr lang="es-MX" sz="1800" b="1" dirty="0" smtClean="0">
                <a:latin typeface="Verdana" pitchFamily="34" charset="0"/>
                <a:cs typeface="Times New Roman" pitchFamily="18" charset="0"/>
              </a:rPr>
              <a:t>	</a:t>
            </a:r>
            <a:r>
              <a:rPr lang="es-ES" sz="1800" b="1" dirty="0" smtClean="0">
                <a:latin typeface="Verdana" pitchFamily="34" charset="0"/>
                <a:cs typeface="Times New Roman" pitchFamily="18" charset="0"/>
              </a:rPr>
              <a:t>Clasificación</a:t>
            </a:r>
            <a:r>
              <a:rPr lang="es-MX" sz="1800" b="1" dirty="0" smtClean="0">
                <a:latin typeface="Verdana" pitchFamily="34" charset="0"/>
                <a:cs typeface="Times New Roman" pitchFamily="18" charset="0"/>
              </a:rPr>
              <a:t>:</a:t>
            </a:r>
          </a:p>
          <a:p>
            <a:pPr marL="457200" indent="-457200">
              <a:lnSpc>
                <a:spcPct val="90000"/>
              </a:lnSpc>
              <a:buFontTx/>
              <a:buNone/>
              <a:defRPr/>
            </a:pPr>
            <a:r>
              <a:rPr lang="es-MX" sz="1800" b="1" dirty="0" smtClean="0">
                <a:latin typeface="Verdana" pitchFamily="34" charset="0"/>
                <a:cs typeface="Times New Roman" pitchFamily="18" charset="0"/>
              </a:rPr>
              <a:t>	-	</a:t>
            </a:r>
            <a:r>
              <a:rPr lang="es-ES" sz="1800" b="1" dirty="0" smtClean="0">
                <a:latin typeface="Verdana" pitchFamily="34" charset="0"/>
                <a:cs typeface="Times New Roman" pitchFamily="18" charset="0"/>
              </a:rPr>
              <a:t>Materiales</a:t>
            </a:r>
            <a:endParaRPr lang="es-MX" sz="1800" b="1" dirty="0" smtClean="0">
              <a:latin typeface="Verdana" pitchFamily="34" charset="0"/>
              <a:cs typeface="Times New Roman" pitchFamily="18" charset="0"/>
            </a:endParaRPr>
          </a:p>
          <a:p>
            <a:pPr marL="457200" indent="-457200">
              <a:lnSpc>
                <a:spcPct val="90000"/>
              </a:lnSpc>
              <a:buFontTx/>
              <a:buNone/>
              <a:defRPr/>
            </a:pPr>
            <a:r>
              <a:rPr lang="es-MX" sz="1800" b="1" dirty="0" smtClean="0">
                <a:latin typeface="Verdana" pitchFamily="34" charset="0"/>
                <a:cs typeface="Times New Roman" pitchFamily="18" charset="0"/>
              </a:rPr>
              <a:t>	-	</a:t>
            </a:r>
            <a:r>
              <a:rPr lang="es-ES" sz="1800" b="1" dirty="0" smtClean="0">
                <a:latin typeface="Verdana" pitchFamily="34" charset="0"/>
                <a:cs typeface="Times New Roman" pitchFamily="18" charset="0"/>
              </a:rPr>
              <a:t>Jurídicas</a:t>
            </a:r>
          </a:p>
          <a:p>
            <a:pPr marL="457200" indent="-457200">
              <a:lnSpc>
                <a:spcPct val="90000"/>
              </a:lnSpc>
              <a:defRPr/>
            </a:pPr>
            <a:endParaRPr lang="es-ES" sz="2400" b="1" dirty="0" smtClean="0">
              <a:latin typeface="Verdana" pitchFamily="34" charset="0"/>
            </a:endParaRPr>
          </a:p>
        </p:txBody>
      </p:sp>
      <p:sp>
        <p:nvSpPr>
          <p:cNvPr id="25604" name="Rectangle 4"/>
          <p:cNvSpPr>
            <a:spLocks noGrp="1" noChangeArrowheads="1"/>
          </p:cNvSpPr>
          <p:nvPr>
            <p:ph sz="half" idx="2"/>
          </p:nvPr>
        </p:nvSpPr>
        <p:spPr>
          <a:xfrm>
            <a:off x="5335588" y="1981200"/>
            <a:ext cx="3451225" cy="4114800"/>
          </a:xfrm>
        </p:spPr>
        <p:txBody>
          <a:bodyPr>
            <a:normAutofit fontScale="85000" lnSpcReduction="10000"/>
          </a:bodyPr>
          <a:lstStyle/>
          <a:p>
            <a:pPr>
              <a:lnSpc>
                <a:spcPct val="90000"/>
              </a:lnSpc>
              <a:buFontTx/>
              <a:buNone/>
              <a:defRPr/>
            </a:pPr>
            <a:r>
              <a:rPr lang="es-ES" sz="2000" b="1" dirty="0" smtClean="0">
                <a:solidFill>
                  <a:schemeClr val="bg1">
                    <a:lumMod val="40000"/>
                    <a:lumOff val="60000"/>
                  </a:schemeClr>
                </a:solidFill>
                <a:latin typeface="Verdana" pitchFamily="34" charset="0"/>
                <a:cs typeface="Times New Roman" pitchFamily="18" charset="0"/>
              </a:rPr>
              <a:t>4.	</a:t>
            </a:r>
            <a:r>
              <a:rPr lang="es-ES" sz="2000" b="1" dirty="0" smtClean="0">
                <a:latin typeface="Verdana" pitchFamily="34" charset="0"/>
                <a:cs typeface="Times New Roman" pitchFamily="18" charset="0"/>
              </a:rPr>
              <a:t>OBJETO </a:t>
            </a:r>
            <a:r>
              <a:rPr lang="es-MX" sz="2000" b="1" dirty="0" smtClean="0">
                <a:latin typeface="Verdana" pitchFamily="34" charset="0"/>
                <a:cs typeface="Times New Roman" pitchFamily="18" charset="0"/>
              </a:rPr>
              <a:t> </a:t>
            </a:r>
            <a:r>
              <a:rPr lang="es-ES" sz="2000" b="1" dirty="0" smtClean="0">
                <a:latin typeface="Verdana" pitchFamily="34" charset="0"/>
                <a:cs typeface="Times New Roman" pitchFamily="18" charset="0"/>
              </a:rPr>
              <a:t>DOMINIO</a:t>
            </a:r>
          </a:p>
          <a:p>
            <a:pPr>
              <a:lnSpc>
                <a:spcPct val="90000"/>
              </a:lnSpc>
              <a:buFontTx/>
              <a:buNone/>
              <a:defRPr/>
            </a:pPr>
            <a:r>
              <a:rPr lang="es-MX" sz="2000" b="1" dirty="0" smtClean="0">
                <a:latin typeface="Verdana" pitchFamily="34" charset="0"/>
                <a:cs typeface="Times New Roman" pitchFamily="18" charset="0"/>
              </a:rPr>
              <a:t>	-	</a:t>
            </a:r>
            <a:r>
              <a:rPr lang="es-ES" sz="2000" b="1" dirty="0" smtClean="0">
                <a:latin typeface="Verdana" pitchFamily="34" charset="0"/>
                <a:cs typeface="Times New Roman" pitchFamily="18" charset="0"/>
              </a:rPr>
              <a:t>Cosas apropiables</a:t>
            </a:r>
          </a:p>
          <a:p>
            <a:pPr>
              <a:lnSpc>
                <a:spcPct val="90000"/>
              </a:lnSpc>
              <a:buFontTx/>
              <a:buNone/>
              <a:defRPr/>
            </a:pPr>
            <a:r>
              <a:rPr lang="es-MX" sz="2000" b="1" dirty="0" smtClean="0">
                <a:latin typeface="Verdana" pitchFamily="34" charset="0"/>
                <a:cs typeface="Times New Roman" pitchFamily="18" charset="0"/>
              </a:rPr>
              <a:t>	-	</a:t>
            </a:r>
            <a:r>
              <a:rPr lang="es-ES" sz="2000" b="1" dirty="0" smtClean="0">
                <a:latin typeface="Verdana" pitchFamily="34" charset="0"/>
                <a:cs typeface="Times New Roman" pitchFamily="18" charset="0"/>
              </a:rPr>
              <a:t>Cosas</a:t>
            </a:r>
            <a:r>
              <a:rPr lang="es-MX" sz="2000" b="1" dirty="0" smtClean="0">
                <a:latin typeface="Verdana" pitchFamily="34" charset="0"/>
                <a:cs typeface="Times New Roman" pitchFamily="18" charset="0"/>
              </a:rPr>
              <a:t> </a:t>
            </a:r>
            <a:r>
              <a:rPr lang="es-ES" sz="2000" b="1" dirty="0" smtClean="0">
                <a:latin typeface="Verdana" pitchFamily="34" charset="0"/>
                <a:cs typeface="Times New Roman" pitchFamily="18" charset="0"/>
              </a:rPr>
              <a:t>Individual</a:t>
            </a:r>
            <a:r>
              <a:rPr lang="es-MX" sz="2000" b="1" dirty="0" smtClean="0">
                <a:latin typeface="Verdana" pitchFamily="34" charset="0"/>
                <a:cs typeface="Times New Roman" pitchFamily="18" charset="0"/>
              </a:rPr>
              <a:t>-</a:t>
            </a:r>
          </a:p>
          <a:p>
            <a:pPr>
              <a:lnSpc>
                <a:spcPct val="90000"/>
              </a:lnSpc>
              <a:buFontTx/>
              <a:buNone/>
              <a:defRPr/>
            </a:pPr>
            <a:r>
              <a:rPr lang="es-MX" sz="2000" b="1" dirty="0" smtClean="0">
                <a:latin typeface="Verdana" pitchFamily="34" charset="0"/>
                <a:cs typeface="Times New Roman" pitchFamily="18" charset="0"/>
              </a:rPr>
              <a:t>		</a:t>
            </a:r>
            <a:r>
              <a:rPr lang="es-ES" sz="2000" b="1" dirty="0" smtClean="0">
                <a:latin typeface="Verdana" pitchFamily="34" charset="0"/>
                <a:cs typeface="Times New Roman" pitchFamily="18" charset="0"/>
              </a:rPr>
              <a:t>mente </a:t>
            </a:r>
            <a:r>
              <a:rPr lang="es-ES" sz="2000" b="1" dirty="0" err="1" smtClean="0">
                <a:latin typeface="Verdana" pitchFamily="34" charset="0"/>
                <a:cs typeface="Times New Roman" pitchFamily="18" charset="0"/>
              </a:rPr>
              <a:t>determ</a:t>
            </a:r>
            <a:r>
              <a:rPr lang="es-MX" sz="2000" b="1" dirty="0" smtClean="0">
                <a:latin typeface="Verdana" pitchFamily="34" charset="0"/>
                <a:cs typeface="Times New Roman" pitchFamily="18" charset="0"/>
              </a:rPr>
              <a:t>.</a:t>
            </a:r>
            <a:endParaRPr lang="es-ES" sz="2000" b="1" dirty="0" smtClean="0">
              <a:latin typeface="Verdana" pitchFamily="34" charset="0"/>
              <a:cs typeface="Times New Roman" pitchFamily="18" charset="0"/>
            </a:endParaRPr>
          </a:p>
          <a:p>
            <a:pPr>
              <a:lnSpc>
                <a:spcPct val="90000"/>
              </a:lnSpc>
              <a:buFontTx/>
              <a:buNone/>
              <a:defRPr/>
            </a:pPr>
            <a:r>
              <a:rPr lang="es-ES" sz="2000" b="1" dirty="0" smtClean="0">
                <a:latin typeface="Verdana" pitchFamily="34" charset="0"/>
                <a:cs typeface="Times New Roman" pitchFamily="18" charset="0"/>
              </a:rPr>
              <a:t>5.	CLASES PROPIEDAD:</a:t>
            </a:r>
          </a:p>
          <a:p>
            <a:pPr>
              <a:lnSpc>
                <a:spcPct val="90000"/>
              </a:lnSpc>
              <a:buFontTx/>
              <a:buNone/>
              <a:defRPr/>
            </a:pPr>
            <a:r>
              <a:rPr lang="es-MX" sz="2000" b="1" dirty="0" smtClean="0">
                <a:latin typeface="Verdana" pitchFamily="34" charset="0"/>
                <a:cs typeface="Times New Roman" pitchFamily="18" charset="0"/>
              </a:rPr>
              <a:t>	-	</a:t>
            </a:r>
            <a:r>
              <a:rPr lang="es-ES" sz="2000" b="1" dirty="0" smtClean="0">
                <a:latin typeface="Verdana" pitchFamily="34" charset="0"/>
                <a:cs typeface="Times New Roman" pitchFamily="18" charset="0"/>
              </a:rPr>
              <a:t>Según su 	extensión</a:t>
            </a:r>
          </a:p>
          <a:p>
            <a:pPr>
              <a:lnSpc>
                <a:spcPct val="90000"/>
              </a:lnSpc>
              <a:buFontTx/>
              <a:buNone/>
              <a:defRPr/>
            </a:pPr>
            <a:r>
              <a:rPr lang="es-MX" sz="2000" b="1" dirty="0" smtClean="0">
                <a:latin typeface="Verdana" pitchFamily="34" charset="0"/>
                <a:cs typeface="Times New Roman" pitchFamily="18" charset="0"/>
              </a:rPr>
              <a:t>	-	</a:t>
            </a:r>
            <a:r>
              <a:rPr lang="es-ES" sz="2000" b="1" dirty="0" smtClean="0">
                <a:latin typeface="Verdana" pitchFamily="34" charset="0"/>
                <a:cs typeface="Times New Roman" pitchFamily="18" charset="0"/>
              </a:rPr>
              <a:t>Número de sujetos </a:t>
            </a:r>
            <a:r>
              <a:rPr lang="es-MX" sz="2000" b="1" dirty="0" smtClean="0">
                <a:latin typeface="Verdana" pitchFamily="34" charset="0"/>
                <a:cs typeface="Times New Roman" pitchFamily="18" charset="0"/>
              </a:rPr>
              <a:t>-	</a:t>
            </a:r>
            <a:r>
              <a:rPr lang="es-ES" sz="2000" b="1" dirty="0" smtClean="0">
                <a:latin typeface="Verdana" pitchFamily="34" charset="0"/>
                <a:cs typeface="Times New Roman" pitchFamily="18" charset="0"/>
              </a:rPr>
              <a:t>Cosas objeto del </a:t>
            </a:r>
            <a:r>
              <a:rPr lang="es-MX" sz="2000" b="1" dirty="0" smtClean="0">
                <a:latin typeface="Verdana" pitchFamily="34" charset="0"/>
                <a:cs typeface="Times New Roman" pitchFamily="18" charset="0"/>
              </a:rPr>
              <a:t>	</a:t>
            </a:r>
            <a:r>
              <a:rPr lang="es-ES" sz="2000" b="1" dirty="0" smtClean="0">
                <a:latin typeface="Verdana" pitchFamily="34" charset="0"/>
                <a:cs typeface="Times New Roman" pitchFamily="18" charset="0"/>
              </a:rPr>
              <a:t>derecho</a:t>
            </a:r>
            <a:endParaRPr lang="es-MX" sz="2000" b="1" dirty="0" smtClean="0">
              <a:latin typeface="Verdana" pitchFamily="34" charset="0"/>
              <a:cs typeface="Times New Roman" pitchFamily="18" charset="0"/>
            </a:endParaRPr>
          </a:p>
          <a:p>
            <a:pPr>
              <a:lnSpc>
                <a:spcPct val="90000"/>
              </a:lnSpc>
              <a:buFontTx/>
              <a:buNone/>
              <a:defRPr/>
            </a:pPr>
            <a:r>
              <a:rPr lang="es-MX" sz="2000" b="1" dirty="0" smtClean="0">
                <a:latin typeface="Verdana" pitchFamily="34" charset="0"/>
                <a:cs typeface="Times New Roman" pitchFamily="18" charset="0"/>
              </a:rPr>
              <a:t>	-	</a:t>
            </a:r>
            <a:r>
              <a:rPr lang="es-ES" sz="2000" b="1" dirty="0" smtClean="0">
                <a:latin typeface="Verdana" pitchFamily="34" charset="0"/>
                <a:cs typeface="Times New Roman" pitchFamily="18" charset="0"/>
              </a:rPr>
              <a:t>Derecho Privado y</a:t>
            </a:r>
            <a:r>
              <a:rPr lang="es-MX" sz="2000" b="1" dirty="0" smtClean="0">
                <a:latin typeface="Verdana" pitchFamily="34" charset="0"/>
                <a:cs typeface="Times New Roman" pitchFamily="18" charset="0"/>
              </a:rPr>
              <a:t>	</a:t>
            </a:r>
            <a:r>
              <a:rPr lang="es-ES" sz="2000" b="1" dirty="0" smtClean="0">
                <a:latin typeface="Verdana" pitchFamily="34" charset="0"/>
                <a:cs typeface="Times New Roman" pitchFamily="18" charset="0"/>
              </a:rPr>
              <a:t>Derecho Público</a:t>
            </a:r>
          </a:p>
          <a:p>
            <a:pPr>
              <a:lnSpc>
                <a:spcPct val="90000"/>
              </a:lnSpc>
              <a:buFontTx/>
              <a:buNone/>
              <a:defRPr/>
            </a:pPr>
            <a:r>
              <a:rPr lang="es-MX" sz="2000" b="1" dirty="0" smtClean="0">
                <a:latin typeface="Verdana" pitchFamily="34" charset="0"/>
                <a:cs typeface="Times New Roman" pitchFamily="18" charset="0"/>
              </a:rPr>
              <a:t>	-	</a:t>
            </a:r>
            <a:r>
              <a:rPr lang="es-ES" sz="2000" b="1" dirty="0" smtClean="0">
                <a:latin typeface="Verdana" pitchFamily="34" charset="0"/>
                <a:cs typeface="Times New Roman" pitchFamily="18" charset="0"/>
              </a:rPr>
              <a:t>Particular o 	privada </a:t>
            </a:r>
            <a:r>
              <a:rPr lang="es-MX" sz="2000" b="1" dirty="0" smtClean="0">
                <a:latin typeface="Verdana" pitchFamily="34" charset="0"/>
                <a:cs typeface="Times New Roman" pitchFamily="18" charset="0"/>
              </a:rPr>
              <a:t>	</a:t>
            </a:r>
            <a:r>
              <a:rPr lang="es-ES" sz="2000" b="1" dirty="0" smtClean="0">
                <a:latin typeface="Verdana" pitchFamily="34" charset="0"/>
                <a:cs typeface="Times New Roman" pitchFamily="18" charset="0"/>
              </a:rPr>
              <a:t>Social y mixta</a:t>
            </a:r>
          </a:p>
          <a:p>
            <a:pPr>
              <a:lnSpc>
                <a:spcPct val="90000"/>
              </a:lnSpc>
              <a:buFontTx/>
              <a:buNone/>
              <a:defRPr/>
            </a:pPr>
            <a:r>
              <a:rPr lang="es-ES" sz="2000" b="1" dirty="0" smtClean="0">
                <a:latin typeface="Verdana" pitchFamily="34" charset="0"/>
                <a:cs typeface="Times New Roman" pitchFamily="18" charset="0"/>
              </a:rPr>
              <a:t>6.	LA COPROPIEDAD:</a:t>
            </a:r>
            <a:r>
              <a:rPr lang="es-ES" sz="2000" b="1" dirty="0" smtClean="0">
                <a:latin typeface="Verdana" pitchFamily="34" charset="0"/>
              </a:rPr>
              <a:t> </a:t>
            </a: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56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56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56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56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56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56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56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56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56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56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56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56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560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560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560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560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560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560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560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560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560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2560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560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560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560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560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560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2560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560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560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2560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560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560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256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56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56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256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56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56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2560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560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560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2560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560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560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2560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560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2560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2560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2560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2560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2560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2560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2560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2560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2560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2560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1000"/>
                                        <p:tgtEl>
                                          <p:spTgt spid="2560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2560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2560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1000"/>
                                        <p:tgtEl>
                                          <p:spTgt spid="2560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2560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2560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3" grpId="0" build="p"/>
      <p:bldP spid="25604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s-ES" b="1" smtClean="0">
                <a:latin typeface="Tahoma" pitchFamily="34" charset="0"/>
              </a:rPr>
              <a:t>LA COPROPIEDAD</a:t>
            </a:r>
            <a:r>
              <a:rPr lang="es-ES" b="1" smtClean="0"/>
              <a:t>:</a:t>
            </a:r>
            <a:r>
              <a:rPr lang="es-ES" smtClean="0"/>
              <a:t> 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idx="1"/>
          </p:nvPr>
        </p:nvSpPr>
        <p:spPr>
          <a:xfrm>
            <a:off x="1371600" y="1981200"/>
            <a:ext cx="7486650" cy="4233863"/>
          </a:xfrm>
        </p:spPr>
        <p:txBody>
          <a:bodyPr/>
          <a:lstStyle/>
          <a:p>
            <a:pPr marL="457200" indent="-457200">
              <a:lnSpc>
                <a:spcPct val="80000"/>
              </a:lnSpc>
              <a:buFontTx/>
              <a:buNone/>
              <a:defRPr/>
            </a:pPr>
            <a:r>
              <a:rPr lang="es-ES" sz="2400" b="1" dirty="0" smtClean="0">
                <a:solidFill>
                  <a:schemeClr val="bg1">
                    <a:lumMod val="40000"/>
                    <a:lumOff val="60000"/>
                  </a:schemeClr>
                </a:solidFill>
                <a:latin typeface="Verdana" pitchFamily="34" charset="0"/>
              </a:rPr>
              <a:t>1.  </a:t>
            </a:r>
            <a:r>
              <a:rPr lang="es-ES" sz="2400" b="1" dirty="0" smtClean="0">
                <a:latin typeface="Verdana" pitchFamily="34" charset="0"/>
              </a:rPr>
              <a:t>Generalidades: </a:t>
            </a:r>
          </a:p>
          <a:p>
            <a:pPr marL="1438275" indent="-719138">
              <a:lnSpc>
                <a:spcPct val="80000"/>
              </a:lnSpc>
              <a:buFont typeface="Wingdings" pitchFamily="2" charset="2"/>
              <a:buChar char="Ø"/>
              <a:defRPr/>
            </a:pPr>
            <a:r>
              <a:rPr lang="es-ES" sz="2400" b="1" dirty="0" smtClean="0">
                <a:latin typeface="Verdana" pitchFamily="34" charset="0"/>
              </a:rPr>
              <a:t>Indivisión, condominio, copropiedad</a:t>
            </a:r>
          </a:p>
          <a:p>
            <a:pPr marL="1438275" indent="-719138">
              <a:lnSpc>
                <a:spcPct val="80000"/>
              </a:lnSpc>
              <a:buFont typeface="Wingdings" pitchFamily="2" charset="2"/>
              <a:buChar char="Ø"/>
              <a:defRPr/>
            </a:pPr>
            <a:r>
              <a:rPr lang="es-ES" sz="2400" b="1" dirty="0" smtClean="0">
                <a:latin typeface="Verdana" pitchFamily="34" charset="0"/>
              </a:rPr>
              <a:t>Fuentes de la indivisión</a:t>
            </a:r>
          </a:p>
          <a:p>
            <a:pPr marL="1438275" indent="-719138">
              <a:lnSpc>
                <a:spcPct val="80000"/>
              </a:lnSpc>
              <a:buFont typeface="Wingdings" pitchFamily="2" charset="2"/>
              <a:buChar char="Ø"/>
              <a:defRPr/>
            </a:pPr>
            <a:r>
              <a:rPr lang="es-ES" sz="2400" b="1" dirty="0" smtClean="0">
                <a:latin typeface="Verdana" pitchFamily="34" charset="0"/>
              </a:rPr>
              <a:t>Clasificación de la indivisión</a:t>
            </a:r>
          </a:p>
          <a:p>
            <a:pPr marL="1438275" indent="-719138">
              <a:lnSpc>
                <a:spcPct val="80000"/>
              </a:lnSpc>
              <a:buFont typeface="Wingdings" pitchFamily="2" charset="2"/>
              <a:buChar char="Ø"/>
              <a:defRPr/>
            </a:pPr>
            <a:endParaRPr lang="es-ES" sz="2400" b="1" dirty="0" smtClean="0">
              <a:latin typeface="Verdana" pitchFamily="34" charset="0"/>
            </a:endParaRPr>
          </a:p>
          <a:p>
            <a:pPr>
              <a:lnSpc>
                <a:spcPct val="80000"/>
              </a:lnSpc>
              <a:buFontTx/>
              <a:buNone/>
              <a:defRPr/>
            </a:pPr>
            <a:r>
              <a:rPr lang="es-ES" sz="2400" b="1" dirty="0" smtClean="0">
                <a:latin typeface="Verdana" pitchFamily="34" charset="0"/>
              </a:rPr>
              <a:t>2.  Derechos de los Copropietarios</a:t>
            </a:r>
          </a:p>
          <a:p>
            <a:pPr marL="1612900" indent="-893763">
              <a:lnSpc>
                <a:spcPct val="80000"/>
              </a:lnSpc>
              <a:buFont typeface="Wingdings" pitchFamily="2" charset="2"/>
              <a:buChar char="Ø"/>
              <a:defRPr/>
            </a:pPr>
            <a:r>
              <a:rPr lang="es-ES" sz="2400" b="1" dirty="0" smtClean="0">
                <a:latin typeface="Verdana" pitchFamily="34" charset="0"/>
              </a:rPr>
              <a:t>Noción cuota parte</a:t>
            </a:r>
          </a:p>
          <a:p>
            <a:pPr marL="1612900" indent="-893763">
              <a:lnSpc>
                <a:spcPct val="80000"/>
              </a:lnSpc>
              <a:buFont typeface="Wingdings" pitchFamily="2" charset="2"/>
              <a:buChar char="Ø"/>
              <a:defRPr/>
            </a:pPr>
            <a:r>
              <a:rPr lang="es-ES" sz="2400" b="1" dirty="0" smtClean="0">
                <a:latin typeface="Verdana" pitchFamily="34" charset="0"/>
              </a:rPr>
              <a:t>Actos jurídicos que pueden realizar copropietarios</a:t>
            </a:r>
          </a:p>
          <a:p>
            <a:pPr marL="1612900" indent="-893763">
              <a:lnSpc>
                <a:spcPct val="80000"/>
              </a:lnSpc>
              <a:buFont typeface="Wingdings" pitchFamily="2" charset="2"/>
              <a:buChar char="Ø"/>
              <a:defRPr/>
            </a:pPr>
            <a:r>
              <a:rPr lang="es-ES" sz="2400" b="1" dirty="0" smtClean="0">
                <a:latin typeface="Verdana" pitchFamily="34" charset="0"/>
              </a:rPr>
              <a:t>Actos materiales que pueden hacer copropietarios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>
                                        <p:cTn id="6" dur="500" fill="hold"/>
                                        <p:tgtEl>
                                          <p:spTgt spid="49154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5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491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49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49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71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71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71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71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71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71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4" grpId="0"/>
      <p:bldP spid="49154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>
          <a:xfrm>
            <a:off x="1371600" y="285750"/>
            <a:ext cx="7772400" cy="928688"/>
          </a:xfrm>
        </p:spPr>
        <p:txBody>
          <a:bodyPr/>
          <a:lstStyle/>
          <a:p>
            <a:r>
              <a:rPr lang="es-ES" b="1" smtClean="0">
                <a:latin typeface="Tahoma" pitchFamily="34" charset="0"/>
              </a:rPr>
              <a:t>LA COPROPIEDAD….</a:t>
            </a:r>
          </a:p>
        </p:txBody>
      </p:sp>
      <p:sp>
        <p:nvSpPr>
          <p:cNvPr id="50179" name="Rectangle 3"/>
          <p:cNvSpPr>
            <a:spLocks noGrp="1" noChangeArrowheads="1"/>
          </p:cNvSpPr>
          <p:nvPr>
            <p:ph idx="1"/>
          </p:nvPr>
        </p:nvSpPr>
        <p:spPr>
          <a:xfrm>
            <a:off x="1371600" y="1357313"/>
            <a:ext cx="7772400" cy="5500687"/>
          </a:xfrm>
        </p:spPr>
        <p:txBody>
          <a:bodyPr>
            <a:normAutofit fontScale="92500" lnSpcReduction="10000"/>
          </a:bodyPr>
          <a:lstStyle/>
          <a:p>
            <a:pPr indent="-250825">
              <a:lnSpc>
                <a:spcPct val="80000"/>
              </a:lnSpc>
              <a:buFontTx/>
              <a:buNone/>
              <a:defRPr/>
            </a:pPr>
            <a:r>
              <a:rPr lang="es-ES" sz="2800" b="1" dirty="0" smtClean="0">
                <a:latin typeface="Verdana" pitchFamily="34" charset="0"/>
              </a:rPr>
              <a:t>3.  Obligaciones de los comuneros</a:t>
            </a:r>
          </a:p>
          <a:p>
            <a:pPr marL="1520825" indent="-360363">
              <a:lnSpc>
                <a:spcPct val="80000"/>
              </a:lnSpc>
              <a:buFont typeface="Wingdings" pitchFamily="2" charset="2"/>
              <a:buChar char="Ø"/>
              <a:tabLst>
                <a:tab pos="1520825" algn="l"/>
              </a:tabLst>
              <a:defRPr/>
            </a:pPr>
            <a:r>
              <a:rPr lang="es-ES" sz="2800" b="1" dirty="0" smtClean="0">
                <a:latin typeface="Verdana" pitchFamily="34" charset="0"/>
              </a:rPr>
              <a:t>Contribución a las expensas necesarias</a:t>
            </a:r>
          </a:p>
          <a:p>
            <a:pPr marL="1520825" indent="-360363">
              <a:lnSpc>
                <a:spcPct val="80000"/>
              </a:lnSpc>
              <a:buFont typeface="Wingdings" pitchFamily="2" charset="2"/>
              <a:buChar char="Ø"/>
              <a:tabLst>
                <a:tab pos="1520825" algn="l"/>
              </a:tabLst>
              <a:defRPr/>
            </a:pPr>
            <a:r>
              <a:rPr lang="es-ES" sz="2800" b="1" dirty="0" smtClean="0">
                <a:latin typeface="Verdana" pitchFamily="34" charset="0"/>
              </a:rPr>
              <a:t>Prohibición de hacer innovaciones</a:t>
            </a:r>
          </a:p>
          <a:p>
            <a:pPr marL="1520825" indent="-360363">
              <a:lnSpc>
                <a:spcPct val="80000"/>
              </a:lnSpc>
              <a:buFont typeface="Wingdings" pitchFamily="2" charset="2"/>
              <a:buChar char="Ø"/>
              <a:tabLst>
                <a:tab pos="1520825" algn="l"/>
              </a:tabLst>
              <a:defRPr/>
            </a:pPr>
            <a:r>
              <a:rPr lang="es-ES" sz="2800" b="1" dirty="0" smtClean="0">
                <a:latin typeface="Verdana" pitchFamily="34" charset="0"/>
              </a:rPr>
              <a:t>Obligación de retribución a la comunidad</a:t>
            </a:r>
          </a:p>
          <a:p>
            <a:pPr marL="457200" indent="-457200">
              <a:lnSpc>
                <a:spcPct val="80000"/>
              </a:lnSpc>
              <a:buFontTx/>
              <a:buNone/>
              <a:defRPr/>
            </a:pPr>
            <a:endParaRPr lang="es-ES" sz="2800" b="1" dirty="0" smtClean="0">
              <a:latin typeface="Verdana" pitchFamily="34" charset="0"/>
            </a:endParaRPr>
          </a:p>
          <a:p>
            <a:pPr marL="457200" indent="-457200">
              <a:lnSpc>
                <a:spcPct val="80000"/>
              </a:lnSpc>
              <a:buFontTx/>
              <a:buNone/>
              <a:defRPr/>
            </a:pPr>
            <a:r>
              <a:rPr lang="es-ES" sz="2800" b="1" dirty="0" smtClean="0">
                <a:latin typeface="Verdana" pitchFamily="34" charset="0"/>
              </a:rPr>
              <a:t>4.	Responsabilidad de los comuneros</a:t>
            </a:r>
          </a:p>
          <a:p>
            <a:pPr marL="457200" indent="-457200">
              <a:lnSpc>
                <a:spcPct val="80000"/>
              </a:lnSpc>
              <a:buFontTx/>
              <a:buNone/>
              <a:defRPr/>
            </a:pPr>
            <a:endParaRPr lang="es-ES" sz="2800" b="1" dirty="0" smtClean="0">
              <a:latin typeface="Verdana" pitchFamily="34" charset="0"/>
            </a:endParaRPr>
          </a:p>
          <a:p>
            <a:pPr marL="457200" indent="-457200">
              <a:lnSpc>
                <a:spcPct val="80000"/>
              </a:lnSpc>
              <a:buFontTx/>
              <a:buNone/>
              <a:defRPr/>
            </a:pPr>
            <a:r>
              <a:rPr lang="es-ES" sz="2800" b="1" dirty="0" smtClean="0">
                <a:latin typeface="Verdana" pitchFamily="34" charset="0"/>
              </a:rPr>
              <a:t>5.	Extinción de la Comunidad		</a:t>
            </a:r>
          </a:p>
          <a:p>
            <a:pPr marL="1438275" indent="-361950">
              <a:lnSpc>
                <a:spcPct val="80000"/>
              </a:lnSpc>
              <a:buFont typeface="Wingdings" pitchFamily="2" charset="2"/>
              <a:buChar char="Ø"/>
              <a:defRPr/>
            </a:pPr>
            <a:r>
              <a:rPr lang="es-ES" sz="2800" b="1" dirty="0" smtClean="0">
                <a:latin typeface="Verdana" pitchFamily="34" charset="0"/>
              </a:rPr>
              <a:t>Causales</a:t>
            </a:r>
          </a:p>
          <a:p>
            <a:pPr marL="1438275" indent="-361950">
              <a:lnSpc>
                <a:spcPct val="80000"/>
              </a:lnSpc>
              <a:buFont typeface="Wingdings" pitchFamily="2" charset="2"/>
              <a:buChar char="Ø"/>
              <a:defRPr/>
            </a:pPr>
            <a:r>
              <a:rPr lang="es-ES" sz="2800" b="1" dirty="0" smtClean="0">
                <a:latin typeface="Verdana" pitchFamily="34" charset="0"/>
              </a:rPr>
              <a:t>Partición: </a:t>
            </a:r>
          </a:p>
          <a:p>
            <a:pPr marL="1438275" indent="-361950">
              <a:lnSpc>
                <a:spcPct val="80000"/>
              </a:lnSpc>
              <a:buFont typeface="Wingdings" pitchFamily="2" charset="2"/>
              <a:buChar char="Ø"/>
              <a:defRPr/>
            </a:pPr>
            <a:r>
              <a:rPr lang="es-ES" sz="2800" b="1" dirty="0" smtClean="0">
                <a:latin typeface="Verdana" pitchFamily="34" charset="0"/>
              </a:rPr>
              <a:t>Caracteres de la partición</a:t>
            </a:r>
          </a:p>
          <a:p>
            <a:pPr marL="1438275" indent="-361950">
              <a:lnSpc>
                <a:spcPct val="80000"/>
              </a:lnSpc>
              <a:buFont typeface="Wingdings" pitchFamily="2" charset="2"/>
              <a:buChar char="Ø"/>
              <a:defRPr/>
            </a:pPr>
            <a:r>
              <a:rPr lang="es-ES" sz="2800" b="1" dirty="0" smtClean="0">
                <a:latin typeface="Verdana" pitchFamily="34" charset="0"/>
              </a:rPr>
              <a:t>Efectos declarativo y retroactivo de la partición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01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01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01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0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0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0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0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0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01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01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01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01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01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01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01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501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017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017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017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5017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017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5017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5017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5017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5017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5017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5017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5017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5017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5017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5017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5017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5017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5017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5017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5017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2000"/>
                                        <p:tgtEl>
                                          <p:spTgt spid="50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5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55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5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5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5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55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50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50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50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55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501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501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501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55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501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501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1000"/>
                                        <p:tgtEl>
                                          <p:spTgt spid="501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55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5017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5017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1000"/>
                                        <p:tgtEl>
                                          <p:spTgt spid="5017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55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5017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5017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2" dur="1000"/>
                                        <p:tgtEl>
                                          <p:spTgt spid="5017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55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5017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5017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7" dur="1000"/>
                                        <p:tgtEl>
                                          <p:spTgt spid="5017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55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5017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5017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1000"/>
                                        <p:tgtEl>
                                          <p:spTgt spid="5017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55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5017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5017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5017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78" grpId="0"/>
      <p:bldP spid="50178" grpId="1"/>
      <p:bldP spid="50179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928813" y="357188"/>
            <a:ext cx="6929437" cy="928687"/>
          </a:xfrm>
        </p:spPr>
        <p:txBody>
          <a:bodyPr/>
          <a:lstStyle/>
          <a:p>
            <a:r>
              <a:rPr lang="es-ES" b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LA COPROPIEDAD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1371600" y="1643063"/>
            <a:ext cx="7772400" cy="4452937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  <a:defRPr/>
            </a:pPr>
            <a:r>
              <a:rPr lang="es-ES" sz="2400" b="1" dirty="0" smtClean="0">
                <a:solidFill>
                  <a:schemeClr val="bg1">
                    <a:lumMod val="40000"/>
                    <a:lumOff val="60000"/>
                  </a:schemeClr>
                </a:solidFill>
                <a:latin typeface="Verdana" pitchFamily="34" charset="0"/>
              </a:rPr>
              <a:t>6.		</a:t>
            </a:r>
            <a:r>
              <a:rPr lang="es-ES" sz="2400" b="1" dirty="0" smtClean="0">
                <a:latin typeface="Verdana" pitchFamily="34" charset="0"/>
              </a:rPr>
              <a:t>La Propiedad de los Edificios por pisos 	o apartamientos</a:t>
            </a:r>
          </a:p>
          <a:p>
            <a:pPr marL="1520825" indent="-534988">
              <a:lnSpc>
                <a:spcPct val="80000"/>
              </a:lnSpc>
              <a:buFont typeface="Wingdings" pitchFamily="2" charset="2"/>
              <a:buChar char="Ø"/>
              <a:defRPr/>
            </a:pPr>
            <a:r>
              <a:rPr lang="es-ES" sz="2400" b="1" dirty="0" smtClean="0">
                <a:latin typeface="Verdana" pitchFamily="34" charset="0"/>
              </a:rPr>
              <a:t>Características</a:t>
            </a:r>
          </a:p>
          <a:p>
            <a:pPr marL="1520825" indent="-534988">
              <a:lnSpc>
                <a:spcPct val="80000"/>
              </a:lnSpc>
              <a:buFont typeface="Wingdings" pitchFamily="2" charset="2"/>
              <a:buChar char="Ø"/>
              <a:defRPr/>
            </a:pPr>
            <a:r>
              <a:rPr lang="es-ES" sz="2400" b="1" dirty="0" smtClean="0">
                <a:latin typeface="Verdana" pitchFamily="34" charset="0"/>
              </a:rPr>
              <a:t>Naturaleza jurídica</a:t>
            </a:r>
          </a:p>
          <a:p>
            <a:pPr marL="1520825" indent="-534988">
              <a:lnSpc>
                <a:spcPct val="80000"/>
              </a:lnSpc>
              <a:buFont typeface="Wingdings" pitchFamily="2" charset="2"/>
              <a:buChar char="Ø"/>
              <a:defRPr/>
            </a:pPr>
            <a:r>
              <a:rPr lang="es-ES" sz="2400" b="1" dirty="0" smtClean="0">
                <a:latin typeface="Verdana" pitchFamily="34" charset="0"/>
              </a:rPr>
              <a:t>Inseparabilidad del dominio exclusivo y del condominio</a:t>
            </a:r>
          </a:p>
          <a:p>
            <a:pPr marL="1520825" indent="-534988">
              <a:lnSpc>
                <a:spcPct val="80000"/>
              </a:lnSpc>
              <a:buFont typeface="Wingdings" pitchFamily="2" charset="2"/>
              <a:buChar char="Ø"/>
              <a:defRPr/>
            </a:pPr>
            <a:r>
              <a:rPr lang="es-ES" sz="2400" b="1" dirty="0" smtClean="0">
                <a:latin typeface="Verdana" pitchFamily="34" charset="0"/>
              </a:rPr>
              <a:t>Indivisión forzada de los bienes de uso común</a:t>
            </a:r>
          </a:p>
          <a:p>
            <a:pPr marL="1520825" indent="-534988">
              <a:lnSpc>
                <a:spcPct val="80000"/>
              </a:lnSpc>
              <a:buFont typeface="Wingdings" pitchFamily="2" charset="2"/>
              <a:buChar char="Ø"/>
              <a:defRPr/>
            </a:pPr>
            <a:r>
              <a:rPr lang="es-ES" sz="2400" b="1" dirty="0" smtClean="0">
                <a:latin typeface="Verdana" pitchFamily="34" charset="0"/>
              </a:rPr>
              <a:t>Requisitos que debe reunir todo edificio cuya propiedad se divide por pisos o apartamentos</a:t>
            </a:r>
          </a:p>
          <a:p>
            <a:pPr marL="1520825" indent="-534988">
              <a:lnSpc>
                <a:spcPct val="80000"/>
              </a:lnSpc>
              <a:buFont typeface="Wingdings" pitchFamily="2" charset="2"/>
              <a:buChar char="Ø"/>
              <a:defRPr/>
            </a:pPr>
            <a:r>
              <a:rPr lang="es-ES" sz="2400" b="1" dirty="0" smtClean="0">
                <a:latin typeface="Verdana" pitchFamily="34" charset="0"/>
              </a:rPr>
              <a:t>Participación de cada propietario en los bienes de uso común</a:t>
            </a:r>
          </a:p>
        </p:txBody>
      </p:sp>
    </p:spTree>
  </p:cSld>
  <p:clrMapOvr>
    <a:masterClrMapping/>
  </p:clrMapOvr>
  <p:transition spd="slow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defRPr/>
            </a:pPr>
            <a:r>
              <a:rPr lang="es-MX" b="1" dirty="0" smtClean="0">
                <a:latin typeface="Verdana" pitchFamily="34" charset="0"/>
              </a:rPr>
              <a:t>MODOS DE ADQUIRIR EL DOMINIO</a:t>
            </a:r>
            <a:endParaRPr lang="es-ES" b="1" dirty="0" smtClean="0">
              <a:latin typeface="Verdana" pitchFamily="34" charset="0"/>
            </a:endParaRPr>
          </a:p>
        </p:txBody>
      </p:sp>
      <p:sp>
        <p:nvSpPr>
          <p:cNvPr id="2662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algn="just">
              <a:lnSpc>
                <a:spcPct val="90000"/>
              </a:lnSpc>
              <a:buFontTx/>
              <a:buNone/>
              <a:defRPr/>
            </a:pPr>
            <a:r>
              <a:rPr lang="es-ES" b="1" dirty="0" smtClean="0">
                <a:solidFill>
                  <a:schemeClr val="bg1">
                    <a:lumMod val="40000"/>
                    <a:lumOff val="60000"/>
                  </a:schemeClr>
                </a:solidFill>
                <a:latin typeface="Verdana" pitchFamily="34" charset="0"/>
                <a:cs typeface="Times New Roman" pitchFamily="18" charset="0"/>
              </a:rPr>
              <a:t>	</a:t>
            </a:r>
            <a:r>
              <a:rPr lang="es-ES" b="1" dirty="0" smtClean="0">
                <a:latin typeface="Verdana" pitchFamily="34" charset="0"/>
                <a:cs typeface="Times New Roman" pitchFamily="18" charset="0"/>
              </a:rPr>
              <a:t>Enumeración de los Modos de Adquirir:</a:t>
            </a:r>
          </a:p>
          <a:p>
            <a:pPr lvl="1" algn="just">
              <a:lnSpc>
                <a:spcPct val="90000"/>
              </a:lnSpc>
              <a:buFont typeface="Wingdings" pitchFamily="2" charset="2"/>
              <a:buChar char="ü"/>
              <a:defRPr/>
            </a:pPr>
            <a:r>
              <a:rPr lang="es-ES" b="1" dirty="0" smtClean="0">
                <a:latin typeface="Verdana" pitchFamily="34" charset="0"/>
                <a:cs typeface="Times New Roman" pitchFamily="18" charset="0"/>
              </a:rPr>
              <a:t>1.  La Ocupación</a:t>
            </a:r>
          </a:p>
          <a:p>
            <a:pPr lvl="1" algn="just">
              <a:lnSpc>
                <a:spcPct val="90000"/>
              </a:lnSpc>
              <a:buFont typeface="Wingdings" pitchFamily="2" charset="2"/>
              <a:buChar char="ü"/>
              <a:defRPr/>
            </a:pPr>
            <a:r>
              <a:rPr lang="es-ES" b="1" dirty="0" smtClean="0">
                <a:latin typeface="Verdana" pitchFamily="34" charset="0"/>
                <a:cs typeface="Times New Roman" pitchFamily="18" charset="0"/>
              </a:rPr>
              <a:t>2.  La Accesión</a:t>
            </a:r>
          </a:p>
          <a:p>
            <a:pPr lvl="1" algn="just">
              <a:lnSpc>
                <a:spcPct val="90000"/>
              </a:lnSpc>
              <a:buFont typeface="Wingdings" pitchFamily="2" charset="2"/>
              <a:buChar char="ü"/>
              <a:defRPr/>
            </a:pPr>
            <a:r>
              <a:rPr lang="es-ES" b="1" dirty="0" smtClean="0">
                <a:latin typeface="Verdana" pitchFamily="34" charset="0"/>
                <a:cs typeface="Times New Roman" pitchFamily="18" charset="0"/>
              </a:rPr>
              <a:t>3.  La Prescripción Adquisitiva</a:t>
            </a:r>
          </a:p>
          <a:p>
            <a:pPr lvl="1" algn="just">
              <a:lnSpc>
                <a:spcPct val="90000"/>
              </a:lnSpc>
              <a:buFont typeface="Wingdings" pitchFamily="2" charset="2"/>
              <a:buChar char="ü"/>
              <a:defRPr/>
            </a:pPr>
            <a:r>
              <a:rPr lang="es-ES" b="1" dirty="0" smtClean="0">
                <a:latin typeface="Verdana" pitchFamily="34" charset="0"/>
                <a:cs typeface="Times New Roman" pitchFamily="18" charset="0"/>
              </a:rPr>
              <a:t>4.  La Tradición</a:t>
            </a:r>
          </a:p>
          <a:p>
            <a:pPr lvl="1" algn="just">
              <a:lnSpc>
                <a:spcPct val="90000"/>
              </a:lnSpc>
              <a:buFont typeface="Wingdings" pitchFamily="2" charset="2"/>
              <a:buChar char="ü"/>
              <a:defRPr/>
            </a:pPr>
            <a:r>
              <a:rPr lang="es-ES" b="1" dirty="0" smtClean="0">
                <a:latin typeface="Verdana" pitchFamily="34" charset="0"/>
                <a:cs typeface="Times New Roman" pitchFamily="18" charset="0"/>
              </a:rPr>
              <a:t>5.  La Sucesión por causa </a:t>
            </a:r>
          </a:p>
          <a:p>
            <a:pPr lvl="1" algn="just">
              <a:lnSpc>
                <a:spcPct val="90000"/>
              </a:lnSpc>
              <a:buFontTx/>
              <a:buNone/>
              <a:defRPr/>
            </a:pPr>
            <a:r>
              <a:rPr lang="es-ES" b="1" dirty="0" smtClean="0">
                <a:latin typeface="Verdana" pitchFamily="34" charset="0"/>
                <a:cs typeface="Times New Roman" pitchFamily="18" charset="0"/>
              </a:rPr>
              <a:t>		   de muerte</a:t>
            </a:r>
          </a:p>
          <a:p>
            <a:pPr>
              <a:lnSpc>
                <a:spcPct val="90000"/>
              </a:lnSpc>
              <a:defRPr/>
            </a:pPr>
            <a:endParaRPr lang="es-ES" b="1" dirty="0" smtClean="0">
              <a:latin typeface="Verdana" pitchFamily="34" charset="0"/>
            </a:endParaRPr>
          </a:p>
        </p:txBody>
      </p:sp>
    </p:spTree>
  </p:cSld>
  <p:clrMapOvr>
    <a:masterClrMapping/>
  </p:clrMapOvr>
  <p:transition spd="slow"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6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66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66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66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4" dur="20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6" grpId="0"/>
      <p:bldP spid="26626" grpId="1"/>
      <p:bldP spid="26627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defRPr/>
            </a:pPr>
            <a:r>
              <a:rPr lang="es-MX" sz="3600" b="1" dirty="0" smtClean="0">
                <a:latin typeface="Verdana" pitchFamily="34" charset="0"/>
              </a:rPr>
              <a:t>LA TRADICION Y REGISTRO DE LA PROPIEDAD</a:t>
            </a:r>
            <a:endParaRPr lang="es-ES" sz="3600" b="1" dirty="0" smtClean="0">
              <a:latin typeface="Verdana" pitchFamily="34" charset="0"/>
            </a:endParaRPr>
          </a:p>
        </p:txBody>
      </p:sp>
      <p:sp>
        <p:nvSpPr>
          <p:cNvPr id="2765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80000"/>
              </a:lnSpc>
              <a:buFontTx/>
              <a:buNone/>
              <a:defRPr/>
            </a:pPr>
            <a:r>
              <a:rPr lang="es-MX" sz="1800" b="1" dirty="0" smtClean="0">
                <a:latin typeface="Verdana" pitchFamily="34" charset="0"/>
                <a:cs typeface="Times New Roman" pitchFamily="18" charset="0"/>
              </a:rPr>
              <a:t>1.	</a:t>
            </a:r>
            <a:r>
              <a:rPr lang="es-MX" sz="2400" b="1" dirty="0" smtClean="0">
                <a:latin typeface="Verdana" pitchFamily="34" charset="0"/>
                <a:cs typeface="Times New Roman" pitchFamily="18" charset="0"/>
              </a:rPr>
              <a:t>C</a:t>
            </a:r>
            <a:r>
              <a:rPr lang="es-ES" sz="2400" b="1" dirty="0" smtClean="0">
                <a:latin typeface="Verdana" pitchFamily="34" charset="0"/>
                <a:cs typeface="Times New Roman" pitchFamily="18" charset="0"/>
              </a:rPr>
              <a:t>a</a:t>
            </a:r>
            <a:r>
              <a:rPr lang="es-MX" sz="2400" b="1" dirty="0" err="1" smtClean="0">
                <a:latin typeface="Verdana" pitchFamily="34" charset="0"/>
                <a:cs typeface="Times New Roman" pitchFamily="18" charset="0"/>
              </a:rPr>
              <a:t>ra</a:t>
            </a:r>
            <a:r>
              <a:rPr lang="es-ES" sz="2400" b="1" dirty="0" err="1" smtClean="0">
                <a:latin typeface="Verdana" pitchFamily="34" charset="0"/>
                <a:cs typeface="Times New Roman" pitchFamily="18" charset="0"/>
              </a:rPr>
              <a:t>cteres</a:t>
            </a:r>
            <a:r>
              <a:rPr lang="es-ES" sz="2400" b="1" dirty="0" smtClean="0">
                <a:latin typeface="Verdana" pitchFamily="34" charset="0"/>
                <a:cs typeface="Times New Roman" pitchFamily="18" charset="0"/>
              </a:rPr>
              <a:t> peculiares</a:t>
            </a:r>
            <a:endParaRPr lang="es-ES" sz="2400" b="1" dirty="0" smtClean="0">
              <a:cs typeface="Times New Roman" pitchFamily="18" charset="0"/>
            </a:endParaRPr>
          </a:p>
          <a:p>
            <a:pPr marL="1079500" indent="-719138">
              <a:lnSpc>
                <a:spcPct val="80000"/>
              </a:lnSpc>
              <a:buFont typeface="Wingdings" pitchFamily="2" charset="2"/>
              <a:buChar char="§"/>
              <a:defRPr/>
            </a:pPr>
            <a:r>
              <a:rPr lang="es-ES" sz="2400" b="1" dirty="0" smtClean="0">
                <a:latin typeface="Verdana" pitchFamily="34" charset="0"/>
                <a:cs typeface="Times New Roman" pitchFamily="18" charset="0"/>
              </a:rPr>
              <a:t>Es un modo de adquirir derivativo</a:t>
            </a:r>
            <a:endParaRPr lang="es-ES" sz="2400" b="1" dirty="0" smtClean="0">
              <a:cs typeface="Times New Roman" pitchFamily="18" charset="0"/>
            </a:endParaRPr>
          </a:p>
          <a:p>
            <a:pPr marL="1079500" indent="-719138">
              <a:lnSpc>
                <a:spcPct val="80000"/>
              </a:lnSpc>
              <a:buFont typeface="Wingdings" pitchFamily="2" charset="2"/>
              <a:buChar char="§"/>
              <a:defRPr/>
            </a:pPr>
            <a:r>
              <a:rPr lang="es-ES" sz="2400" b="1" dirty="0" smtClean="0">
                <a:latin typeface="Verdana" pitchFamily="34" charset="0"/>
                <a:cs typeface="Times New Roman" pitchFamily="18" charset="0"/>
              </a:rPr>
              <a:t>No solo sirve para adquirir el dominio, sino </a:t>
            </a:r>
            <a:r>
              <a:rPr lang="es-MX" sz="2400" b="1" dirty="0" smtClean="0">
                <a:latin typeface="Verdana" pitchFamily="34" charset="0"/>
                <a:cs typeface="Times New Roman" pitchFamily="18" charset="0"/>
              </a:rPr>
              <a:t>	</a:t>
            </a:r>
            <a:r>
              <a:rPr lang="es-ES" sz="2400" b="1" dirty="0" smtClean="0">
                <a:latin typeface="Verdana" pitchFamily="34" charset="0"/>
                <a:cs typeface="Times New Roman" pitchFamily="18" charset="0"/>
              </a:rPr>
              <a:t>también todos los derechos reales y personales</a:t>
            </a:r>
            <a:endParaRPr lang="es-ES" sz="2400" b="1" dirty="0" smtClean="0">
              <a:cs typeface="Times New Roman" pitchFamily="18" charset="0"/>
            </a:endParaRPr>
          </a:p>
          <a:p>
            <a:pPr marL="1079500" indent="-719138">
              <a:lnSpc>
                <a:spcPct val="80000"/>
              </a:lnSpc>
              <a:buFont typeface="Wingdings" pitchFamily="2" charset="2"/>
              <a:buChar char="§"/>
              <a:defRPr/>
            </a:pPr>
            <a:r>
              <a:rPr lang="es-ES" sz="2400" b="1" dirty="0" smtClean="0">
                <a:latin typeface="Verdana" pitchFamily="34" charset="0"/>
                <a:cs typeface="Times New Roman" pitchFamily="18" charset="0"/>
              </a:rPr>
              <a:t>Por </a:t>
            </a:r>
            <a:r>
              <a:rPr lang="es-MX" sz="2400" b="1" dirty="0" smtClean="0">
                <a:latin typeface="Verdana" pitchFamily="34" charset="0"/>
                <a:cs typeface="Times New Roman" pitchFamily="18" charset="0"/>
              </a:rPr>
              <a:t>lo</a:t>
            </a:r>
            <a:r>
              <a:rPr lang="es-ES" sz="2400" b="1" dirty="0" smtClean="0">
                <a:latin typeface="Verdana" pitchFamily="34" charset="0"/>
                <a:cs typeface="Times New Roman" pitchFamily="18" charset="0"/>
              </a:rPr>
              <a:t> general, modo de adquirir a título singular</a:t>
            </a:r>
            <a:endParaRPr lang="es-ES" sz="2400" b="1" dirty="0" smtClean="0">
              <a:cs typeface="Times New Roman" pitchFamily="18" charset="0"/>
            </a:endParaRPr>
          </a:p>
          <a:p>
            <a:pPr marL="1079500" indent="-719138">
              <a:lnSpc>
                <a:spcPct val="80000"/>
              </a:lnSpc>
              <a:buFont typeface="Wingdings" pitchFamily="2" charset="2"/>
              <a:buChar char="§"/>
              <a:defRPr/>
            </a:pPr>
            <a:r>
              <a:rPr lang="es-ES" sz="2400" b="1" dirty="0" smtClean="0">
                <a:latin typeface="Verdana" pitchFamily="34" charset="0"/>
                <a:cs typeface="Times New Roman" pitchFamily="18" charset="0"/>
              </a:rPr>
              <a:t>Puede ser a título gratuito o a título oneroso</a:t>
            </a:r>
            <a:endParaRPr lang="es-ES" sz="2400" b="1" dirty="0" smtClean="0">
              <a:cs typeface="Times New Roman" pitchFamily="18" charset="0"/>
            </a:endParaRPr>
          </a:p>
          <a:p>
            <a:pPr marL="1079500" indent="-719138">
              <a:lnSpc>
                <a:spcPct val="80000"/>
              </a:lnSpc>
              <a:buFont typeface="Wingdings" pitchFamily="2" charset="2"/>
              <a:buChar char="§"/>
              <a:defRPr/>
            </a:pPr>
            <a:r>
              <a:rPr lang="es-ES" sz="2400" b="1" dirty="0" smtClean="0">
                <a:latin typeface="Verdana" pitchFamily="34" charset="0"/>
                <a:cs typeface="Times New Roman" pitchFamily="18" charset="0"/>
              </a:rPr>
              <a:t>Modo de adquirir que opera entre vivos</a:t>
            </a:r>
            <a:endParaRPr lang="es-ES" sz="2400" b="1" dirty="0" smtClean="0">
              <a:cs typeface="Times New Roman" pitchFamily="18" charset="0"/>
            </a:endParaRPr>
          </a:p>
          <a:p>
            <a:pPr marL="1079500" indent="-719138">
              <a:lnSpc>
                <a:spcPct val="80000"/>
              </a:lnSpc>
              <a:buFont typeface="Wingdings" pitchFamily="2" charset="2"/>
              <a:buChar char="§"/>
              <a:defRPr/>
            </a:pPr>
            <a:r>
              <a:rPr lang="es-ES" sz="2400" b="1" dirty="0" smtClean="0">
                <a:latin typeface="Verdana" pitchFamily="34" charset="0"/>
                <a:cs typeface="Times New Roman" pitchFamily="18" charset="0"/>
              </a:rPr>
              <a:t>Es una convención</a:t>
            </a:r>
          </a:p>
          <a:p>
            <a:pPr>
              <a:lnSpc>
                <a:spcPct val="80000"/>
              </a:lnSpc>
              <a:buFontTx/>
              <a:buNone/>
              <a:defRPr/>
            </a:pPr>
            <a:endParaRPr lang="es-ES" sz="1800" b="1" dirty="0" smtClean="0">
              <a:cs typeface="Times New Roman" pitchFamily="18" charset="0"/>
            </a:endParaRPr>
          </a:p>
          <a:p>
            <a:pPr>
              <a:lnSpc>
                <a:spcPct val="80000"/>
              </a:lnSpc>
              <a:buFontTx/>
              <a:buNone/>
              <a:defRPr/>
            </a:pPr>
            <a:endParaRPr lang="es-SV" sz="1800" b="1" dirty="0" smtClean="0"/>
          </a:p>
          <a:p>
            <a:pPr>
              <a:lnSpc>
                <a:spcPct val="80000"/>
              </a:lnSpc>
              <a:buFontTx/>
              <a:buNone/>
              <a:defRPr/>
            </a:pPr>
            <a:endParaRPr lang="es-ES" sz="1800" b="1" dirty="0" smtClean="0"/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7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7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7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76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76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76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76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76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76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5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56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7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8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Scale>
                                      <p:cBhvr>
                                        <p:cTn id="59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</p:cBhvr>
                                      <p:from x="100000" y="100000"/>
                                      <p:to x="100000" y="5000"/>
                                    </p:animScale>
                                    <p:animScale>
                                      <p:cBhvr>
                                        <p:cTn id="6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</p:cBhvr>
                                      <p:from x="100000" y="5000"/>
                                      <p:to x="120000" y="150000"/>
                                    </p:animScale>
                                    <p:animScale>
                                      <p:cBhvr>
                                        <p:cTn id="61" dur="600" fill="hold">
                                          <p:stCondLst>
                                            <p:cond delay="140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</p:cBhvr>
                                      <p:to x="12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00"/>
                                        <p:tgtEl>
                                          <p:spTgt spid="27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276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00"/>
                                        <p:tgtEl>
                                          <p:spTgt spid="276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/>
      <p:bldP spid="27651" grpId="0" build="p"/>
    </p:bldLst>
  </p:timing>
</p:sld>
</file>

<file path=ppt/theme/theme1.xml><?xml version="1.0" encoding="utf-8"?>
<a:theme xmlns:a="http://schemas.openxmlformats.org/drawingml/2006/main" name="MEDALLAS">
  <a:themeElements>
    <a:clrScheme name="Estratégico 1">
      <a:dk1>
        <a:srgbClr val="000000"/>
      </a:dk1>
      <a:lt1>
        <a:srgbClr val="EAEAEA"/>
      </a:lt1>
      <a:dk2>
        <a:srgbClr val="819E81"/>
      </a:dk2>
      <a:lt2>
        <a:srgbClr val="FFCC66"/>
      </a:lt2>
      <a:accent1>
        <a:srgbClr val="727DE0"/>
      </a:accent1>
      <a:accent2>
        <a:srgbClr val="D54F41"/>
      </a:accent2>
      <a:accent3>
        <a:srgbClr val="C1CCC1"/>
      </a:accent3>
      <a:accent4>
        <a:srgbClr val="C8C8C8"/>
      </a:accent4>
      <a:accent5>
        <a:srgbClr val="BCBFED"/>
      </a:accent5>
      <a:accent6>
        <a:srgbClr val="C1473A"/>
      </a:accent6>
      <a:hlink>
        <a:srgbClr val="003300"/>
      </a:hlink>
      <a:folHlink>
        <a:srgbClr val="663300"/>
      </a:folHlink>
    </a:clrScheme>
    <a:fontScheme name="Estratégico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s-E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s-E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Estratégico 1">
        <a:dk1>
          <a:srgbClr val="000000"/>
        </a:dk1>
        <a:lt1>
          <a:srgbClr val="EAEAEA"/>
        </a:lt1>
        <a:dk2>
          <a:srgbClr val="819E81"/>
        </a:dk2>
        <a:lt2>
          <a:srgbClr val="FFCC66"/>
        </a:lt2>
        <a:accent1>
          <a:srgbClr val="727DE0"/>
        </a:accent1>
        <a:accent2>
          <a:srgbClr val="D54F41"/>
        </a:accent2>
        <a:accent3>
          <a:srgbClr val="C1CCC1"/>
        </a:accent3>
        <a:accent4>
          <a:srgbClr val="C8C8C8"/>
        </a:accent4>
        <a:accent5>
          <a:srgbClr val="BCBFED"/>
        </a:accent5>
        <a:accent6>
          <a:srgbClr val="C1473A"/>
        </a:accent6>
        <a:hlink>
          <a:srgbClr val="003300"/>
        </a:hlink>
        <a:folHlink>
          <a:srgbClr val="66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stratégico 2">
        <a:dk1>
          <a:srgbClr val="000000"/>
        </a:dk1>
        <a:lt1>
          <a:srgbClr val="E9E2B6"/>
        </a:lt1>
        <a:dk2>
          <a:srgbClr val="996600"/>
        </a:dk2>
        <a:lt2>
          <a:srgbClr val="786950"/>
        </a:lt2>
        <a:accent1>
          <a:srgbClr val="727DE0"/>
        </a:accent1>
        <a:accent2>
          <a:srgbClr val="D54F41"/>
        </a:accent2>
        <a:accent3>
          <a:srgbClr val="F2EED7"/>
        </a:accent3>
        <a:accent4>
          <a:srgbClr val="000000"/>
        </a:accent4>
        <a:accent5>
          <a:srgbClr val="BCBFED"/>
        </a:accent5>
        <a:accent6>
          <a:srgbClr val="C1473A"/>
        </a:accent6>
        <a:hlink>
          <a:srgbClr val="003300"/>
        </a:hlink>
        <a:folHlink>
          <a:srgbClr val="3399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tratégico 3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CBCBCB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37373"/>
        </a:accent6>
        <a:hlink>
          <a:srgbClr val="5F5F5F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tratégico 4">
        <a:dk1>
          <a:srgbClr val="000000"/>
        </a:dk1>
        <a:lt1>
          <a:srgbClr val="EAEAEA"/>
        </a:lt1>
        <a:dk2>
          <a:srgbClr val="BC6262"/>
        </a:dk2>
        <a:lt2>
          <a:srgbClr val="FFCC66"/>
        </a:lt2>
        <a:accent1>
          <a:srgbClr val="727DE0"/>
        </a:accent1>
        <a:accent2>
          <a:srgbClr val="D54F41"/>
        </a:accent2>
        <a:accent3>
          <a:srgbClr val="DAB7B7"/>
        </a:accent3>
        <a:accent4>
          <a:srgbClr val="C8C8C8"/>
        </a:accent4>
        <a:accent5>
          <a:srgbClr val="BCBFED"/>
        </a:accent5>
        <a:accent6>
          <a:srgbClr val="C1473A"/>
        </a:accent6>
        <a:hlink>
          <a:srgbClr val="000066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stratégico 5">
        <a:dk1>
          <a:srgbClr val="000000"/>
        </a:dk1>
        <a:lt1>
          <a:srgbClr val="EAEAEA"/>
        </a:lt1>
        <a:dk2>
          <a:srgbClr val="5C74A4"/>
        </a:dk2>
        <a:lt2>
          <a:srgbClr val="FFCC99"/>
        </a:lt2>
        <a:accent1>
          <a:srgbClr val="727DE0"/>
        </a:accent1>
        <a:accent2>
          <a:srgbClr val="D54F41"/>
        </a:accent2>
        <a:accent3>
          <a:srgbClr val="B5BCCF"/>
        </a:accent3>
        <a:accent4>
          <a:srgbClr val="C8C8C8"/>
        </a:accent4>
        <a:accent5>
          <a:srgbClr val="BCBFED"/>
        </a:accent5>
        <a:accent6>
          <a:srgbClr val="C1473A"/>
        </a:accent6>
        <a:hlink>
          <a:srgbClr val="FFFFCC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stratégico 6">
        <a:dk1>
          <a:srgbClr val="000000"/>
        </a:dk1>
        <a:lt1>
          <a:srgbClr val="EAEAEA"/>
        </a:lt1>
        <a:dk2>
          <a:srgbClr val="996600"/>
        </a:dk2>
        <a:lt2>
          <a:srgbClr val="FFCC99"/>
        </a:lt2>
        <a:accent1>
          <a:srgbClr val="727DE0"/>
        </a:accent1>
        <a:accent2>
          <a:srgbClr val="D54F41"/>
        </a:accent2>
        <a:accent3>
          <a:srgbClr val="CAB8AA"/>
        </a:accent3>
        <a:accent4>
          <a:srgbClr val="C8C8C8"/>
        </a:accent4>
        <a:accent5>
          <a:srgbClr val="BCBFED"/>
        </a:accent5>
        <a:accent6>
          <a:srgbClr val="C1473A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MEDALLAS</Template>
  <TotalTime>10</TotalTime>
  <Words>332</Words>
  <Application>Microsoft Office PowerPoint</Application>
  <PresentationFormat>Presentación en pantalla (4:3)</PresentationFormat>
  <Paragraphs>145</Paragraphs>
  <Slides>17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17</vt:i4>
      </vt:variant>
    </vt:vector>
  </HeadingPairs>
  <TitlesOfParts>
    <vt:vector size="18" baseType="lpstr">
      <vt:lpstr>MEDALLAS</vt:lpstr>
      <vt:lpstr>UNIVERSIDAD TECNOLOGICA DE EL SALVADOR</vt:lpstr>
      <vt:lpstr>LIBRO SEGUNDO: DE LOS BIENES, SU DOMINIO, POSESION, USO Y GOCE. Arts. 560 – 951 C </vt:lpstr>
      <vt:lpstr>CLASIFICACION DE LAS COSAS</vt:lpstr>
      <vt:lpstr>II. DEL DOMINIO: </vt:lpstr>
      <vt:lpstr>LA COPROPIEDAD: </vt:lpstr>
      <vt:lpstr>LA COPROPIEDAD….</vt:lpstr>
      <vt:lpstr>LA COPROPIEDAD</vt:lpstr>
      <vt:lpstr>MODOS DE ADQUIRIR EL DOMINIO</vt:lpstr>
      <vt:lpstr>LA TRADICION Y REGISTRO DE LA PROPIEDAD</vt:lpstr>
      <vt:lpstr>LA TRADICION…</vt:lpstr>
      <vt:lpstr>LA TRADICION ....</vt:lpstr>
      <vt:lpstr>LA TRADICION ....</vt:lpstr>
      <vt:lpstr>DE LA POSESION; Arts. 745 – 768 C.</vt:lpstr>
      <vt:lpstr> DEL DERECHO DE USUFRUCTO; Arts. 769 – 812 C. </vt:lpstr>
      <vt:lpstr>DEL USO Y DE LA HABITACION; Arts. 813 – 821 C.</vt:lpstr>
      <vt:lpstr>DE LAS SERVIDUMBRES; Arts. 822 – 886 C.</vt:lpstr>
      <vt:lpstr>OTROS DERECHOS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UNIVERSIDAD DE EL SALVADOR</dc:title>
  <dc:creator>Despacho</dc:creator>
  <cp:lastModifiedBy>ASISTENTE</cp:lastModifiedBy>
  <cp:revision>2</cp:revision>
  <dcterms:created xsi:type="dcterms:W3CDTF">2009-06-19T21:37:08Z</dcterms:created>
  <dcterms:modified xsi:type="dcterms:W3CDTF">2013-08-12T13:50:38Z</dcterms:modified>
</cp:coreProperties>
</file>