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8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62200" y="2057400"/>
            <a:ext cx="6553200" cy="1143000"/>
          </a:xfrm>
        </p:spPr>
        <p:txBody>
          <a:bodyPr/>
          <a:lstStyle>
            <a:lvl1pPr algn="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5038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62200" y="3048000"/>
            <a:ext cx="6553200" cy="7620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37445-A826-48B0-B715-40BA5C7F7A98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38B37-98C8-44F8-B50E-DBC9FE6C7B0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4A081B-D8DF-48ED-A9D9-BE9DC88DE80E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CDC3EA-F803-444B-857F-FBF135204AA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5962650" y="228600"/>
            <a:ext cx="1809750" cy="63246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33400" y="228600"/>
            <a:ext cx="5276850" cy="63246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7583F0-F9E0-4EBC-A3E3-F4BD9B72CB0A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03D38-BDD6-4802-AD29-467FF31544E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0" y="228600"/>
            <a:ext cx="7239000" cy="8382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533400" y="1981200"/>
            <a:ext cx="3543300" cy="4572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229100" y="1981200"/>
            <a:ext cx="3543300" cy="45720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86542-3EAA-497D-940C-F036C8FEC1A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DDEEE-F1F9-4B07-8EF2-B3A24E7328E7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7F6175-1662-49EA-9464-A9278C9C543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0BE09-1279-497D-9785-1C40DF1FA521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DE5E5A-5115-4876-971D-C29D1CC30AF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33400" y="1981200"/>
            <a:ext cx="35433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229100" y="1981200"/>
            <a:ext cx="35433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0862C-6FA3-4172-B91E-B5A9B841816E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ACF4B3-961F-402E-BE11-15F293C5173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68EFEA-3619-49A4-9A4B-6FA372F39583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6DDFC-5F68-4E17-A87E-73F19D354F8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17B8C-1BCE-4B2A-AF6D-7A272417B0FD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11EC3E-F1F6-4CB0-811E-7D8000448F0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BD8DDD-B7F8-4935-A4CD-717040C4EF68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C67DF-2127-49C2-AE14-5E74E1BCD42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B24453-2B2A-45DE-A77A-2C6B375CCE03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91BBD-2A95-4F78-9AF8-E4F640E09C4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6B6C4-3ECC-46D1-A8BD-01C5B6BEE85E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E34946-F9C8-4213-A4C2-B8870EDCCF6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228600"/>
            <a:ext cx="7239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981200"/>
            <a:ext cx="7239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los estilos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5027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fontAlgn="auto" hangingPunct="0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D0A87F19-C1F3-4C3B-A618-BD8E3B4CEC7C}" type="datetimeFigureOut">
              <a:rPr lang="es-ES"/>
              <a:pPr>
                <a:defRPr/>
              </a:pPr>
              <a:t>12/08/2013</a:t>
            </a:fld>
            <a:endParaRPr lang="es-ES"/>
          </a:p>
        </p:txBody>
      </p:sp>
      <p:sp>
        <p:nvSpPr>
          <p:cNvPr id="5027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fontAlgn="auto" hangingPunct="0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027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fontAlgn="auto" hangingPunct="0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65440CA4-2482-4623-B881-95CEBA0F0D3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Grp="1" noChangeArrowheads="1"/>
          </p:cNvSpPr>
          <p:nvPr>
            <p:ph type="title"/>
          </p:nvPr>
        </p:nvSpPr>
        <p:spPr>
          <a:xfrm>
            <a:off x="714375" y="357188"/>
            <a:ext cx="7643813" cy="1071562"/>
          </a:xfrm>
        </p:spPr>
        <p:txBody>
          <a:bodyPr/>
          <a:lstStyle/>
          <a:p>
            <a:pPr algn="ctr" eaLnBrk="1" hangingPunct="1"/>
            <a:r>
              <a:rPr lang="es-ES" sz="3200" b="1" i="1" smtClean="0">
                <a:solidFill>
                  <a:srgbClr val="BC0606"/>
                </a:solidFill>
                <a:latin typeface="Verdana" pitchFamily="34" charset="0"/>
              </a:rPr>
              <a:t>UNIVERSIDAD TECNOLOGICA DE EL SALVADOR</a:t>
            </a:r>
            <a:endParaRPr lang="es-ES" sz="3200" b="1" i="1" smtClean="0">
              <a:solidFill>
                <a:srgbClr val="A50021"/>
              </a:solidFill>
            </a:endParaRPr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700338" y="1928813"/>
            <a:ext cx="3579812" cy="4429125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endParaRPr lang="es-ES" sz="2000" b="1" smtClean="0">
              <a:solidFill>
                <a:srgbClr val="C00000"/>
              </a:solidFill>
              <a:latin typeface="Arial Rounded MT Bold" pitchFamily="34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ES" sz="2000" b="1" smtClean="0">
                <a:solidFill>
                  <a:srgbClr val="C00000"/>
                </a:solidFill>
                <a:latin typeface="Arial Rounded MT Bold" pitchFamily="34" charset="0"/>
              </a:rPr>
              <a:t>FACULTAD DE CIENCIAS JURIDICAS</a:t>
            </a:r>
          </a:p>
          <a:p>
            <a:pPr algn="ctr" eaLnBrk="1" hangingPunct="1">
              <a:lnSpc>
                <a:spcPct val="80000"/>
              </a:lnSpc>
            </a:pPr>
            <a:endParaRPr lang="es-ES" sz="2000" b="1" smtClean="0">
              <a:solidFill>
                <a:srgbClr val="C00000"/>
              </a:solidFill>
              <a:latin typeface="Arial Rounded MT Bold" pitchFamily="34" charset="0"/>
            </a:endParaRPr>
          </a:p>
          <a:p>
            <a:pPr algn="ctr" eaLnBrk="1" hangingPunct="1">
              <a:lnSpc>
                <a:spcPct val="120000"/>
              </a:lnSpc>
              <a:buFont typeface="Wingdings" pitchFamily="2" charset="2"/>
              <a:buNone/>
            </a:pPr>
            <a:r>
              <a:rPr lang="es-ES" sz="2000" b="1" smtClean="0">
                <a:solidFill>
                  <a:srgbClr val="C00000"/>
                </a:solidFill>
                <a:latin typeface="Verdana" pitchFamily="34" charset="0"/>
              </a:rPr>
              <a:t>	PRE-ESPECIALIDAD DE DERECHO NOTARIAL</a:t>
            </a:r>
          </a:p>
          <a:p>
            <a:pPr algn="ctr" eaLnBrk="1" hangingPunct="1">
              <a:lnSpc>
                <a:spcPct val="80000"/>
              </a:lnSpc>
            </a:pPr>
            <a:endParaRPr lang="es-ES" sz="2000" b="1" smtClean="0">
              <a:solidFill>
                <a:srgbClr val="C00000"/>
              </a:solidFill>
              <a:latin typeface="Verdana" pitchFamily="34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ES" sz="2000" b="1" smtClean="0">
                <a:solidFill>
                  <a:srgbClr val="C00000"/>
                </a:solidFill>
                <a:latin typeface="Verdana" pitchFamily="34" charset="0"/>
              </a:rPr>
              <a:t>		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ES" sz="2000" b="1" smtClean="0">
                <a:solidFill>
                  <a:srgbClr val="C00000"/>
                </a:solidFill>
                <a:latin typeface="Verdana" pitchFamily="34" charset="0"/>
              </a:rPr>
              <a:t>	DERECHO CIVIL</a:t>
            </a:r>
          </a:p>
          <a:p>
            <a:pPr algn="ctr" eaLnBrk="1" hangingPunct="1">
              <a:lnSpc>
                <a:spcPct val="80000"/>
              </a:lnSpc>
            </a:pPr>
            <a:endParaRPr lang="es-ES" sz="1600" b="1" smtClean="0">
              <a:solidFill>
                <a:srgbClr val="C00000"/>
              </a:solidFill>
              <a:latin typeface="Verdana" pitchFamily="34" charset="0"/>
            </a:endParaRPr>
          </a:p>
          <a:p>
            <a:pPr algn="ctr" eaLnBrk="1" hangingPunct="1">
              <a:lnSpc>
                <a:spcPct val="80000"/>
              </a:lnSpc>
            </a:pPr>
            <a:endParaRPr lang="es-ES" sz="1600" b="1" smtClean="0">
              <a:solidFill>
                <a:srgbClr val="C00000"/>
              </a:solidFill>
              <a:latin typeface="Verdana" pitchFamily="34" charset="0"/>
            </a:endParaRP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s-ES" sz="1600" b="1" smtClean="0">
                <a:solidFill>
                  <a:srgbClr val="C00000"/>
                </a:solidFill>
                <a:latin typeface="Verdana" pitchFamily="34" charset="0"/>
              </a:rPr>
              <a:t>Viernes 10 de julio de 2009</a:t>
            </a:r>
            <a:endParaRPr lang="en-GB" sz="1600" b="1" smtClean="0">
              <a:solidFill>
                <a:srgbClr val="C00000"/>
              </a:solidFill>
              <a:latin typeface="Verdana" pitchFamily="34" charset="0"/>
            </a:endParaRPr>
          </a:p>
          <a:p>
            <a:pPr algn="ctr" eaLnBrk="1" hangingPunct="1">
              <a:lnSpc>
                <a:spcPct val="80000"/>
              </a:lnSpc>
            </a:pPr>
            <a:endParaRPr lang="en-GB" sz="1400" b="1" smtClean="0">
              <a:solidFill>
                <a:srgbClr val="653807"/>
              </a:solidFill>
              <a:latin typeface="Verdana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es-ES" sz="1400" smtClean="0">
              <a:latin typeface="Verdana" pitchFamily="34" charset="0"/>
            </a:endParaRPr>
          </a:p>
        </p:txBody>
      </p:sp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3500438"/>
            <a:ext cx="10001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6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6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60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6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6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6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60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60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60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60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60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60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0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0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0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/>
      <p:bldP spid="8602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s-ES" sz="3600" b="1" smtClean="0">
                <a:solidFill>
                  <a:srgbClr val="00808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FIRMA DEL TESTAMENTO: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algn="just" eaLnBrk="1" hangingPunct="1">
              <a:lnSpc>
                <a:spcPct val="90000"/>
              </a:lnSpc>
              <a:buFontTx/>
              <a:buAutoNum type="arabicPeriod"/>
            </a:pPr>
            <a:r>
              <a:rPr lang="es-ES" sz="2400" b="1" smtClean="0">
                <a:solidFill>
                  <a:schemeClr val="bg1"/>
                </a:solidFill>
              </a:rPr>
              <a:t>Terminará el acto por las firmas del testador y testigos, y por la del Notario. Art. 1013 C.</a:t>
            </a:r>
          </a:p>
          <a:p>
            <a:pPr marL="533400" indent="-533400" algn="just" eaLnBrk="1" hangingPunct="1">
              <a:lnSpc>
                <a:spcPct val="90000"/>
              </a:lnSpc>
              <a:buFontTx/>
              <a:buNone/>
            </a:pPr>
            <a:r>
              <a:rPr lang="es-ES" sz="2400" b="1" smtClean="0">
                <a:solidFill>
                  <a:schemeClr val="bg1"/>
                </a:solidFill>
              </a:rPr>
              <a:t>2.	El ciego sólo podrá testar nuncupativamente; leído en alta voz dos veces: la primera por el Notario o funcionario, y la segunda por uno de los testigos elegido al efecto por el testador. Se hará mención especial de esta solemnidad en el testamento. Art. 1014 C.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333375"/>
            <a:ext cx="7127875" cy="1143000"/>
          </a:xfrm>
        </p:spPr>
        <p:txBody>
          <a:bodyPr/>
          <a:lstStyle/>
          <a:p>
            <a:pPr eaLnBrk="1" hangingPunct="1"/>
            <a:r>
              <a:rPr lang="es-ES" b="1" smtClean="0">
                <a:solidFill>
                  <a:srgbClr val="006666"/>
                </a:solidFill>
              </a:rPr>
              <a:t>REQUISITOS ESPECIALES ….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>
              <a:buFontTx/>
              <a:buAutoNum type="arabicPeriod"/>
            </a:pPr>
            <a:endParaRPr lang="es-ES" b="1" smtClean="0"/>
          </a:p>
          <a:p>
            <a:pPr marL="533400" indent="-533400" eaLnBrk="1" hangingPunct="1">
              <a:buFontTx/>
              <a:buAutoNum type="arabicPeriod"/>
            </a:pPr>
            <a:r>
              <a:rPr lang="es-ES" b="1" smtClean="0">
                <a:solidFill>
                  <a:schemeClr val="bg1"/>
                </a:solidFill>
              </a:rPr>
              <a:t>El que no sepa leer y escribir no podrá otorgar testamento cerrado. Art. 1016 C.</a:t>
            </a:r>
          </a:p>
          <a:p>
            <a:pPr marL="533400" indent="-533400" eaLnBrk="1" hangingPunct="1">
              <a:buFontTx/>
              <a:buNone/>
            </a:pPr>
            <a:endParaRPr lang="es-ES" b="1" smtClean="0">
              <a:solidFill>
                <a:schemeClr val="bg1"/>
              </a:solidFill>
            </a:endParaRPr>
          </a:p>
          <a:p>
            <a:pPr marL="533400" indent="-533400" eaLnBrk="1" hangingPunct="1">
              <a:buFontTx/>
              <a:buNone/>
            </a:pPr>
            <a:r>
              <a:rPr lang="es-ES" b="1" smtClean="0">
                <a:solidFill>
                  <a:schemeClr val="bg1"/>
                </a:solidFill>
              </a:rPr>
              <a:t>2.	Los Testigos tendrán que saber leer y escribir, Art. 34 L.N.</a:t>
            </a:r>
          </a:p>
          <a:p>
            <a:pPr marL="533400" indent="-533400" eaLnBrk="1" hangingPunct="1">
              <a:buFontTx/>
              <a:buNone/>
            </a:pPr>
            <a:endParaRPr lang="es-ES" b="1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  <p:bldP spid="7680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s-ES" b="1" smtClean="0">
                <a:solidFill>
                  <a:srgbClr val="006666"/>
                </a:solidFill>
              </a:rPr>
              <a:t>TESTAMENTO CERRADO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>
              <a:buFontTx/>
              <a:buAutoNum type="arabicPeriod"/>
            </a:pPr>
            <a:r>
              <a:rPr lang="es-ES" sz="2200" b="1" smtClean="0">
                <a:solidFill>
                  <a:schemeClr val="bg1"/>
                </a:solidFill>
              </a:rPr>
              <a:t>El testador deberá presentar al Notario y testigos, dos ejemplares del mismo en cubiertas cerradas separadas, expresando de viva voz y en forma clara y precisa, salvo el caso del inciso segundo del Art. 1018 C., </a:t>
            </a:r>
          </a:p>
          <a:p>
            <a:pPr marL="533400" indent="-533400" eaLnBrk="1" hangingPunct="1">
              <a:buFontTx/>
              <a:buAutoNum type="arabicPeriod" startAt="2"/>
            </a:pPr>
            <a:r>
              <a:rPr lang="es-ES" sz="2200" b="1" smtClean="0">
                <a:solidFill>
                  <a:schemeClr val="bg1"/>
                </a:solidFill>
              </a:rPr>
              <a:t>Cubiertas contienen cada una un ejemplar de su testamento, y que están firmadas por él. </a:t>
            </a:r>
          </a:p>
          <a:p>
            <a:pPr marL="533400" indent="-533400" eaLnBrk="1" hangingPunct="1">
              <a:buFontTx/>
              <a:buAutoNum type="arabicPeriod" startAt="3"/>
            </a:pPr>
            <a:r>
              <a:rPr lang="es-ES" sz="2200" b="1" smtClean="0">
                <a:solidFill>
                  <a:schemeClr val="bg1"/>
                </a:solidFill>
              </a:rPr>
              <a:t>Además, las otras formalidades que establece el Art. 1017 C.</a:t>
            </a:r>
          </a:p>
          <a:p>
            <a:pPr marL="533400" indent="-533400" eaLnBrk="1" hangingPunct="1">
              <a:buFontTx/>
              <a:buNone/>
            </a:pPr>
            <a:r>
              <a:rPr lang="es-ES" sz="2200" b="1" smtClean="0">
                <a:solidFill>
                  <a:schemeClr val="bg1"/>
                </a:solidFill>
              </a:rPr>
              <a:t>       Art. 41 L.N.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78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s-ES" sz="3200" b="1" smtClean="0">
                <a:solidFill>
                  <a:srgbClr val="006666"/>
                </a:solidFill>
              </a:rPr>
              <a:t>TESTAMENTO CERRADO: </a:t>
            </a:r>
            <a:br>
              <a:rPr lang="es-ES" sz="3200" b="1" smtClean="0">
                <a:solidFill>
                  <a:srgbClr val="006666"/>
                </a:solidFill>
              </a:rPr>
            </a:br>
            <a:r>
              <a:rPr lang="es-ES" sz="3200" b="1" smtClean="0">
                <a:solidFill>
                  <a:srgbClr val="006666"/>
                </a:solidFill>
              </a:rPr>
              <a:t>CÓDIGO CIVIL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33400" indent="-5334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es-ES" b="1" dirty="0">
                <a:solidFill>
                  <a:schemeClr val="bg1"/>
                </a:solidFill>
              </a:rPr>
              <a:t>Los mudos podrán hacer esta declaración escribiéndola a presencia del Notario y testigos.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 startAt="2"/>
              <a:defRPr/>
            </a:pPr>
            <a:r>
              <a:rPr lang="es-ES" b="1" dirty="0">
                <a:solidFill>
                  <a:schemeClr val="bg1"/>
                </a:solidFill>
              </a:rPr>
              <a:t>El testamento deberá estar escrito o a lo menos firmado por el testador 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 startAt="3"/>
              <a:defRPr/>
            </a:pPr>
            <a:r>
              <a:rPr lang="es-ES" b="1" dirty="0">
                <a:solidFill>
                  <a:schemeClr val="bg1"/>
                </a:solidFill>
              </a:rPr>
              <a:t>Sobre Sellado, no se puede abrir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 startAt="4"/>
              <a:defRPr/>
            </a:pPr>
            <a:r>
              <a:rPr lang="es-ES" b="1" dirty="0">
                <a:solidFill>
                  <a:schemeClr val="bg1"/>
                </a:solidFill>
              </a:rPr>
              <a:t>Se escribirá “Testamento”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 startAt="5"/>
              <a:defRPr/>
            </a:pPr>
            <a:r>
              <a:rPr lang="es-ES" b="1" dirty="0">
                <a:solidFill>
                  <a:schemeClr val="bg1"/>
                </a:solidFill>
              </a:rPr>
              <a:t>Firman todos la Cubierta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 startAt="6"/>
              <a:defRPr/>
            </a:pPr>
            <a:r>
              <a:rPr lang="es-ES" b="1" dirty="0">
                <a:solidFill>
                  <a:schemeClr val="bg1"/>
                </a:solidFill>
              </a:rPr>
              <a:t>Firma a ruego por testador</a:t>
            </a:r>
          </a:p>
          <a:p>
            <a:pPr marL="533400" indent="-533400" eaLnBrk="1" hangingPunct="1">
              <a:lnSpc>
                <a:spcPct val="90000"/>
              </a:lnSpc>
              <a:buFontTx/>
              <a:buNone/>
              <a:defRPr/>
            </a:pPr>
            <a:r>
              <a:rPr lang="es-ES" b="1" dirty="0">
                <a:solidFill>
                  <a:schemeClr val="bg1"/>
                </a:solidFill>
              </a:rPr>
              <a:t>	Art. 1017 C.</a:t>
            </a: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8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8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8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8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8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8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8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8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8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s-ES" b="1" smtClean="0">
                <a:solidFill>
                  <a:srgbClr val="006666"/>
                </a:solidFill>
              </a:rPr>
              <a:t>TESTAMENTO CERRADO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>
              <a:buFontTx/>
              <a:buAutoNum type="arabicPeriod"/>
            </a:pPr>
            <a:endParaRPr lang="es-ES" sz="2600" b="1" smtClean="0">
              <a:solidFill>
                <a:schemeClr val="hlink"/>
              </a:solidFill>
            </a:endParaRPr>
          </a:p>
          <a:p>
            <a:pPr marL="533400" indent="-533400" eaLnBrk="1" hangingPunct="1">
              <a:buFontTx/>
              <a:buAutoNum type="arabicPeriod"/>
            </a:pPr>
            <a:r>
              <a:rPr lang="es-ES" sz="2400" b="1" smtClean="0">
                <a:solidFill>
                  <a:schemeClr val="bg1"/>
                </a:solidFill>
              </a:rPr>
              <a:t>Testador no se da entender de viva voz: Solo Testamento Cerrado</a:t>
            </a:r>
          </a:p>
          <a:p>
            <a:pPr marL="533400" indent="-533400" eaLnBrk="1" hangingPunct="1">
              <a:buFontTx/>
              <a:buAutoNum type="arabicPeriod" startAt="2"/>
            </a:pPr>
            <a:r>
              <a:rPr lang="es-ES" sz="2400" b="1" smtClean="0">
                <a:solidFill>
                  <a:schemeClr val="bg1"/>
                </a:solidFill>
              </a:rPr>
              <a:t>El testador escribirá de su letra, sobre la cubierta, la palabra "testamento", o la equivalente en el idioma que prefiera, </a:t>
            </a:r>
          </a:p>
          <a:p>
            <a:pPr marL="533400" indent="-533400" eaLnBrk="1" hangingPunct="1">
              <a:buFontTx/>
              <a:buAutoNum type="arabicPeriod" startAt="3"/>
            </a:pPr>
            <a:r>
              <a:rPr lang="es-ES" sz="2400" b="1" smtClean="0">
                <a:solidFill>
                  <a:schemeClr val="bg1"/>
                </a:solidFill>
              </a:rPr>
              <a:t>Designación de su persona, expresando, a lo menos, su nombre, apellido y domicilio, y la nación a que pertenece </a:t>
            </a:r>
          </a:p>
          <a:p>
            <a:pPr marL="533400" indent="-533400" eaLnBrk="1" hangingPunct="1">
              <a:buFontTx/>
              <a:buNone/>
            </a:pPr>
            <a:r>
              <a:rPr lang="es-ES" sz="2400" b="1" smtClean="0">
                <a:solidFill>
                  <a:schemeClr val="bg1"/>
                </a:solidFill>
              </a:rPr>
              <a:t>      Art. 1018 C.</a:t>
            </a: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s-ES" sz="3200" b="1" smtClean="0">
                <a:solidFill>
                  <a:srgbClr val="006666"/>
                </a:solidFill>
              </a:rPr>
              <a:t>TESTAMENTO CERRADO: </a:t>
            </a:r>
            <a:br>
              <a:rPr lang="es-ES" sz="3200" b="1" smtClean="0">
                <a:solidFill>
                  <a:srgbClr val="006666"/>
                </a:solidFill>
              </a:rPr>
            </a:br>
            <a:r>
              <a:rPr lang="es-ES" sz="3200" b="1" smtClean="0">
                <a:solidFill>
                  <a:srgbClr val="006666"/>
                </a:solidFill>
              </a:rPr>
              <a:t>LEY DE NOTARIADO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es-ES" sz="2800" b="1" smtClean="0">
                <a:solidFill>
                  <a:schemeClr val="bg1"/>
                </a:solidFill>
              </a:rPr>
              <a:t>Notario legalizará conforme a esta última disposición, cada una de las cubiertas presentadas 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 startAt="2"/>
            </a:pPr>
            <a:r>
              <a:rPr lang="es-ES" sz="2800" b="1" smtClean="0">
                <a:solidFill>
                  <a:schemeClr val="bg1"/>
                </a:solidFill>
              </a:rPr>
              <a:t>Inmediatamente después, extenderá un acta en su protocolo, firmándola con el testador y los mismos testigos, 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 startAt="3"/>
            </a:pPr>
            <a:r>
              <a:rPr lang="es-ES" sz="2800" b="1" smtClean="0">
                <a:solidFill>
                  <a:schemeClr val="bg1"/>
                </a:solidFill>
              </a:rPr>
              <a:t>Dará fe del acto, transcribiendo íntegramente el texto de la legalización. </a:t>
            </a:r>
          </a:p>
          <a:p>
            <a:pPr marL="533400" indent="-533400" eaLnBrk="1" hangingPunct="1">
              <a:lnSpc>
                <a:spcPct val="90000"/>
              </a:lnSpc>
              <a:buFontTx/>
              <a:buNone/>
            </a:pPr>
            <a:r>
              <a:rPr lang="es-ES" sz="2800" b="1" smtClean="0">
                <a:solidFill>
                  <a:schemeClr val="bg1"/>
                </a:solidFill>
              </a:rPr>
              <a:t>     Art. 41 inc. 2º L.N.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  <p:bldP spid="8089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s-ES" b="1" smtClean="0">
                <a:solidFill>
                  <a:srgbClr val="006666"/>
                </a:solidFill>
              </a:rPr>
              <a:t>Testamento Cerrado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>
              <a:buFontTx/>
              <a:buAutoNum type="arabicPeriod"/>
            </a:pPr>
            <a:endParaRPr lang="es-ES" sz="2600" b="1" smtClean="0">
              <a:solidFill>
                <a:schemeClr val="hlink"/>
              </a:solidFill>
            </a:endParaRPr>
          </a:p>
          <a:p>
            <a:pPr marL="533400" indent="-533400" eaLnBrk="1" hangingPunct="1">
              <a:buFontTx/>
              <a:buAutoNum type="arabicPeriod"/>
            </a:pPr>
            <a:r>
              <a:rPr lang="es-ES" sz="2400" b="1" smtClean="0">
                <a:solidFill>
                  <a:schemeClr val="bg1"/>
                </a:solidFill>
              </a:rPr>
              <a:t>Notario entregará una de las cubiertas legalizadas al propio testador o a la persona que éste designe para guardarla, </a:t>
            </a:r>
          </a:p>
          <a:p>
            <a:pPr marL="533400" indent="-533400" eaLnBrk="1" hangingPunct="1">
              <a:buFontTx/>
              <a:buAutoNum type="arabicPeriod" startAt="2"/>
            </a:pPr>
            <a:r>
              <a:rPr lang="es-ES" sz="2400" b="1" smtClean="0">
                <a:solidFill>
                  <a:schemeClr val="bg1"/>
                </a:solidFill>
              </a:rPr>
              <a:t>O la guardará el Notario o la depositará en la Sección del Notariado de la Corte Suprema de Justicia </a:t>
            </a:r>
          </a:p>
          <a:p>
            <a:pPr marL="533400" indent="-533400" eaLnBrk="1" hangingPunct="1">
              <a:buFontTx/>
              <a:buAutoNum type="arabicPeriod" startAt="3"/>
            </a:pPr>
            <a:r>
              <a:rPr lang="es-ES" sz="2400" b="1" smtClean="0">
                <a:solidFill>
                  <a:schemeClr val="bg1"/>
                </a:solidFill>
              </a:rPr>
              <a:t>Dejará constancia de ello en la Escritura</a:t>
            </a:r>
          </a:p>
          <a:p>
            <a:pPr marL="533400" indent="-533400" eaLnBrk="1" hangingPunct="1">
              <a:buFontTx/>
              <a:buAutoNum type="arabicPeriod" startAt="4"/>
            </a:pPr>
            <a:r>
              <a:rPr lang="es-ES" sz="2400" b="1" smtClean="0">
                <a:solidFill>
                  <a:schemeClr val="bg1"/>
                </a:solidFill>
              </a:rPr>
              <a:t>La otra la envía a Seccion del Notariado</a:t>
            </a:r>
          </a:p>
          <a:p>
            <a:pPr marL="533400" indent="-533400" eaLnBrk="1" hangingPunct="1">
              <a:buFontTx/>
              <a:buNone/>
            </a:pPr>
            <a:r>
              <a:rPr lang="es-ES" sz="2400" b="1" smtClean="0">
                <a:solidFill>
                  <a:schemeClr val="bg1"/>
                </a:solidFill>
              </a:rPr>
              <a:t>      Art. 41 inc. 3º y 4º  L.N.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98" decel="100000" fill="hold"/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/>
      <p:bldP spid="8192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s-ES" sz="3200" b="1" smtClean="0">
                <a:solidFill>
                  <a:srgbClr val="006666"/>
                </a:solidFill>
              </a:rPr>
              <a:t>TESTIMONIOS DE TESTAMENTO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>
              <a:buFontTx/>
              <a:buNone/>
            </a:pPr>
            <a:r>
              <a:rPr lang="es-ES" smtClean="0"/>
              <a:t>	</a:t>
            </a:r>
            <a:r>
              <a:rPr lang="es-ES" b="1" smtClean="0">
                <a:solidFill>
                  <a:schemeClr val="bg1"/>
                </a:solidFill>
              </a:rPr>
              <a:t>El Notario deberá enviar dentro de los 5 días siguientes al otorgamiento de cualquiera de los Testamentos, un Testimonio a:</a:t>
            </a:r>
          </a:p>
          <a:p>
            <a:pPr marL="533400" indent="-533400" eaLnBrk="1" hangingPunct="1">
              <a:buFontTx/>
              <a:buNone/>
            </a:pPr>
            <a:r>
              <a:rPr lang="es-ES" b="1" smtClean="0">
                <a:solidFill>
                  <a:schemeClr val="bg1"/>
                </a:solidFill>
              </a:rPr>
              <a:t>1.   La Sección del Notariado </a:t>
            </a:r>
          </a:p>
          <a:p>
            <a:pPr marL="533400" indent="-533400" eaLnBrk="1" hangingPunct="1">
              <a:buFontTx/>
              <a:buNone/>
            </a:pPr>
            <a:r>
              <a:rPr lang="es-ES" b="1" smtClean="0">
                <a:solidFill>
                  <a:schemeClr val="bg1"/>
                </a:solidFill>
              </a:rPr>
              <a:t>2.	 Juez de Primera Instancia</a:t>
            </a:r>
          </a:p>
          <a:p>
            <a:pPr marL="533400" indent="-533400" eaLnBrk="1" hangingPunct="1"/>
            <a:endParaRPr lang="es-ES" b="1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  <p:bldP spid="8294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76375" y="1785938"/>
            <a:ext cx="6738938" cy="762000"/>
          </a:xfrm>
        </p:spPr>
        <p:txBody>
          <a:bodyPr/>
          <a:lstStyle/>
          <a:p>
            <a:pPr algn="ctr" eaLnBrk="1" hangingPunct="1"/>
            <a:r>
              <a:rPr lang="es-ES" sz="4000" b="1" smtClean="0">
                <a:solidFill>
                  <a:srgbClr val="A50021"/>
                </a:solidFill>
              </a:rPr>
              <a:t>DERECHO NOTARIAL	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00188" y="3048000"/>
            <a:ext cx="6643687" cy="762000"/>
          </a:xfrm>
        </p:spPr>
        <p:txBody>
          <a:bodyPr/>
          <a:lstStyle/>
          <a:p>
            <a:pPr algn="ctr" eaLnBrk="1" hangingPunct="1"/>
            <a:r>
              <a:rPr lang="es-ES" sz="4000" b="1" smtClean="0">
                <a:solidFill>
                  <a:srgbClr val="008080"/>
                </a:solidFill>
                <a:latin typeface="Arial Rounded MT Bold" pitchFamily="34" charset="0"/>
              </a:rPr>
              <a:t>LOS TESTAMENTOS</a:t>
            </a:r>
          </a:p>
          <a:p>
            <a:pPr eaLnBrk="1" hangingPunct="1"/>
            <a:endParaRPr lang="es-ES" smtClean="0">
              <a:solidFill>
                <a:srgbClr val="008080"/>
              </a:solidFill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6" dur="2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allAtOnce"/>
      <p:bldP spid="2051" grpI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-214313"/>
            <a:ext cx="7239000" cy="1281113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s-ES" smtClean="0">
                <a:solidFill>
                  <a:srgbClr val="006666"/>
                </a:solidFill>
                <a:latin typeface="Arial Rounded MT Bold" pitchFamily="34" charset="0"/>
              </a:rPr>
              <a:t/>
            </a:r>
            <a:br>
              <a:rPr lang="es-ES" smtClean="0">
                <a:solidFill>
                  <a:srgbClr val="006666"/>
                </a:solidFill>
                <a:latin typeface="Arial Rounded MT Bold" pitchFamily="34" charset="0"/>
              </a:rPr>
            </a:br>
            <a:r>
              <a:rPr lang="es-ES" smtClean="0">
                <a:solidFill>
                  <a:srgbClr val="006666"/>
                </a:solidFill>
                <a:latin typeface="Arial Rounded MT Bold" pitchFamily="34" charset="0"/>
              </a:rPr>
              <a:t/>
            </a:r>
            <a:br>
              <a:rPr lang="es-ES" smtClean="0">
                <a:solidFill>
                  <a:srgbClr val="006666"/>
                </a:solidFill>
                <a:latin typeface="Arial Rounded MT Bold" pitchFamily="34" charset="0"/>
              </a:rPr>
            </a:br>
            <a:r>
              <a:rPr lang="es-ES" smtClean="0">
                <a:solidFill>
                  <a:srgbClr val="006666"/>
                </a:solidFill>
                <a:latin typeface="Arial Rounded MT Bold" pitchFamily="34" charset="0"/>
              </a:rPr>
              <a:t/>
            </a:r>
            <a:br>
              <a:rPr lang="es-ES" smtClean="0">
                <a:solidFill>
                  <a:srgbClr val="006666"/>
                </a:solidFill>
                <a:latin typeface="Arial Rounded MT Bold" pitchFamily="34" charset="0"/>
              </a:rPr>
            </a:br>
            <a:r>
              <a:rPr lang="es-ES" smtClean="0">
                <a:solidFill>
                  <a:srgbClr val="006666"/>
                </a:solidFill>
                <a:latin typeface="Arial Rounded MT Bold" pitchFamily="34" charset="0"/>
              </a:rPr>
              <a:t/>
            </a:r>
            <a:br>
              <a:rPr lang="es-ES" smtClean="0">
                <a:solidFill>
                  <a:srgbClr val="006666"/>
                </a:solidFill>
                <a:latin typeface="Arial Rounded MT Bold" pitchFamily="34" charset="0"/>
              </a:rPr>
            </a:br>
            <a:r>
              <a:rPr lang="es-ES" sz="4000" smtClean="0">
                <a:solidFill>
                  <a:srgbClr val="006666"/>
                </a:solidFill>
                <a:latin typeface="Arial Rounded MT Bold" pitchFamily="34" charset="0"/>
              </a:rPr>
              <a:t>TESTAMENTOS SOLEMNES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>
          <a:xfrm>
            <a:off x="1071563" y="1981200"/>
            <a:ext cx="6700837" cy="4572000"/>
          </a:xfrm>
        </p:spPr>
        <p:txBody>
          <a:bodyPr/>
          <a:lstStyle/>
          <a:p>
            <a:pPr marL="533400" indent="-533400" eaLnBrk="1" hangingPunct="1">
              <a:buFont typeface="Wingdings" pitchFamily="2" charset="2"/>
              <a:buNone/>
            </a:pPr>
            <a:endParaRPr lang="es-ES" smtClean="0"/>
          </a:p>
          <a:p>
            <a:pPr marL="533400" indent="-533400" eaLnBrk="1" hangingPunct="1">
              <a:buFont typeface="Wingdings" pitchFamily="2" charset="2"/>
              <a:buNone/>
            </a:pPr>
            <a:r>
              <a:rPr lang="es-ES" b="1" smtClean="0">
                <a:solidFill>
                  <a:schemeClr val="bg1"/>
                </a:solidFill>
              </a:rPr>
              <a:t>1. TESTAMENTO ABIERTO, 	PUBLICO O NUNCUPATIVO</a:t>
            </a:r>
          </a:p>
          <a:p>
            <a:pPr marL="533400" indent="-533400" eaLnBrk="1" hangingPunct="1">
              <a:buFontTx/>
              <a:buAutoNum type="arabicPeriod"/>
            </a:pPr>
            <a:endParaRPr lang="es-ES" b="1" smtClean="0">
              <a:solidFill>
                <a:schemeClr val="bg1"/>
              </a:solidFill>
            </a:endParaRPr>
          </a:p>
          <a:p>
            <a:pPr marL="533400" indent="-533400" eaLnBrk="1" hangingPunct="1">
              <a:buFontTx/>
              <a:buNone/>
            </a:pPr>
            <a:r>
              <a:rPr lang="es-ES" b="1" smtClean="0">
                <a:solidFill>
                  <a:schemeClr val="bg1"/>
                </a:solidFill>
              </a:rPr>
              <a:t>2.	TESTAMENTO CERRADO  O  SECRETO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s-ES" b="1" smtClean="0">
                <a:solidFill>
                  <a:srgbClr val="006666"/>
                </a:solidFill>
              </a:rPr>
              <a:t>SE OTORGARAN ASÍ: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>
              <a:buFontTx/>
              <a:buNone/>
              <a:defRPr/>
            </a:pPr>
            <a:r>
              <a:rPr lang="es-ES" sz="2400" b="1" dirty="0">
                <a:solidFill>
                  <a:schemeClr val="bg1"/>
                </a:solidFill>
              </a:rPr>
              <a:t>DE CONFORMIDAD AL CODIGO CIVIL, CON LAS SIGUIENTES MODIFICACIONES:</a:t>
            </a:r>
          </a:p>
          <a:p>
            <a:pPr marL="533400" indent="-533400" eaLnBrk="1" hangingPunct="1">
              <a:buFontTx/>
              <a:buNone/>
              <a:defRPr/>
            </a:pPr>
            <a:r>
              <a:rPr lang="es-ES" sz="2400" b="1" dirty="0">
                <a:solidFill>
                  <a:schemeClr val="bg1"/>
                </a:solidFill>
              </a:rPr>
              <a:t>Art. 40 LN</a:t>
            </a:r>
          </a:p>
          <a:p>
            <a:pPr marL="533400" indent="-533400" eaLnBrk="1" hangingPunct="1">
              <a:buFontTx/>
              <a:buAutoNum type="arabicPeriod"/>
              <a:defRPr/>
            </a:pPr>
            <a:r>
              <a:rPr lang="es-ES" sz="2400" b="1" dirty="0">
                <a:solidFill>
                  <a:schemeClr val="bg1"/>
                </a:solidFill>
              </a:rPr>
              <a:t>Notario, Cónsul y Juez de 1ª. Instancia</a:t>
            </a:r>
          </a:p>
          <a:p>
            <a:pPr marL="533400" indent="-533400" eaLnBrk="1" hangingPunct="1">
              <a:buFontTx/>
              <a:buAutoNum type="arabicPeriod" startAt="2"/>
              <a:defRPr/>
            </a:pPr>
            <a:r>
              <a:rPr lang="es-ES" sz="2400" b="1" dirty="0">
                <a:solidFill>
                  <a:schemeClr val="bg1"/>
                </a:solidFill>
              </a:rPr>
              <a:t>Testigos: Con requisitos del Art. 34</a:t>
            </a:r>
          </a:p>
          <a:p>
            <a:pPr marL="533400" indent="-533400" eaLnBrk="1" hangingPunct="1">
              <a:buFontTx/>
              <a:buAutoNum type="arabicPeriod" startAt="3"/>
              <a:defRPr/>
            </a:pPr>
            <a:r>
              <a:rPr lang="es-ES" sz="2400" b="1" dirty="0">
                <a:solidFill>
                  <a:schemeClr val="bg1"/>
                </a:solidFill>
              </a:rPr>
              <a:t>Testigos: TRES, en los Abiertos y CINCO en los Cerrados</a:t>
            </a:r>
          </a:p>
          <a:p>
            <a:pPr marL="533400" indent="-533400" eaLnBrk="1" hangingPunct="1">
              <a:buFontTx/>
              <a:buAutoNum type="arabicPeriod" startAt="3"/>
              <a:defRPr/>
            </a:pPr>
            <a:r>
              <a:rPr lang="es-ES" sz="2400" b="1" dirty="0">
                <a:solidFill>
                  <a:schemeClr val="bg1"/>
                </a:solidFill>
              </a:rPr>
              <a:t>Testigos: Abierto, los 3 conocen al Testador, Cerrado, al menos 3 conocen al Testado	</a:t>
            </a:r>
          </a:p>
          <a:p>
            <a:pPr marL="533400" indent="-533400" eaLnBrk="1" hangingPunct="1">
              <a:buFontTx/>
              <a:buNone/>
              <a:defRPr/>
            </a:pPr>
            <a:endParaRPr lang="es-E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  <p:bldP spid="706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s-ES" sz="3200" b="1" smtClean="0">
                <a:solidFill>
                  <a:srgbClr val="008080"/>
                </a:solidFill>
              </a:rPr>
              <a:t>TESTAMENTOS: CODIGO CIVIL</a:t>
            </a:r>
            <a:endParaRPr lang="es-ES" b="1" smtClean="0">
              <a:solidFill>
                <a:srgbClr val="008080"/>
              </a:solidFill>
            </a:endParaRPr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s-ES" sz="2600" b="1" smtClean="0">
                <a:solidFill>
                  <a:schemeClr val="bg1"/>
                </a:solidFill>
              </a:rPr>
              <a:t>Esencialmente Revocable, Art.998 C.</a:t>
            </a:r>
          </a:p>
          <a:p>
            <a:pPr marL="533400" indent="-5334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s-ES" sz="2600" b="1" smtClean="0">
                <a:solidFill>
                  <a:schemeClr val="bg1"/>
                </a:solidFill>
              </a:rPr>
              <a:t>Acto UNIPERSONAL, PERSONALISIMO; Art.1000 C.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 startAt="3"/>
            </a:pPr>
            <a:r>
              <a:rPr lang="es-ES" sz="2600" b="1" smtClean="0">
                <a:solidFill>
                  <a:schemeClr val="bg1"/>
                </a:solidFill>
              </a:rPr>
              <a:t>Acto Indelegable; Art. 1001 C.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 startAt="3"/>
            </a:pPr>
            <a:r>
              <a:rPr lang="es-ES" sz="2600" b="1" smtClean="0">
                <a:solidFill>
                  <a:schemeClr val="bg1"/>
                </a:solidFill>
              </a:rPr>
              <a:t>Inhabilidades para Testar; Art. 1002 C.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 startAt="5"/>
            </a:pPr>
            <a:r>
              <a:rPr lang="es-ES" sz="2600" b="1" smtClean="0">
                <a:solidFill>
                  <a:schemeClr val="bg1"/>
                </a:solidFill>
              </a:rPr>
              <a:t>Causales de Nulidad; Arts. 1003-1004 C.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 startAt="5"/>
            </a:pPr>
            <a:r>
              <a:rPr lang="es-ES" sz="2600" b="1" smtClean="0">
                <a:solidFill>
                  <a:schemeClr val="bg1"/>
                </a:solidFill>
              </a:rPr>
              <a:t>Clases: SOLEMNES y MENOS SOLEMNES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7168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s-ES" sz="4000" b="1" smtClean="0">
                <a:solidFill>
                  <a:srgbClr val="006666"/>
                </a:solidFill>
              </a:rPr>
              <a:t>TESTAMENTOS SOLEMNES: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es-ES" sz="2400" b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Siempre escrito; Art. 1006 C.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 startAt="2"/>
            </a:pPr>
            <a:r>
              <a:rPr lang="es-ES" sz="2400" b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Requisitos de los Testigos, según Ley de Notariado; Art. 1007 C. y 34 y 40 Las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 startAt="3"/>
            </a:pPr>
            <a:r>
              <a:rPr lang="es-ES" sz="2400" b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Testigos conocen al testador, al menos 3, Art. 1008 C.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 startAt="4"/>
            </a:pPr>
            <a:r>
              <a:rPr lang="es-ES" sz="2400" b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Autorizantes: Notario, Consules, Vice consules y Jueces de 1ª. Instancia; Art. 1009 C.</a:t>
            </a:r>
          </a:p>
          <a:p>
            <a:pPr marL="533400" indent="-533400" eaLnBrk="1" hangingPunct="1">
              <a:lnSpc>
                <a:spcPct val="90000"/>
              </a:lnSpc>
              <a:buFontTx/>
              <a:buNone/>
            </a:pPr>
            <a:r>
              <a:rPr lang="es-ES" sz="2400" b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5.	Acto solemne: frente a testigos y funcionario; Art. 1010 C.</a:t>
            </a: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  <p:bldP spid="7270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s-ES" sz="3200" b="1" smtClean="0">
                <a:solidFill>
                  <a:srgbClr val="006666"/>
                </a:solidFill>
              </a:rPr>
              <a:t>REQUISITOS INDISPENSABLES: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>
              <a:buFontTx/>
              <a:buAutoNum type="arabicPeriod"/>
            </a:pPr>
            <a:r>
              <a:rPr lang="es-ES" b="1" smtClean="0">
                <a:solidFill>
                  <a:schemeClr val="bg1"/>
                </a:solidFill>
              </a:rPr>
              <a:t>Presenciado en todas sus partes por el testador, funcionario y testigos </a:t>
            </a:r>
          </a:p>
          <a:p>
            <a:pPr marL="533400" indent="-533400" eaLnBrk="1" hangingPunct="1">
              <a:buFontTx/>
              <a:buAutoNum type="arabicPeriod"/>
            </a:pPr>
            <a:endParaRPr lang="es-ES" b="1" smtClean="0">
              <a:solidFill>
                <a:schemeClr val="bg1"/>
              </a:solidFill>
            </a:endParaRPr>
          </a:p>
          <a:p>
            <a:pPr marL="533400" indent="-533400" eaLnBrk="1" hangingPunct="1">
              <a:buFontTx/>
              <a:buAutoNum type="arabicPeriod" startAt="2"/>
            </a:pPr>
            <a:r>
              <a:rPr lang="es-ES" b="1" smtClean="0">
                <a:solidFill>
                  <a:schemeClr val="bg1"/>
                </a:solidFill>
              </a:rPr>
              <a:t>Expresarán: hallarse el testador en su sano juicio, el nombre, apellido y domicilio del testador 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  <p:bldP spid="7373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s-ES" sz="2800" b="1" smtClean="0">
                <a:solidFill>
                  <a:srgbClr val="00666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REQUISITOS INDISPENSABLES: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>
              <a:buFontTx/>
              <a:buAutoNum type="arabicPeriod" startAt="3"/>
              <a:defRPr/>
            </a:pPr>
            <a:r>
              <a:rPr lang="es-ES" sz="2400" b="1" dirty="0">
                <a:solidFill>
                  <a:schemeClr val="bg1"/>
                </a:solidFill>
              </a:rPr>
              <a:t>Además: la edad del testador, el lugar de su nacimiento, la nación a que pertenece, si está o no avecindado en el </a:t>
            </a:r>
            <a:r>
              <a:rPr lang="es-ES" sz="2400" b="1" dirty="0" err="1">
                <a:solidFill>
                  <a:schemeClr val="bg1"/>
                </a:solidFill>
              </a:rPr>
              <a:t>El</a:t>
            </a:r>
            <a:r>
              <a:rPr lang="es-ES" sz="2400" b="1" dirty="0">
                <a:solidFill>
                  <a:schemeClr val="bg1"/>
                </a:solidFill>
              </a:rPr>
              <a:t> Salvador, el lugar en que tuviere su domicilio; los nombres de las personas con quienes hubiere contraído matrimonio, de los hijos habidos o legitimados en cada matrimonio, y de los ilegítimos que tenga por suyos, con distinción de vivos y muertos.</a:t>
            </a:r>
          </a:p>
          <a:p>
            <a:pPr marL="533400" indent="-533400" eaLnBrk="1" hangingPunct="1">
              <a:buFontTx/>
              <a:buNone/>
              <a:defRPr/>
            </a:pPr>
            <a:r>
              <a:rPr lang="es-ES" sz="2400" b="1" dirty="0">
                <a:solidFill>
                  <a:schemeClr val="bg1"/>
                </a:solidFill>
              </a:rPr>
              <a:t>	Art. 1011 C.</a:t>
            </a:r>
          </a:p>
          <a:p>
            <a:pPr marL="533400" indent="-533400" eaLnBrk="1" hangingPunct="1">
              <a:defRPr/>
            </a:pPr>
            <a:endParaRPr lang="es-ES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ES" b="1" smtClean="0">
                <a:solidFill>
                  <a:srgbClr val="006666"/>
                </a:solidFill>
              </a:rPr>
              <a:t>OTROS REQUISITOS: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es-ES" sz="2400" b="1" dirty="0">
                <a:solidFill>
                  <a:schemeClr val="bg1"/>
                </a:solidFill>
              </a:rPr>
              <a:t>El testamento abierto podrá haberse escrito previamente.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es-ES" sz="2400" b="1" dirty="0">
                <a:solidFill>
                  <a:schemeClr val="bg1"/>
                </a:solidFill>
              </a:rPr>
              <a:t>Mientras el testamento se lee, estará el testador a la vista, y las personas cuya presencia es necesaria, oirán todo el tenor de sus disposiciones </a:t>
            </a:r>
          </a:p>
          <a:p>
            <a:pPr marL="533400" indent="-53340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es-ES" sz="2400" b="1" dirty="0">
                <a:solidFill>
                  <a:schemeClr val="bg1"/>
                </a:solidFill>
              </a:rPr>
              <a:t>El que fuere enteramente sordo deberá leer por sí mismo su testamento, y si no sabe o no puede, designará una persona que lo haga en su nombre, siempre en presencia de los testigos y del Notario.</a:t>
            </a:r>
            <a:br>
              <a:rPr lang="es-ES" sz="2400" b="1" dirty="0">
                <a:solidFill>
                  <a:schemeClr val="bg1"/>
                </a:solidFill>
              </a:rPr>
            </a:br>
            <a:r>
              <a:rPr lang="es-ES" sz="2400" b="1" dirty="0">
                <a:solidFill>
                  <a:schemeClr val="bg1"/>
                </a:solidFill>
              </a:rPr>
              <a:t>Art. 1012 C.</a:t>
            </a:r>
            <a:r>
              <a:rPr lang="es-ES" sz="24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s-ES" sz="2400" dirty="0">
                <a:solidFill>
                  <a:schemeClr val="tx2">
                    <a:lumMod val="75000"/>
                  </a:schemeClr>
                </a:solidFill>
              </a:rPr>
            </a:br>
            <a:endParaRPr lang="es-ES" sz="2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74755" grpId="0" build="p"/>
    </p:bldLst>
  </p:timing>
</p:sld>
</file>

<file path=ppt/theme/theme1.xml><?xml version="1.0" encoding="utf-8"?>
<a:theme xmlns:a="http://schemas.openxmlformats.org/drawingml/2006/main" name="ORO">
  <a:themeElements>
    <a:clrScheme name="Plantilla de diseño de lingotes de oro 1">
      <a:dk1>
        <a:srgbClr val="000000"/>
      </a:dk1>
      <a:lt1>
        <a:srgbClr val="FFFF99"/>
      </a:lt1>
      <a:dk2>
        <a:srgbClr val="616143"/>
      </a:dk2>
      <a:lt2>
        <a:srgbClr val="5F5F5F"/>
      </a:lt2>
      <a:accent1>
        <a:srgbClr val="FFD41F"/>
      </a:accent1>
      <a:accent2>
        <a:srgbClr val="B2B2B2"/>
      </a:accent2>
      <a:accent3>
        <a:srgbClr val="FFFFCA"/>
      </a:accent3>
      <a:accent4>
        <a:srgbClr val="000000"/>
      </a:accent4>
      <a:accent5>
        <a:srgbClr val="FFE6AB"/>
      </a:accent5>
      <a:accent6>
        <a:srgbClr val="A1A1A1"/>
      </a:accent6>
      <a:hlink>
        <a:srgbClr val="E28E28"/>
      </a:hlink>
      <a:folHlink>
        <a:srgbClr val="777777"/>
      </a:folHlink>
    </a:clrScheme>
    <a:fontScheme name="Plantilla de diseño de lingotes de oro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Plantilla de diseño de lingotes de oro 1">
        <a:dk1>
          <a:srgbClr val="000000"/>
        </a:dk1>
        <a:lt1>
          <a:srgbClr val="FFFF99"/>
        </a:lt1>
        <a:dk2>
          <a:srgbClr val="616143"/>
        </a:dk2>
        <a:lt2>
          <a:srgbClr val="5F5F5F"/>
        </a:lt2>
        <a:accent1>
          <a:srgbClr val="FFD41F"/>
        </a:accent1>
        <a:accent2>
          <a:srgbClr val="B2B2B2"/>
        </a:accent2>
        <a:accent3>
          <a:srgbClr val="FFFFCA"/>
        </a:accent3>
        <a:accent4>
          <a:srgbClr val="000000"/>
        </a:accent4>
        <a:accent5>
          <a:srgbClr val="FFE6AB"/>
        </a:accent5>
        <a:accent6>
          <a:srgbClr val="A1A1A1"/>
        </a:accent6>
        <a:hlink>
          <a:srgbClr val="E28E28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ORO</Template>
  <TotalTime>16</TotalTime>
  <Words>769</Words>
  <Application>Microsoft Office PowerPoint</Application>
  <PresentationFormat>Presentación en pantalla (4:3)</PresentationFormat>
  <Paragraphs>92</Paragraphs>
  <Slides>17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4" baseType="lpstr">
      <vt:lpstr>Arial</vt:lpstr>
      <vt:lpstr>Tahoma</vt:lpstr>
      <vt:lpstr>Wingdings</vt:lpstr>
      <vt:lpstr>Calibri</vt:lpstr>
      <vt:lpstr>Verdana</vt:lpstr>
      <vt:lpstr>Arial Rounded MT Bold</vt:lpstr>
      <vt:lpstr>ORO</vt:lpstr>
      <vt:lpstr>UNIVERSIDAD TECNOLOGICA DE EL SALVADOR</vt:lpstr>
      <vt:lpstr>DERECHO NOTARIAL </vt:lpstr>
      <vt:lpstr>    TESTAMENTOS SOLEMNES</vt:lpstr>
      <vt:lpstr>SE OTORGARAN ASÍ:</vt:lpstr>
      <vt:lpstr>TESTAMENTOS: CODIGO CIVIL</vt:lpstr>
      <vt:lpstr>TESTAMENTOS SOLEMNES:</vt:lpstr>
      <vt:lpstr>REQUISITOS INDISPENSABLES:</vt:lpstr>
      <vt:lpstr>REQUISITOS INDISPENSABLES:</vt:lpstr>
      <vt:lpstr>OTROS REQUISITOS:</vt:lpstr>
      <vt:lpstr>FIRMA DEL TESTAMENTO:</vt:lpstr>
      <vt:lpstr>REQUISITOS ESPECIALES ….</vt:lpstr>
      <vt:lpstr>TESTAMENTO CERRADO</vt:lpstr>
      <vt:lpstr>TESTAMENTO CERRADO:  CÓDIGO CIVIL</vt:lpstr>
      <vt:lpstr>TESTAMENTO CERRADO</vt:lpstr>
      <vt:lpstr>TESTAMENTO CERRADO:  LEY DE NOTARIADO</vt:lpstr>
      <vt:lpstr>Testamento Cerrado</vt:lpstr>
      <vt:lpstr>TESTIMONIOS DE TESTAMENTO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UNIVERSIDAD TECNOLOGICA DE EL SALVADOR</dc:title>
  <dc:creator>DCecilia</dc:creator>
  <cp:lastModifiedBy>ASISTENTE</cp:lastModifiedBy>
  <cp:revision>2</cp:revision>
  <dcterms:created xsi:type="dcterms:W3CDTF">2009-07-10T20:49:25Z</dcterms:created>
  <dcterms:modified xsi:type="dcterms:W3CDTF">2013-08-12T13:50:13Z</dcterms:modified>
</cp:coreProperties>
</file>