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7A847CFC-816F-41D0-AAC0-9BF4FEBC753E}" type="datetimeFigureOut">
              <a:rPr lang="es-ES" smtClean="0"/>
              <a:pPr/>
              <a:t>19/03/2014</a:t>
            </a:fld>
            <a:endParaRPr lang="es-E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132FADFE-3B8F-471C-ABF0-DBC7717ECBB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A847CFC-816F-41D0-AAC0-9BF4FEBC753E}" type="datetimeFigureOut">
              <a:rPr lang="es-ES" smtClean="0"/>
              <a:pPr/>
              <a:t>19/03/2014</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A847CFC-816F-41D0-AAC0-9BF4FEBC753E}" type="datetimeFigureOut">
              <a:rPr lang="es-ES" smtClean="0"/>
              <a:pPr/>
              <a:t>19/03/2014</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A847CFC-816F-41D0-AAC0-9BF4FEBC753E}" type="datetimeFigureOut">
              <a:rPr lang="es-ES" smtClean="0"/>
              <a:pPr/>
              <a:t>19/03/2014</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132FADFE-3B8F-471C-ABF0-DBC7717ECBBC}" type="slidenum">
              <a:rPr lang="es-ES" smtClean="0"/>
              <a:pPr/>
              <a:t>‹Nº›</a:t>
            </a:fld>
            <a:endParaRPr lang="es-ES"/>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7A847CFC-816F-41D0-AAC0-9BF4FEBC753E}" type="datetimeFigureOut">
              <a:rPr lang="es-ES" smtClean="0"/>
              <a:pPr/>
              <a:t>19/03/2014</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132FADFE-3B8F-471C-ABF0-DBC7717ECBBC}" type="slidenum">
              <a:rPr lang="es-ES" smtClean="0"/>
              <a:pPr/>
              <a:t>‹Nº›</a:t>
            </a:fld>
            <a:endParaRPr lang="es-E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7A847CFC-816F-41D0-AAC0-9BF4FEBC753E}" type="datetimeFigureOut">
              <a:rPr lang="es-ES" smtClean="0"/>
              <a:pPr/>
              <a:t>19/03/2014</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132FADFE-3B8F-471C-ABF0-DBC7717ECBBC}" type="slidenum">
              <a:rPr lang="es-ES" smtClean="0"/>
              <a:pPr/>
              <a:t>‹Nº›</a:t>
            </a:fld>
            <a:endParaRPr lang="es-ES"/>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7A847CFC-816F-41D0-AAC0-9BF4FEBC753E}" type="datetimeFigureOut">
              <a:rPr lang="es-ES" smtClean="0"/>
              <a:pPr/>
              <a:t>19/03/2014</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132FADFE-3B8F-471C-ABF0-DBC7717ECBBC}"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7A847CFC-816F-41D0-AAC0-9BF4FEBC753E}" type="datetimeFigureOut">
              <a:rPr lang="es-ES" smtClean="0"/>
              <a:pPr/>
              <a:t>19/03/2014</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132FADFE-3B8F-471C-ABF0-DBC7717ECBBC}" type="slidenum">
              <a:rPr lang="es-ES" smtClean="0"/>
              <a:pPr/>
              <a:t>‹Nº›</a:t>
            </a:fld>
            <a:endParaRPr lang="es-ES"/>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7A847CFC-816F-41D0-AAC0-9BF4FEBC753E}" type="datetimeFigureOut">
              <a:rPr lang="es-ES" smtClean="0"/>
              <a:pPr/>
              <a:t>19/03/2014</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7A847CFC-816F-41D0-AAC0-9BF4FEBC753E}" type="datetimeFigureOut">
              <a:rPr lang="es-ES" smtClean="0"/>
              <a:pPr/>
              <a:t>19/03/2014</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132FADFE-3B8F-471C-ABF0-DBC7717ECBBC}"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7A847CFC-816F-41D0-AAC0-9BF4FEBC753E}" type="datetimeFigureOut">
              <a:rPr lang="es-ES" smtClean="0"/>
              <a:pPr/>
              <a:t>19/03/2014</a:t>
            </a:fld>
            <a:endParaRPr lang="es-E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132FADFE-3B8F-471C-ABF0-DBC7717ECBBC}" type="slidenum">
              <a:rPr lang="es-ES" smtClean="0"/>
              <a:pPr/>
              <a:t>‹Nº›</a:t>
            </a:fld>
            <a:endParaRPr lang="es-E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A847CFC-816F-41D0-AAC0-9BF4FEBC753E}" type="datetimeFigureOut">
              <a:rPr lang="es-ES" smtClean="0"/>
              <a:pPr/>
              <a:t>19/03/2014</a:t>
            </a:fld>
            <a:endParaRPr lang="es-E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SV" dirty="0" smtClean="0"/>
              <a:t>HABEAS DATA</a:t>
            </a:r>
            <a:endParaRPr lang="es-SV" dirty="0"/>
          </a:p>
        </p:txBody>
      </p:sp>
      <p:sp>
        <p:nvSpPr>
          <p:cNvPr id="3" name="2 Subtítulo"/>
          <p:cNvSpPr>
            <a:spLocks noGrp="1"/>
          </p:cNvSpPr>
          <p:nvPr>
            <p:ph type="subTitle" idx="1"/>
          </p:nvPr>
        </p:nvSpPr>
        <p:spPr/>
        <p:txBody>
          <a:bodyPr>
            <a:normAutofit fontScale="92500" lnSpcReduction="10000"/>
          </a:bodyPr>
          <a:lstStyle/>
          <a:p>
            <a:r>
              <a:rPr lang="es-SV" dirty="0" smtClean="0"/>
              <a:t>DERECHO PROCESAL ESPECIAL</a:t>
            </a:r>
          </a:p>
          <a:p>
            <a:endParaRPr lang="es-SV" dirty="0" smtClean="0"/>
          </a:p>
          <a:p>
            <a:pPr algn="r"/>
            <a:r>
              <a:rPr lang="es-SV" sz="2200" dirty="0" smtClean="0"/>
              <a:t>Catedrático: </a:t>
            </a:r>
            <a:r>
              <a:rPr lang="es-SV" sz="2200" dirty="0" err="1" smtClean="0"/>
              <a:t>Jairzhinho</a:t>
            </a:r>
            <a:r>
              <a:rPr lang="es-SV" sz="2200" dirty="0" smtClean="0"/>
              <a:t> Antonio Cristales Castro</a:t>
            </a:r>
            <a:endParaRPr lang="es-SV"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pPr algn="just"/>
            <a:r>
              <a:rPr lang="es-SV" dirty="0" smtClean="0"/>
              <a:t>En el ámbito público o comercial, algunas instituciones y la mayoría de empresas mercantiles, requieren para su información de ciertos datos personales, que si bien resulta ser una injerencia en el círculo íntimo de una persona, ésta cobra validez cuando se trata de cumplir con una finalidad específica para la que fue creada; o cuando, para efecto de alguna negociación financiera o comercial, se pretenda resguardar el capital de la empresa.</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Para suscribir contratos mercantiles, ambas partes requieren conocer su situación financiera y crediticia, lo cual, al reflejar su comportamiento en relaciones previas de igual o similar naturaleza, será determinante para la confiabilidad recíproca en el cumplimiento de la obligación que se pretende contraer.</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10000"/>
          </a:bodyPr>
          <a:lstStyle/>
          <a:p>
            <a:pPr algn="just"/>
            <a:r>
              <a:rPr lang="es-SV" dirty="0" smtClean="0"/>
              <a:t>Respecto al derecho a la intimidad, existe la obligación para todos aquellos que almacenan y sistematizan datos personales en registros ad-hoc, de seleccionar los datos que reflejen la verdadera situación jurídica del individuo; de allí, que todo banco de datos debe adoptar las medidas de seguridad adecuadas para garantizar la inviolabilidad o inalterabilidad de la información en él contenida, se trate de bancos públicos o privados, debiendo establecerse un régimen de responsabilidad ante su uso indebido.</a:t>
            </a:r>
          </a:p>
          <a:p>
            <a:pPr algn="just"/>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Todo dato que refleje el estado de morosidad de un sujeto de crédito, que se encuentra incorporado en un registro público o privado, y cuyo uso y manejo responda a una finalidad justificada, no debe permanecer en el mismo durante un tiempo indefinido, ya que, la inmortalización de la morosidad puede afectar futuras contrataciones crediticias de dicho sujeto</a:t>
            </a:r>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En relación con el derecho a la autodeterminación informativa, se ha construido una institución reciente cuya finalidad es la protección y reparación específica de este derecho: el habeas data.</a:t>
            </a:r>
          </a:p>
          <a:p>
            <a:pPr algn="just"/>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b="1" dirty="0" smtClean="0"/>
              <a:t>La naturaleza jurídica del hábeas data</a:t>
            </a:r>
            <a:r>
              <a:rPr lang="es-SV" dirty="0" smtClean="0"/>
              <a:t>, es una institución, en términos genéricos, ya que dependiendo del tratamiento constitucional que cada Estado decida darle, puede establecerse como un derecho ejercitable mediante una vía de tutela común a otros derechos fundamentales, o bien, como una acción o proceso específico.</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SV" dirty="0" smtClean="0"/>
              <a:t>El hábeas data informativo, procura lograr el acceso al registro de que se trate, a fin de indagar acerca de la información tratada; éste, a su vez, se clasifica en exhibitorio -cuando permite conocer qué datos se encuentran registrados-, finalista -que consiste en indagar además para qué y para quién se realizó el registro- y autoral -cuyo propósito es inquirir acerca de quién obtuvo los datos que obran en el registro-.</a:t>
            </a:r>
          </a:p>
          <a:p>
            <a:endParaRPr lang="es-SV" dirty="0"/>
          </a:p>
        </p:txBody>
      </p:sp>
      <p:sp>
        <p:nvSpPr>
          <p:cNvPr id="2" name="1 Título"/>
          <p:cNvSpPr>
            <a:spLocks noGrp="1"/>
          </p:cNvSpPr>
          <p:nvPr>
            <p:ph type="title"/>
          </p:nvPr>
        </p:nvSpPr>
        <p:spPr/>
        <p:txBody>
          <a:bodyPr/>
          <a:lstStyle/>
          <a:p>
            <a:r>
              <a:rPr lang="es-SV" dirty="0" smtClean="0"/>
              <a:t>HABEAS DATA INFORMATIVO</a:t>
            </a:r>
            <a:endParaRPr lang="es-SV"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El hábeas data aditivo, procura agregar más datos a los que figuran en el registro respectivo, apareciendo como subtipos el actualizador -cuya finalidad consiste en actualizar datos vetustos- y el </a:t>
            </a:r>
            <a:r>
              <a:rPr lang="es-SV" dirty="0" err="1" smtClean="0"/>
              <a:t>inclusorio</a:t>
            </a:r>
            <a:r>
              <a:rPr lang="es-SV" dirty="0" smtClean="0"/>
              <a:t> -mediante el cual se incluye en el registro información omitida-.</a:t>
            </a:r>
          </a:p>
          <a:p>
            <a:endParaRPr lang="es-SV" dirty="0"/>
          </a:p>
        </p:txBody>
      </p:sp>
      <p:sp>
        <p:nvSpPr>
          <p:cNvPr id="2" name="1 Título"/>
          <p:cNvSpPr>
            <a:spLocks noGrp="1"/>
          </p:cNvSpPr>
          <p:nvPr>
            <p:ph type="title"/>
          </p:nvPr>
        </p:nvSpPr>
        <p:spPr/>
        <p:txBody>
          <a:bodyPr/>
          <a:lstStyle/>
          <a:p>
            <a:r>
              <a:rPr lang="es-SV" dirty="0" smtClean="0"/>
              <a:t>HABEAS DATA ADITIVO</a:t>
            </a:r>
            <a:endParaRPr lang="es-SV"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El hábeas data rectificador o correctivo, pretende corregir o sanear informaciones falsas, ambiguas, inexactas o imprecisas.</a:t>
            </a:r>
            <a:endParaRPr lang="es-SV" dirty="0" smtClean="0"/>
          </a:p>
          <a:p>
            <a:endParaRPr lang="es-SV" dirty="0"/>
          </a:p>
        </p:txBody>
      </p:sp>
      <p:sp>
        <p:nvSpPr>
          <p:cNvPr id="2" name="1 Título"/>
          <p:cNvSpPr>
            <a:spLocks noGrp="1"/>
          </p:cNvSpPr>
          <p:nvPr>
            <p:ph type="title"/>
          </p:nvPr>
        </p:nvSpPr>
        <p:spPr/>
        <p:txBody>
          <a:bodyPr/>
          <a:lstStyle/>
          <a:p>
            <a:r>
              <a:rPr lang="es-SV" dirty="0" smtClean="0"/>
              <a:t>HABEAS DATA RECTIFICADOR</a:t>
            </a:r>
            <a:endParaRPr lang="es-SV"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El hábeas data </a:t>
            </a:r>
            <a:r>
              <a:rPr lang="es-SV" dirty="0" err="1" smtClean="0"/>
              <a:t>reservador</a:t>
            </a:r>
            <a:r>
              <a:rPr lang="es-SV" dirty="0" smtClean="0"/>
              <a:t>, busca asegurar que un dato legítimamente registrado pero de acceso restringido, sea proporcionado en determinadas circunstancias, solo a quienes se encuentran legalmente autorizados para conocerlo.</a:t>
            </a:r>
          </a:p>
          <a:p>
            <a:endParaRPr lang="es-SV" dirty="0"/>
          </a:p>
        </p:txBody>
      </p:sp>
      <p:sp>
        <p:nvSpPr>
          <p:cNvPr id="2" name="1 Título"/>
          <p:cNvSpPr>
            <a:spLocks noGrp="1"/>
          </p:cNvSpPr>
          <p:nvPr>
            <p:ph type="title"/>
          </p:nvPr>
        </p:nvSpPr>
        <p:spPr/>
        <p:txBody>
          <a:bodyPr/>
          <a:lstStyle/>
          <a:p>
            <a:r>
              <a:rPr lang="es-SV" dirty="0" smtClean="0"/>
              <a:t>HABEAS DATA RESERVADOR</a:t>
            </a:r>
            <a:endParaRPr lang="es-SV"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10000"/>
          </a:bodyPr>
          <a:lstStyle/>
          <a:p>
            <a:pPr algn="just"/>
            <a:r>
              <a:rPr lang="es-SV" dirty="0" smtClean="0"/>
              <a:t>Los presupuestos básicos para la procedencia del proceso de amparo contra particulares, son: </a:t>
            </a:r>
          </a:p>
          <a:p>
            <a:pPr algn="just">
              <a:buNone/>
            </a:pPr>
            <a:r>
              <a:rPr lang="es-SV" dirty="0" smtClean="0"/>
              <a:t>	Que el particular responsable del acto se encuentre en una situación de poder; </a:t>
            </a:r>
          </a:p>
          <a:p>
            <a:pPr algn="just">
              <a:buNone/>
            </a:pPr>
            <a:r>
              <a:rPr lang="es-SV" dirty="0" smtClean="0"/>
              <a:t>	Que el acto u omisión sea parte del ámbito de constitucionalidad y que no existan mecanismos judiciales o administrativos de protección frente a actos de esa naturaleza; o que de haberlos, sean ellos insuficientes para garantizar los derechos del afectado o se hayan agotado plenamente para remediar el acto contra el cual reclama.</a:t>
            </a:r>
          </a:p>
          <a:p>
            <a:pPr algn="just"/>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El hábeas data </a:t>
            </a:r>
            <a:r>
              <a:rPr lang="es-SV" dirty="0" err="1" smtClean="0"/>
              <a:t>exclutorio</a:t>
            </a:r>
            <a:r>
              <a:rPr lang="es-SV" dirty="0" smtClean="0"/>
              <a:t> o </a:t>
            </a:r>
            <a:r>
              <a:rPr lang="es-SV" dirty="0" err="1" smtClean="0"/>
              <a:t>cancelatorio</a:t>
            </a:r>
            <a:r>
              <a:rPr lang="es-SV" dirty="0" smtClean="0"/>
              <a:t> tiene como misión eliminar la información almacenada en determinado registro, cuando por algún motivo no deba mantenerse tal inscripción.</a:t>
            </a:r>
          </a:p>
          <a:p>
            <a:endParaRPr lang="es-SV" dirty="0"/>
          </a:p>
        </p:txBody>
      </p:sp>
      <p:sp>
        <p:nvSpPr>
          <p:cNvPr id="2" name="1 Título"/>
          <p:cNvSpPr>
            <a:spLocks noGrp="1"/>
          </p:cNvSpPr>
          <p:nvPr>
            <p:ph type="title"/>
          </p:nvPr>
        </p:nvSpPr>
        <p:spPr/>
        <p:txBody>
          <a:bodyPr/>
          <a:lstStyle/>
          <a:p>
            <a:r>
              <a:rPr lang="es-SV" dirty="0" smtClean="0"/>
              <a:t>HABEAS DATA EXCLUTORIO</a:t>
            </a:r>
            <a:endParaRPr lang="es-SV"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SV" dirty="0" smtClean="0"/>
              <a:t>Lo más conveniente para maximizar la protección del derecho a la autodeterminación informativa es la emisión de una normativa especializada que contemple -entre otros- la articulación de un proceso específico, distinto al resto de procesos constitucionales; sin embargo, ello no significa que la adaptación de los procesos constitucionales ya existentes tales como el amparo, no provea dicha protección.</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La justificación más importante para crear el proceso de hábeas data como vía especializada ha sido la necesidad de establecer un procedimiento sumarísimo que responda a las características de urgencia de los derechos involucrados.</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El legislador es quien debe tomar en consideración las circunstancias propias a fin de determinar la necesidad y conveniencia de instaurar una competencia especializada en el hábeas data; es decir, en todo caso, dichas razones de conveniencia encajan dentro del ámbito de libertad de configuración del legislador.</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pPr algn="just"/>
            <a:r>
              <a:rPr lang="es-SV" dirty="0" smtClean="0"/>
              <a:t>La principal justificación para la emisión de un cuerpo normativo que sistematice la totalidad de regulaciones relativas a la protección de datos, consiste en razones de técnica legislativa, ya que la ausencia de dicho cuerpo, en todo caso, no afecta la eficacia directa del artículo dos inciso dos de la Constitución, estando habilitado el operador jurídico para recurrir a la interpretación constitucional así como a la integración legislativa.</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El hábeas data se presenta, de acuerdo con nuestro marco constitucional, como un derecho ejercitable mediante una vía de tutela común a otros derechos fundamentales.</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En el ordenamiento jurídico salvadoreño no aparece la figura del hábeas data como instrumento diseñado para la protección específica del derecho a la autodeterminación informativa, como manifestación del derecho a la intimidad, lo cual no significa que tal derecho quede totalmente desprotegido.</a:t>
            </a:r>
          </a:p>
          <a:p>
            <a:pPr algn="just"/>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SV" dirty="0" smtClean="0"/>
              <a:t>La protección del derecho a la autodeterminación informativa puede ser efectuada a través del proceso constitucional de amparo, no importando la naturaleza de la empresa o ente a quien se le atribuya la vulneración de dicho derecho.</a:t>
            </a:r>
          </a:p>
          <a:p>
            <a:pPr algn="just"/>
            <a:r>
              <a:rPr lang="es-SV" dirty="0" smtClean="0"/>
              <a:t>La Sala de lo Constitucional ha aceptado que el proceso de amparo es una vía procesal adecuada para la protección del derecho a la autodeterminación informativa.</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La Sala de lo Constitucional no puede considerar que el proceso de amparo sea un mecanismo insuficiente para la tutela del derecho a la autodeterminación informativa, ya que no existe ningún elemento que evidencie que la aplicación de dicho proceso resulte inoperante en materia de protección de datos.</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El proceso de amparo ha operado como mecanismo idóneo de protección del derecho a la autodeterminación informativa; y las consideraciones de conveniencia de un proceso de hábeas data especializado </a:t>
            </a:r>
            <a:r>
              <a:rPr lang="es-SV" dirty="0" err="1" smtClean="0"/>
              <a:t>pertenencen</a:t>
            </a:r>
            <a:r>
              <a:rPr lang="es-SV" dirty="0" smtClean="0"/>
              <a:t> al ámbito de libertad de configuración del legislador.</a:t>
            </a:r>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El habeas data constituye el mecanismo o instrumento que protege al individuo contra el uso ilegal o indebido de los datos personales de un individuo por parte de entidades públicas o privadas, tutelando de una forma eficaz el derecho a la autodeterminación informativa.</a:t>
            </a:r>
          </a:p>
          <a:p>
            <a:pPr algn="just"/>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endParaRPr lang="es-SV" dirty="0"/>
          </a:p>
        </p:txBody>
      </p:sp>
      <p:sp>
        <p:nvSpPr>
          <p:cNvPr id="2" name="1 Título"/>
          <p:cNvSpPr>
            <a:spLocks noGrp="1"/>
          </p:cNvSpPr>
          <p:nvPr>
            <p:ph type="title"/>
          </p:nvPr>
        </p:nvSpPr>
        <p:spPr/>
        <p:txBody>
          <a:bodyPr/>
          <a:lstStyle/>
          <a:p>
            <a:r>
              <a:rPr lang="es-SV" dirty="0" smtClean="0"/>
              <a:t>FIN.</a:t>
            </a:r>
            <a:endParaRPr lang="es-SV"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El habeas data es un instrumento judicial que entra en funcionamiento a petición de parte, cuando ésta ha cumplido con el requisito prejudicial de solicitar a la empresa que posee o maneja sus datos personales, le exhiba los mismos con el objeto de verificar los que han sido incluidos en los ficheros automatizados y comprobar la veracidad de los mismos.</a:t>
            </a:r>
          </a:p>
          <a:p>
            <a:pPr algn="just"/>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El contenido del derecho a la intimidad personal hace referencia al ámbito que se encuentra reservado ad </a:t>
            </a:r>
            <a:r>
              <a:rPr lang="es-SV" dirty="0" err="1" smtClean="0"/>
              <a:t>intra</a:t>
            </a:r>
            <a:r>
              <a:rPr lang="es-SV" dirty="0" smtClean="0"/>
              <a:t> de cada persona, en el que se originan los valores, sentimientos, etc., vinculados a la propia existencia de su titular y cuyo conocimiento importa únicamente a éste y en su caso, a un círculo concreto de personas seleccionadas por el mismo.</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SV" dirty="0" smtClean="0"/>
              <a:t>El derecho a la intimidad ha ido perdiendo su carácter exclusivamente individual y asumido con mayor fuerza un papel colectivo y social importante, sin que ello signifique la eliminación de la nota que identifica tal carácter –la individualidad– pues ésta se integra con un contenido público que viene a definirla y a complementarla frente a las nuevas circunstancias que van generándose en el tiempo.</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Existe una manifestación del derecho a la intimidad, que es precisamente el derecho a la protección de los datos y consiste en que el individuo pueda controlar el uso o tratamiento de los mismos, a fin de impedir una lesión a su esfera jurídica.</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SV" dirty="0" smtClean="0"/>
              <a:t>El derecho a la autodeterminación informática o derecho a la intimidad informática es aquel que tiene por objeto preservar la información individual que se encuentra contenida en registros públicos o privados, especialmente la almacenada a través de los medios informáticos, frente a su utilización arbitraria.</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20000"/>
          </a:bodyPr>
          <a:lstStyle/>
          <a:p>
            <a:pPr algn="just"/>
            <a:r>
              <a:rPr lang="es-SV" dirty="0" smtClean="0"/>
              <a:t>El derecho a la intimidad en el ámbito informático implica lo siguiente: </a:t>
            </a:r>
          </a:p>
          <a:p>
            <a:pPr algn="just">
              <a:buNone/>
            </a:pPr>
            <a:r>
              <a:rPr lang="es-SV" dirty="0" smtClean="0"/>
              <a:t>	Que todo individuo tiene derecho de acceder a la información personal y especialmente a aquella que se encuentre contenida en bancos de datos informatizados; </a:t>
            </a:r>
          </a:p>
          <a:p>
            <a:pPr algn="just">
              <a:buNone/>
            </a:pPr>
            <a:r>
              <a:rPr lang="es-SV" dirty="0" smtClean="0"/>
              <a:t>	Que todo individuo ha de tener la posibilidad y el derecho a controlar, de forma razonable, la transmisión o distribución de la información personal que le afecte; y</a:t>
            </a:r>
          </a:p>
          <a:p>
            <a:pPr algn="just">
              <a:buNone/>
            </a:pPr>
            <a:r>
              <a:rPr lang="es-SV" dirty="0" smtClean="0"/>
              <a:t>	 Que debe existir, en el ordenamiento jurídico, un proceso o recurso que permita hacer efectivos los puntos señalados.</a:t>
            </a:r>
          </a:p>
          <a:p>
            <a:endParaRPr lang="es-SV" dirty="0"/>
          </a:p>
        </p:txBody>
      </p:sp>
      <p:sp>
        <p:nvSpPr>
          <p:cNvPr id="2" name="1 Título"/>
          <p:cNvSpPr>
            <a:spLocks noGrp="1"/>
          </p:cNvSpPr>
          <p:nvPr>
            <p:ph type="title"/>
          </p:nvPr>
        </p:nvSpPr>
        <p:spPr/>
        <p:txBody>
          <a:bodyPr/>
          <a:lstStyle/>
          <a:p>
            <a:endParaRPr lang="es-SV"/>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73</TotalTime>
  <Words>1411</Words>
  <PresentationFormat>Presentación en pantalla (4:3)</PresentationFormat>
  <Paragraphs>44</Paragraphs>
  <Slides>30</Slides>
  <Notes>0</Notes>
  <HiddenSlides>0</HiddenSlides>
  <MMClips>0</MMClips>
  <ScaleCrop>false</ScaleCrop>
  <HeadingPairs>
    <vt:vector size="4" baseType="variant">
      <vt:variant>
        <vt:lpstr>Tema</vt:lpstr>
      </vt:variant>
      <vt:variant>
        <vt:i4>1</vt:i4>
      </vt:variant>
      <vt:variant>
        <vt:lpstr>Títulos de diapositiva</vt:lpstr>
      </vt:variant>
      <vt:variant>
        <vt:i4>30</vt:i4>
      </vt:variant>
    </vt:vector>
  </HeadingPairs>
  <TitlesOfParts>
    <vt:vector size="31" baseType="lpstr">
      <vt:lpstr>Concurrencia</vt:lpstr>
      <vt:lpstr>HABEAS DATA</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HABEAS DATA INFORMATIVO</vt:lpstr>
      <vt:lpstr>HABEAS DATA ADITIVO</vt:lpstr>
      <vt:lpstr>HABEAS DATA RECTIFICADOR</vt:lpstr>
      <vt:lpstr>HABEAS DATA RESERVADOR</vt:lpstr>
      <vt:lpstr>HABEAS DATA EXCLUTORIO</vt:lpstr>
      <vt:lpstr>Diapositiva 21</vt:lpstr>
      <vt:lpstr>Diapositiva 22</vt:lpstr>
      <vt:lpstr>Diapositiva 23</vt:lpstr>
      <vt:lpstr>Diapositiva 24</vt:lpstr>
      <vt:lpstr>Diapositiva 25</vt:lpstr>
      <vt:lpstr>Diapositiva 26</vt:lpstr>
      <vt:lpstr>Diapositiva 27</vt:lpstr>
      <vt:lpstr>Diapositiva 28</vt:lpstr>
      <vt:lpstr>Diapositiva 29</vt:lpstr>
      <vt:lpstr>FIN.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HABEAS DATA</dc:title>
  <dc:creator>Jairzhinho Antonio Cristales Castro</dc:creator>
  <cp:lastModifiedBy>jcristales</cp:lastModifiedBy>
  <cp:revision>12</cp:revision>
  <dcterms:created xsi:type="dcterms:W3CDTF">2014-03-07T21:07:29Z</dcterms:created>
  <dcterms:modified xsi:type="dcterms:W3CDTF">2014-03-19T17:02:58Z</dcterms:modified>
</cp:coreProperties>
</file>