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handoutMasterIdLst>
    <p:handoutMasterId r:id="rId31"/>
  </p:handoutMasterIdLst>
  <p:sldIdLst>
    <p:sldId id="257" r:id="rId2"/>
    <p:sldId id="285" r:id="rId3"/>
    <p:sldId id="258" r:id="rId4"/>
    <p:sldId id="259" r:id="rId5"/>
    <p:sldId id="280" r:id="rId6"/>
    <p:sldId id="260" r:id="rId7"/>
    <p:sldId id="261" r:id="rId8"/>
    <p:sldId id="262" r:id="rId9"/>
    <p:sldId id="281" r:id="rId10"/>
    <p:sldId id="263" r:id="rId11"/>
    <p:sldId id="264" r:id="rId12"/>
    <p:sldId id="282" r:id="rId13"/>
    <p:sldId id="265" r:id="rId14"/>
    <p:sldId id="266" r:id="rId15"/>
    <p:sldId id="283" r:id="rId16"/>
    <p:sldId id="267" r:id="rId17"/>
    <p:sldId id="268" r:id="rId18"/>
    <p:sldId id="284" r:id="rId19"/>
    <p:sldId id="290" r:id="rId20"/>
    <p:sldId id="292" r:id="rId21"/>
    <p:sldId id="291" r:id="rId22"/>
    <p:sldId id="269" r:id="rId23"/>
    <p:sldId id="288" r:id="rId24"/>
    <p:sldId id="289" r:id="rId25"/>
    <p:sldId id="272" r:id="rId26"/>
    <p:sldId id="273" r:id="rId27"/>
    <p:sldId id="276" r:id="rId28"/>
    <p:sldId id="287" r:id="rId29"/>
    <p:sldId id="286" r:id="rId30"/>
  </p:sldIdLst>
  <p:sldSz cx="9144000" cy="6858000" type="screen4x3"/>
  <p:notesSz cx="7315200" cy="9601200"/>
  <p:defaultTextStyle>
    <a:defPPr>
      <a:defRPr lang="es-S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43" d="100"/>
          <a:sy n="43" d="100"/>
        </p:scale>
        <p:origin x="-129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s-SV"/>
          </a:p>
        </p:txBody>
      </p:sp>
      <p:sp>
        <p:nvSpPr>
          <p:cNvPr id="3" name="2 Marcador de fecha"/>
          <p:cNvSpPr>
            <a:spLocks noGrp="1"/>
          </p:cNvSpPr>
          <p:nvPr>
            <p:ph type="dt" sz="quarter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D3ABBCBB-564E-468A-A6FD-73859C009CA0}" type="datetimeFigureOut">
              <a:rPr lang="es-SV" smtClean="0"/>
              <a:pPr/>
              <a:t>27/08/2010</a:t>
            </a:fld>
            <a:endParaRPr lang="es-SV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2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es-SV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3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70DD2F50-F6B2-4B63-8941-6281A633F6AD}" type="slidenum">
              <a:rPr lang="es-SV" smtClean="0"/>
              <a:pPr/>
              <a:t>‹Nº›</a:t>
            </a:fld>
            <a:endParaRPr lang="es-SV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58106-EA6C-40B2-A2F0-95909C221696}" type="datetimeFigureOut">
              <a:rPr lang="es-SV" smtClean="0"/>
              <a:pPr/>
              <a:t>27/08/2010</a:t>
            </a:fld>
            <a:endParaRPr lang="es-SV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747DD2-40B3-444A-91D9-C7FA505EAF07}" type="slidenum">
              <a:rPr lang="es-SV" smtClean="0"/>
              <a:pPr/>
              <a:t>‹Nº›</a:t>
            </a:fld>
            <a:endParaRPr lang="es-SV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58106-EA6C-40B2-A2F0-95909C221696}" type="datetimeFigureOut">
              <a:rPr lang="es-SV" smtClean="0"/>
              <a:pPr/>
              <a:t>27/08/2010</a:t>
            </a:fld>
            <a:endParaRPr lang="es-SV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747DD2-40B3-444A-91D9-C7FA505EAF07}" type="slidenum">
              <a:rPr lang="es-SV" smtClean="0"/>
              <a:pPr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58106-EA6C-40B2-A2F0-95909C221696}" type="datetimeFigureOut">
              <a:rPr lang="es-SV" smtClean="0"/>
              <a:pPr/>
              <a:t>27/08/2010</a:t>
            </a:fld>
            <a:endParaRPr lang="es-SV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747DD2-40B3-444A-91D9-C7FA505EAF07}" type="slidenum">
              <a:rPr lang="es-SV" smtClean="0"/>
              <a:pPr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58106-EA6C-40B2-A2F0-95909C221696}" type="datetimeFigureOut">
              <a:rPr lang="es-SV" smtClean="0"/>
              <a:pPr/>
              <a:t>27/08/2010</a:t>
            </a:fld>
            <a:endParaRPr lang="es-SV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747DD2-40B3-444A-91D9-C7FA505EAF07}" type="slidenum">
              <a:rPr lang="es-SV" smtClean="0"/>
              <a:pPr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58106-EA6C-40B2-A2F0-95909C221696}" type="datetimeFigureOut">
              <a:rPr lang="es-SV" smtClean="0"/>
              <a:pPr/>
              <a:t>27/08/2010</a:t>
            </a:fld>
            <a:endParaRPr lang="es-SV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65747DD2-40B3-444A-91D9-C7FA505EAF07}" type="slidenum">
              <a:rPr lang="es-SV" smtClean="0"/>
              <a:pPr/>
              <a:t>‹Nº›</a:t>
            </a:fld>
            <a:endParaRPr lang="es-SV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58106-EA6C-40B2-A2F0-95909C221696}" type="datetimeFigureOut">
              <a:rPr lang="es-SV" smtClean="0"/>
              <a:pPr/>
              <a:t>27/08/2010</a:t>
            </a:fld>
            <a:endParaRPr lang="es-SV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747DD2-40B3-444A-91D9-C7FA505EAF07}" type="slidenum">
              <a:rPr lang="es-SV" smtClean="0"/>
              <a:pPr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58106-EA6C-40B2-A2F0-95909C221696}" type="datetimeFigureOut">
              <a:rPr lang="es-SV" smtClean="0"/>
              <a:pPr/>
              <a:t>27/08/2010</a:t>
            </a:fld>
            <a:endParaRPr lang="es-SV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747DD2-40B3-444A-91D9-C7FA505EAF07}" type="slidenum">
              <a:rPr lang="es-SV" smtClean="0"/>
              <a:pPr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58106-EA6C-40B2-A2F0-95909C221696}" type="datetimeFigureOut">
              <a:rPr lang="es-SV" smtClean="0"/>
              <a:pPr/>
              <a:t>27/08/2010</a:t>
            </a:fld>
            <a:endParaRPr lang="es-SV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747DD2-40B3-444A-91D9-C7FA505EAF07}" type="slidenum">
              <a:rPr lang="es-SV" smtClean="0"/>
              <a:pPr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58106-EA6C-40B2-A2F0-95909C221696}" type="datetimeFigureOut">
              <a:rPr lang="es-SV" smtClean="0"/>
              <a:pPr/>
              <a:t>27/08/2010</a:t>
            </a:fld>
            <a:endParaRPr lang="es-SV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747DD2-40B3-444A-91D9-C7FA505EAF07}" type="slidenum">
              <a:rPr lang="es-SV" smtClean="0"/>
              <a:pPr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58106-EA6C-40B2-A2F0-95909C221696}" type="datetimeFigureOut">
              <a:rPr lang="es-SV" smtClean="0"/>
              <a:pPr/>
              <a:t>27/08/2010</a:t>
            </a:fld>
            <a:endParaRPr lang="es-SV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747DD2-40B3-444A-91D9-C7FA505EAF07}" type="slidenum">
              <a:rPr lang="es-SV" smtClean="0"/>
              <a:pPr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s-E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Haga clic en el icono para agregar una imagen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58106-EA6C-40B2-A2F0-95909C221696}" type="datetimeFigureOut">
              <a:rPr lang="es-SV" smtClean="0"/>
              <a:pPr/>
              <a:t>27/08/2010</a:t>
            </a:fld>
            <a:endParaRPr lang="es-SV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747DD2-40B3-444A-91D9-C7FA505EAF07}" type="slidenum">
              <a:rPr lang="es-SV" smtClean="0"/>
              <a:pPr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DAA58106-EA6C-40B2-A2F0-95909C221696}" type="datetimeFigureOut">
              <a:rPr lang="es-SV" smtClean="0"/>
              <a:pPr/>
              <a:t>27/08/2010</a:t>
            </a:fld>
            <a:endParaRPr lang="es-SV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s-SV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65747DD2-40B3-444A-91D9-C7FA505EAF07}" type="slidenum">
              <a:rPr lang="es-SV" smtClean="0"/>
              <a:pPr/>
              <a:t>‹Nº›</a:t>
            </a:fld>
            <a:endParaRPr lang="es-SV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428596" y="785794"/>
            <a:ext cx="8001056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SV" sz="6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CADENA DE  </a:t>
            </a:r>
          </a:p>
          <a:p>
            <a:pPr algn="ctr"/>
            <a:r>
              <a:rPr lang="es-SV" sz="6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CUSTODIA </a:t>
            </a:r>
          </a:p>
          <a:p>
            <a:pPr algn="ctr"/>
            <a:r>
              <a:rPr lang="es-SV" sz="6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DE LAS EVIDENCIAS</a:t>
            </a:r>
            <a:endParaRPr lang="es-SV" sz="66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714348" y="571480"/>
            <a:ext cx="7786742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endParaRPr lang="es-SV" sz="3200" dirty="0" smtClean="0">
              <a:solidFill>
                <a:schemeClr val="bg1"/>
              </a:solidFill>
            </a:endParaRPr>
          </a:p>
          <a:p>
            <a:pPr lvl="0" algn="just"/>
            <a:r>
              <a:rPr lang="es-SV" sz="3200" dirty="0" smtClean="0">
                <a:solidFill>
                  <a:schemeClr val="bg1"/>
                </a:solidFill>
              </a:rPr>
              <a:t>Toda evidencia recolectada debe embalarse, rotularse y registrarse para garantizar su autenticidad.</a:t>
            </a:r>
          </a:p>
          <a:p>
            <a:pPr lvl="0" algn="just"/>
            <a:endParaRPr lang="es-SV" sz="3200" dirty="0" smtClean="0">
              <a:solidFill>
                <a:schemeClr val="bg1"/>
              </a:solidFill>
            </a:endParaRPr>
          </a:p>
          <a:p>
            <a:pPr lvl="0" algn="just"/>
            <a:r>
              <a:rPr lang="es-SV" sz="3200" dirty="0" smtClean="0">
                <a:solidFill>
                  <a:schemeClr val="bg1"/>
                </a:solidFill>
              </a:rPr>
              <a:t>Se debe dejar establecido en acta que levanta el investigador, el fiscal o el policía uniformado, la descripción detallada de cada evidencia, lugar exacto, hora y fecha donde se recolecto y además que peritaje se solicito.</a:t>
            </a:r>
            <a:endParaRPr lang="es-SV" sz="32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1"/>
          <p:cNvSpPr>
            <a:spLocks noChangeArrowheads="1"/>
          </p:cNvSpPr>
          <p:nvPr/>
        </p:nvSpPr>
        <p:spPr bwMode="auto">
          <a:xfrm>
            <a:off x="500034" y="571480"/>
            <a:ext cx="8143932" cy="53245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SV" sz="3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En la pr</a:t>
            </a:r>
            <a:r>
              <a:rPr kumimoji="0" lang="es-SV" sz="3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á</a:t>
            </a:r>
            <a:r>
              <a:rPr kumimoji="0" lang="es-SV" sz="3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ctica la recolección de las evidencias</a:t>
            </a:r>
            <a:r>
              <a:rPr kumimoji="0" lang="es-SV" sz="3200" b="0" i="0" u="none" strike="noStrike" cap="none" normalizeH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y </a:t>
            </a:r>
            <a:r>
              <a:rPr kumimoji="0" lang="es-SV" sz="3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muestras o material</a:t>
            </a:r>
            <a:r>
              <a:rPr kumimoji="0" lang="es-SV" sz="3200" b="0" i="0" u="none" strike="noStrike" cap="none" normalizeH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s-SV" sz="3200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de comparación </a:t>
            </a:r>
            <a:r>
              <a:rPr kumimoji="0" lang="es-SV" sz="3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suele realizarse por los </a:t>
            </a:r>
            <a:r>
              <a:rPr kumimoji="0" lang="es-SV" sz="3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técnicos</a:t>
            </a:r>
            <a:r>
              <a:rPr kumimoji="0" lang="es-SV" sz="3200" b="0" i="0" u="none" strike="noStrike" cap="none" normalizeH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y peritos</a:t>
            </a:r>
            <a:r>
              <a:rPr kumimoji="0" lang="es-SV" sz="3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s-SV" sz="32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s-SV" sz="3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de la Polic</a:t>
            </a:r>
            <a:r>
              <a:rPr kumimoji="0" lang="es-SV" sz="3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í</a:t>
            </a:r>
            <a:r>
              <a:rPr kumimoji="0" lang="es-SV" sz="3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a Técnica</a:t>
            </a:r>
            <a:r>
              <a:rPr kumimoji="0" lang="es-SV" sz="3200" b="0" i="0" u="none" strike="noStrike" cap="none" normalizeH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y Científica</a:t>
            </a:r>
            <a:r>
              <a:rPr lang="es-SV" sz="3200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, investigadores, fiscales,</a:t>
            </a:r>
            <a:r>
              <a:rPr kumimoji="0" lang="es-SV" sz="3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M</a:t>
            </a:r>
            <a:r>
              <a:rPr kumimoji="0" lang="es-SV" sz="3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é</a:t>
            </a:r>
            <a:r>
              <a:rPr kumimoji="0" lang="es-SV" sz="3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dicos Forenses o personal del Juzgado. 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SV" sz="32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SV" sz="3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Es absolutamente imprescindible ejercer un riguros</a:t>
            </a:r>
            <a:r>
              <a:rPr kumimoji="0" lang="es-SV" sz="3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í</a:t>
            </a:r>
            <a:r>
              <a:rPr kumimoji="0" lang="es-SV" sz="3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simo control sobre la cadena de custodia</a:t>
            </a:r>
            <a:r>
              <a:rPr kumimoji="0" lang="es-SV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 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SV" sz="20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1"/>
          <p:cNvSpPr>
            <a:spLocks noChangeArrowheads="1"/>
          </p:cNvSpPr>
          <p:nvPr/>
        </p:nvSpPr>
        <p:spPr bwMode="auto">
          <a:xfrm>
            <a:off x="500034" y="571480"/>
            <a:ext cx="8143932" cy="58169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SV" sz="20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SV" sz="3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En este sentido, </a:t>
            </a:r>
            <a:r>
              <a:rPr kumimoji="0" lang="es-SV" sz="3200" b="0" i="0" u="none" strike="noStrike" cap="none" normalizeH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cuando se </a:t>
            </a:r>
            <a:r>
              <a:rPr kumimoji="0" lang="es-SV" sz="3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practica la inspecci</a:t>
            </a:r>
            <a:r>
              <a:rPr kumimoji="0" lang="es-SV" sz="3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ó</a:t>
            </a:r>
            <a:r>
              <a:rPr kumimoji="0" lang="es-SV" sz="3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n ocular en el lugar del delito y recogen las pruebas e indicios y</a:t>
            </a:r>
            <a:r>
              <a:rPr kumimoji="0" lang="es-SV" sz="3200" b="0" i="0" u="none" strike="noStrike" cap="none" normalizeH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se</a:t>
            </a:r>
            <a:r>
              <a:rPr kumimoji="0" lang="es-SV" sz="3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ponen a disposici</a:t>
            </a:r>
            <a:r>
              <a:rPr kumimoji="0" lang="es-SV" sz="3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ó</a:t>
            </a:r>
            <a:r>
              <a:rPr kumimoji="0" lang="es-SV" sz="3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n de la autoridad Judicial. 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s-SV" sz="3200" dirty="0">
              <a:solidFill>
                <a:srgbClr val="000000"/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SV" sz="3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La constataci</a:t>
            </a:r>
            <a:r>
              <a:rPr kumimoji="0" lang="es-SV" sz="3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ó</a:t>
            </a:r>
            <a:r>
              <a:rPr kumimoji="0" lang="es-SV" sz="3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n de tal procedimiento mediante actas, fotograf</a:t>
            </a:r>
            <a:r>
              <a:rPr kumimoji="0" lang="es-SV" sz="3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í</a:t>
            </a:r>
            <a:r>
              <a:rPr kumimoji="0" lang="es-SV" sz="3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as y cualquier otro m</a:t>
            </a:r>
            <a:r>
              <a:rPr kumimoji="0" lang="es-SV" sz="3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é</a:t>
            </a:r>
            <a:r>
              <a:rPr kumimoji="0" lang="es-SV" sz="3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todo que se estime oportuno, opera en favor de una seguridad jur</a:t>
            </a:r>
            <a:r>
              <a:rPr kumimoji="0" lang="es-SV" sz="3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í</a:t>
            </a:r>
            <a:r>
              <a:rPr kumimoji="0" lang="es-SV" sz="3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dica y debe de constituir, igualmente, un objetivo prioritario del control de manejo y control de calidad. </a:t>
            </a:r>
            <a:endParaRPr kumimoji="0" lang="es-SV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428596" y="357166"/>
            <a:ext cx="7715304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endParaRPr lang="es-SV" sz="2000" dirty="0" smtClean="0"/>
          </a:p>
          <a:p>
            <a:pPr lvl="0" algn="just"/>
            <a:r>
              <a:rPr lang="es-SV" sz="3200" dirty="0" smtClean="0"/>
              <a:t> </a:t>
            </a:r>
            <a:r>
              <a:rPr lang="es-SV" sz="3200" dirty="0" smtClean="0">
                <a:solidFill>
                  <a:schemeClr val="bg1"/>
                </a:solidFill>
              </a:rPr>
              <a:t>Toda persona que tenga evidencia bajo su cuidado debe preservarla en un lugar adecuado a fin de evitar que cualquier agente ambiental (humedad, calor, polvo, insectos, personas, etc.) pueda alterarla.</a:t>
            </a:r>
            <a:endParaRPr lang="es-SV" sz="3200" dirty="0">
              <a:solidFill>
                <a:schemeClr val="bg1"/>
              </a:solidFill>
            </a:endParaRPr>
          </a:p>
        </p:txBody>
      </p:sp>
      <p:sp>
        <p:nvSpPr>
          <p:cNvPr id="3" name="2 Rectángulo"/>
          <p:cNvSpPr/>
          <p:nvPr/>
        </p:nvSpPr>
        <p:spPr>
          <a:xfrm>
            <a:off x="428596" y="3643314"/>
            <a:ext cx="7929618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3200" dirty="0" smtClean="0">
                <a:solidFill>
                  <a:schemeClr val="bg1"/>
                </a:solidFill>
              </a:rPr>
              <a:t>Cualquier persona que compruebe que la cadena de custodia no ha existido o se interrumpió, deberá comunicarlo inmediatamente a la autoridad competente responsable del caso</a:t>
            </a:r>
            <a:endParaRPr lang="es-SV" sz="32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214282" y="214290"/>
            <a:ext cx="7358082" cy="51090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590675" algn="l"/>
              </a:tabLst>
            </a:pPr>
            <a:r>
              <a:rPr kumimoji="0" lang="es-SV" sz="2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INTERVINIENTES EN LA CADENA DE CUSTODIA</a:t>
            </a:r>
            <a:endParaRPr kumimoji="0" lang="es-AR" sz="24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590675" algn="l"/>
              </a:tabLst>
            </a:pPr>
            <a:r>
              <a:rPr kumimoji="0" lang="es-SV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	</a:t>
            </a:r>
            <a:endParaRPr kumimoji="0" lang="es-AR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590675" algn="l"/>
              </a:tabLst>
            </a:pPr>
            <a:r>
              <a:rPr kumimoji="0" lang="es-SV" sz="32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Times New Roman" pitchFamily="18" charset="0"/>
              </a:rPr>
              <a:t>Los intervinientes en la cadena de custodia son todos aquellos que hayan tenido contacto con los objetos y documentos incautados o recolectados, pudiendo ser: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590675" algn="l"/>
              </a:tabLst>
            </a:pPr>
            <a:endParaRPr kumimoji="0" lang="es-AR" sz="32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1590675" algn="l"/>
              </a:tabLst>
            </a:pPr>
            <a:r>
              <a:rPr kumimoji="0" lang="es-SV" sz="32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Times New Roman" pitchFamily="18" charset="0"/>
              </a:rPr>
              <a:t>Policías uniformados 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1590675" algn="l"/>
              </a:tabLst>
            </a:pPr>
            <a:endParaRPr kumimoji="0" lang="es-AR" sz="32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1590675" algn="l"/>
              </a:tabLst>
            </a:pPr>
            <a:r>
              <a:rPr kumimoji="0" lang="es-SV" sz="32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Times New Roman" pitchFamily="18" charset="0"/>
              </a:rPr>
              <a:t>Investigadores</a:t>
            </a:r>
            <a:endParaRPr kumimoji="0" lang="es-AR" sz="32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214282" y="214290"/>
            <a:ext cx="7358082" cy="56015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590675" algn="l"/>
              </a:tabLst>
            </a:pPr>
            <a:endParaRPr kumimoji="0" lang="es-AR" sz="24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590675" algn="l"/>
              </a:tabLst>
            </a:pPr>
            <a:r>
              <a:rPr kumimoji="0" lang="es-SV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	</a:t>
            </a:r>
            <a:endParaRPr kumimoji="0" lang="es-AR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1590675" algn="l"/>
              </a:tabLst>
            </a:pPr>
            <a:r>
              <a:rPr kumimoji="0" lang="es-SV" sz="32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Times New Roman" pitchFamily="18" charset="0"/>
              </a:rPr>
              <a:t>Técnicos, peritos y colaboradores de la División Policía Técnica y Científica (DPTC)</a:t>
            </a:r>
            <a:endParaRPr kumimoji="0" lang="es-AR" sz="32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1590675" algn="l"/>
              </a:tabLst>
            </a:pPr>
            <a:r>
              <a:rPr kumimoji="0" lang="es-SV" sz="32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Times New Roman" pitchFamily="18" charset="0"/>
              </a:rPr>
              <a:t>Fiscales</a:t>
            </a:r>
            <a:endParaRPr kumimoji="0" lang="es-AR" sz="32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1590675" algn="l"/>
              </a:tabLst>
            </a:pPr>
            <a:r>
              <a:rPr kumimoji="0" lang="es-SV" sz="32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Times New Roman" pitchFamily="18" charset="0"/>
              </a:rPr>
              <a:t>Médicos Forenses y sus auxiliares.</a:t>
            </a:r>
            <a:endParaRPr kumimoji="0" lang="es-AR" sz="32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1590675" algn="l"/>
              </a:tabLst>
            </a:pPr>
            <a:r>
              <a:rPr kumimoji="0" lang="es-SV" sz="32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Times New Roman" pitchFamily="18" charset="0"/>
              </a:rPr>
              <a:t>Jueces y colaboradores jurídicos de los tribunales</a:t>
            </a:r>
            <a:endParaRPr kumimoji="0" lang="es-AR" sz="32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1590675" algn="l"/>
              </a:tabLst>
            </a:pPr>
            <a:r>
              <a:rPr kumimoji="0" lang="es-SV" sz="32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Times New Roman" pitchFamily="18" charset="0"/>
              </a:rPr>
              <a:t>Bomberos</a:t>
            </a:r>
            <a:endParaRPr kumimoji="0" lang="es-AR" sz="32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1590675" algn="l"/>
              </a:tabLst>
            </a:pPr>
            <a:r>
              <a:rPr kumimoji="0" lang="es-SV" sz="32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Times New Roman" pitchFamily="18" charset="0"/>
              </a:rPr>
              <a:t>Otros (personal de hospitales, cuerpos de socorro, etc.), entre otros.</a:t>
            </a:r>
            <a:endParaRPr kumimoji="0" lang="es-SV" sz="32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3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5" dur="1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0" dur="1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3200" b="1" i="0" strike="noStrike" kern="1200" cap="all" spc="0" normalizeH="0" baseline="0" noProof="0" dirty="0" smtClean="0">
                <a:ln w="6350"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entury" pitchFamily="18" charset="0"/>
                <a:ea typeface="+mj-ea"/>
                <a:cs typeface="Times New Roman" pitchFamily="18" charset="0"/>
              </a:rPr>
              <a:t>PASOS EN LA CADENA DE CUSTODIA</a:t>
            </a:r>
            <a:r>
              <a:rPr kumimoji="0" lang="es-ES" sz="3200" b="1" i="0" strike="noStrike" kern="1200" cap="all" spc="0" normalizeH="0" baseline="0" noProof="0" dirty="0" smtClean="0">
                <a:ln w="6350">
                  <a:noFill/>
                </a:ln>
                <a:solidFill>
                  <a:schemeClr val="bg1"/>
                </a:soli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.</a:t>
            </a:r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>
          <a:xfrm>
            <a:off x="714375" y="1481138"/>
            <a:ext cx="7972425" cy="423386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365760" marR="0" lvl="0" indent="-256032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 typeface="Wingdings 3"/>
              <a:buChar char=""/>
              <a:tabLst/>
              <a:defRPr/>
            </a:pPr>
            <a:r>
              <a:rPr kumimoji="0" lang="es-ES" sz="3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entury" pitchFamily="18" charset="0"/>
                <a:ea typeface="+mn-ea"/>
                <a:cs typeface="+mn-cs"/>
              </a:rPr>
              <a:t>1.-</a:t>
            </a:r>
            <a:r>
              <a:rPr kumimoji="0" lang="es-ES" sz="3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entury" pitchFamily="18" charset="0"/>
                <a:ea typeface="+mn-ea"/>
                <a:cs typeface="+mn-cs"/>
              </a:rPr>
              <a:t>Hallazgos y protección en el escenario del delito. Art. 273, 276 CPP</a:t>
            </a:r>
          </a:p>
          <a:p>
            <a:pPr marL="365760" marR="0" lvl="0" indent="-256032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 typeface="Wingdings 3"/>
              <a:buNone/>
              <a:tabLst/>
              <a:defRPr/>
            </a:pPr>
            <a:endParaRPr kumimoji="0" lang="es-ES" sz="3000" b="0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entury" pitchFamily="18" charset="0"/>
              <a:ea typeface="+mn-ea"/>
              <a:cs typeface="+mn-cs"/>
            </a:endParaRPr>
          </a:p>
          <a:p>
            <a:pPr marL="365760" marR="0" lvl="0" indent="-256032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 typeface="Wingdings 3"/>
              <a:buChar char=""/>
              <a:tabLst/>
              <a:defRPr/>
            </a:pPr>
            <a:r>
              <a:rPr kumimoji="0" lang="es-ES" sz="3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entury" pitchFamily="18" charset="0"/>
                <a:ea typeface="+mn-ea"/>
                <a:cs typeface="+mn-cs"/>
              </a:rPr>
              <a:t>2.-</a:t>
            </a:r>
            <a:r>
              <a:rPr kumimoji="0" lang="es-ES" sz="3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entury" pitchFamily="18" charset="0"/>
                <a:ea typeface="+mn-ea"/>
                <a:cs typeface="+mn-cs"/>
              </a:rPr>
              <a:t>Búsqueda mediante la inspección preliminar. Art.180  CPP</a:t>
            </a:r>
          </a:p>
          <a:p>
            <a:pPr marL="365760" marR="0" lvl="0" indent="-256032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 typeface="Wingdings 3"/>
              <a:buNone/>
              <a:tabLst/>
              <a:defRPr/>
            </a:pPr>
            <a:endParaRPr kumimoji="0" lang="es-ES" sz="3000" b="0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entury" pitchFamily="18" charset="0"/>
              <a:ea typeface="+mn-ea"/>
              <a:cs typeface="+mn-cs"/>
            </a:endParaRPr>
          </a:p>
          <a:p>
            <a:pPr marL="365760" marR="0" lvl="0" indent="-256032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 typeface="Wingdings 3"/>
              <a:buChar char=""/>
              <a:tabLst/>
              <a:defRPr/>
            </a:pPr>
            <a:r>
              <a:rPr kumimoji="0" lang="es-ES" sz="3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entury" pitchFamily="18" charset="0"/>
                <a:ea typeface="+mn-ea"/>
                <a:cs typeface="+mn-cs"/>
              </a:rPr>
              <a:t>3.-</a:t>
            </a:r>
            <a:r>
              <a:rPr kumimoji="0" lang="es-ES" sz="3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entury" pitchFamily="18" charset="0"/>
                <a:ea typeface="+mn-ea"/>
                <a:cs typeface="+mn-cs"/>
              </a:rPr>
              <a:t>Fijación mediante acta, fotografía, croquis  o video. Art. 186 CPP</a:t>
            </a:r>
          </a:p>
          <a:p>
            <a:pPr marL="365760" marR="0" lvl="0" indent="-256032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 typeface="Wingdings 3"/>
              <a:buChar char=""/>
              <a:tabLst/>
              <a:defRPr/>
            </a:pPr>
            <a:endParaRPr kumimoji="0" lang="es-ES" sz="3000" b="0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entury" pitchFamily="18" charset="0"/>
              <a:ea typeface="+mn-ea"/>
              <a:cs typeface="+mn-cs"/>
            </a:endParaRPr>
          </a:p>
          <a:p>
            <a:pPr marL="365760" marR="0" lvl="0" indent="-256032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 typeface="Wingdings 3"/>
              <a:buChar char=""/>
              <a:tabLst/>
              <a:defRPr/>
            </a:pPr>
            <a:endParaRPr kumimoji="0" lang="es-ES" sz="3000" b="0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entury" pitchFamily="18" charset="0"/>
              <a:ea typeface="+mn-ea"/>
              <a:cs typeface="+mn-cs"/>
            </a:endParaRPr>
          </a:p>
          <a:p>
            <a:pPr marL="365760" marR="0" lvl="0" indent="-256032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 typeface="Wingdings 3"/>
              <a:buChar char=""/>
              <a:tabLst/>
              <a:defRPr/>
            </a:pPr>
            <a:endParaRPr kumimoji="0" lang="es-E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entury" pitchFamily="18" charset="0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2 Rectángulo"/>
          <p:cNvSpPr>
            <a:spLocks noChangeArrowheads="1"/>
          </p:cNvSpPr>
          <p:nvPr/>
        </p:nvSpPr>
        <p:spPr bwMode="auto">
          <a:xfrm>
            <a:off x="785813" y="714375"/>
            <a:ext cx="7786687" cy="37856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s-ES" sz="3200" b="1" dirty="0">
                <a:solidFill>
                  <a:schemeClr val="bg1"/>
                </a:solidFill>
                <a:latin typeface="Times New Roman" charset="0"/>
                <a:cs typeface="Times New Roman" charset="0"/>
              </a:rPr>
              <a:t>4</a:t>
            </a:r>
            <a:r>
              <a:rPr lang="es-ES" sz="3200" b="1" dirty="0" smtClean="0">
                <a:solidFill>
                  <a:schemeClr val="bg1"/>
                </a:solidFill>
                <a:latin typeface="Times New Roman" charset="0"/>
                <a:cs typeface="Times New Roman" charset="0"/>
              </a:rPr>
              <a:t>.-</a:t>
            </a:r>
            <a:r>
              <a:rPr lang="es-ES" sz="3200" dirty="0">
                <a:solidFill>
                  <a:schemeClr val="bg1"/>
                </a:solidFill>
                <a:latin typeface="Times New Roman" charset="0"/>
                <a:cs typeface="Times New Roman" charset="0"/>
              </a:rPr>
              <a:t>Recolección de la evidencia. (</a:t>
            </a:r>
            <a:r>
              <a:rPr lang="es-MX" sz="3200" dirty="0">
                <a:solidFill>
                  <a:schemeClr val="bg1"/>
                </a:solidFill>
                <a:latin typeface="Times New Roman" charset="0"/>
                <a:cs typeface="Times New Roman" charset="0"/>
              </a:rPr>
              <a:t> Durante la recolección debe detallarse en el acta la descripción minuciosa de cada una de las evidencias indicando su ubicación exacta así como las pericias que se requieren practicar.</a:t>
            </a:r>
            <a:endParaRPr lang="es-ES" sz="3200" dirty="0">
              <a:solidFill>
                <a:schemeClr val="bg1"/>
              </a:solidFill>
              <a:latin typeface="Times New Roman" charset="0"/>
              <a:cs typeface="Times New Roman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 txBox="1">
            <a:spLocks/>
          </p:cNvSpPr>
          <p:nvPr/>
        </p:nvSpPr>
        <p:spPr>
          <a:xfrm>
            <a:off x="785786" y="1071546"/>
            <a:ext cx="7829550" cy="4000500"/>
          </a:xfrm>
          <a:prstGeom prst="rect">
            <a:avLst/>
          </a:prstGeom>
        </p:spPr>
        <p:txBody>
          <a:bodyPr vert="horz">
            <a:normAutofit lnSpcReduction="10000"/>
          </a:bodyPr>
          <a:lstStyle/>
          <a:p>
            <a:pPr marL="0" marR="0" lvl="0" indent="0" algn="just" defTabSz="914400" rtl="0" eaLnBrk="1" fontAlgn="auto" latinLnBrk="0" hangingPunct="1">
              <a:lnSpc>
                <a:spcPct val="200000"/>
              </a:lnSpc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 typeface="Wingdings 2"/>
              <a:buNone/>
              <a:tabLst/>
              <a:defRPr/>
            </a:pPr>
            <a:r>
              <a:rPr kumimoji="0" lang="es-ES" sz="3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5</a:t>
            </a:r>
            <a:r>
              <a:rPr kumimoji="0" lang="es-ES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.- </a:t>
            </a:r>
            <a:r>
              <a:rPr kumimoji="0" lang="es-ES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Embalaje.   Art.184 CPP</a:t>
            </a:r>
          </a:p>
          <a:p>
            <a:pPr marL="0" marR="0" lvl="0" indent="0" algn="just" defTabSz="914400" rtl="0" eaLnBrk="1" fontAlgn="auto" latinLnBrk="0" hangingPunct="1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 typeface="Wingdings 2"/>
              <a:buNone/>
              <a:tabLst/>
              <a:defRPr/>
            </a:pPr>
            <a:r>
              <a:rPr kumimoji="0" lang="es-MX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Durante el embalaje debe utilizarse recipientes o depósitos adecuados, debiendo rotularse los mismos con toda la información que identifica la evidencia</a:t>
            </a:r>
            <a:r>
              <a:rPr kumimoji="0" lang="es-MX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.</a:t>
            </a:r>
            <a:endParaRPr kumimoji="0" lang="es-E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 typeface="Wingdings 2"/>
              <a:buNone/>
              <a:tabLst/>
              <a:defRPr/>
            </a:pPr>
            <a:endParaRPr kumimoji="0" lang="es-SV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Rectangle 1"/>
          <p:cNvSpPr>
            <a:spLocks noChangeArrowheads="1"/>
          </p:cNvSpPr>
          <p:nvPr/>
        </p:nvSpPr>
        <p:spPr bwMode="auto">
          <a:xfrm>
            <a:off x="785786" y="1000108"/>
            <a:ext cx="7858180" cy="48936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SV" sz="2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Criminal</a:t>
            </a:r>
            <a:r>
              <a:rPr kumimoji="0" lang="es-SV" sz="2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í</a:t>
            </a:r>
            <a:r>
              <a:rPr kumimoji="0" lang="es-SV" sz="2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sticamente se entiende por embalaje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s-SV" sz="2400" b="1" dirty="0">
              <a:solidFill>
                <a:schemeClr val="bg1"/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SV" sz="2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“</a:t>
            </a:r>
            <a:r>
              <a:rPr lang="es-SV" sz="2400" b="1" dirty="0" smtClean="0">
                <a:solidFill>
                  <a:schemeClr val="bg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es el procedimiento </a:t>
            </a:r>
            <a:r>
              <a:rPr kumimoji="0" lang="es-SV" sz="2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que </a:t>
            </a:r>
            <a:r>
              <a:rPr kumimoji="0" lang="es-SV" sz="2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se hace para guardar, inmovilizar, proteger y preservar un indicio, dentro del alg</a:t>
            </a:r>
            <a:r>
              <a:rPr kumimoji="0" lang="es-SV" sz="2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ú</a:t>
            </a:r>
            <a:r>
              <a:rPr kumimoji="0" lang="es-SV" sz="2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n recipiente protector</a:t>
            </a:r>
            <a:r>
              <a:rPr kumimoji="0" lang="es-SV" sz="2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".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SV" sz="2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s-SV" sz="2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El fin primordial del embalaje es individualizar y garantizar la integridad del elemento probatorio material y una vez que se procedi</a:t>
            </a:r>
            <a:r>
              <a:rPr kumimoji="0" lang="es-SV" sz="2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ó</a:t>
            </a:r>
            <a:r>
              <a:rPr kumimoji="0" lang="es-SV" sz="2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a su respectivo levantamiento se protege en recipiente adecuado para evitar alg</a:t>
            </a:r>
            <a:r>
              <a:rPr kumimoji="0" lang="es-SV" sz="2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ú</a:t>
            </a:r>
            <a:r>
              <a:rPr kumimoji="0" lang="es-SV" sz="2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n tipo de contaminaci</a:t>
            </a:r>
            <a:r>
              <a:rPr kumimoji="0" lang="es-SV" sz="2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ó</a:t>
            </a:r>
            <a:r>
              <a:rPr kumimoji="0" lang="es-SV" sz="2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n o alteraci</a:t>
            </a:r>
            <a:r>
              <a:rPr kumimoji="0" lang="es-SV" sz="2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ó</a:t>
            </a:r>
            <a:r>
              <a:rPr kumimoji="0" lang="es-SV" sz="2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n, de manera que los resultados que se obtengan de los mismos no puedan ser objeto de alg</a:t>
            </a:r>
            <a:r>
              <a:rPr kumimoji="0" lang="es-SV" sz="2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ú</a:t>
            </a:r>
            <a:r>
              <a:rPr kumimoji="0" lang="es-SV" sz="2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n tipo de cuestionamiento</a:t>
            </a:r>
            <a:endParaRPr kumimoji="0" lang="es-SV" sz="24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357158" y="1500174"/>
            <a:ext cx="8001056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SV" sz="6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ASPECTOS </a:t>
            </a:r>
          </a:p>
          <a:p>
            <a:pPr algn="ctr"/>
            <a:r>
              <a:rPr lang="es-SV" sz="6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TÉCNICOS</a:t>
            </a:r>
          </a:p>
          <a:p>
            <a:pPr algn="ctr"/>
            <a:endParaRPr lang="es-SV" sz="66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28596" y="857232"/>
            <a:ext cx="8229600" cy="4709160"/>
          </a:xfrm>
        </p:spPr>
        <p:txBody>
          <a:bodyPr>
            <a:norm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  <a:tabLst>
                <a:tab pos="1971675" algn="l"/>
              </a:tabLst>
            </a:pPr>
            <a:r>
              <a:rPr lang="es-MX" sz="3200" b="1" dirty="0" smtClean="0">
                <a:solidFill>
                  <a:schemeClr val="bg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7.- Es  trasladada a la DPTC.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  <a:tabLst>
                <a:tab pos="1971675" algn="l"/>
              </a:tabLst>
            </a:pPr>
            <a:endParaRPr lang="es-MX" sz="3200" b="1" dirty="0" smtClean="0">
              <a:solidFill>
                <a:schemeClr val="bg1"/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  <a:tabLst>
                <a:tab pos="1971675" algn="l"/>
              </a:tabLst>
            </a:pPr>
            <a:endParaRPr lang="es-MX" sz="3200" b="1" dirty="0" smtClean="0">
              <a:solidFill>
                <a:schemeClr val="bg1"/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  <a:tabLst>
                <a:tab pos="1971675" algn="l"/>
              </a:tabLst>
            </a:pPr>
            <a:r>
              <a:rPr lang="es-MX" sz="3200" b="1" dirty="0" smtClean="0">
                <a:solidFill>
                  <a:schemeClr val="bg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8.-</a:t>
            </a:r>
            <a:r>
              <a:rPr lang="es-ES_tradnl" sz="3200" b="1" dirty="0" smtClean="0">
                <a:solidFill>
                  <a:schemeClr val="bg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Pasa al </a:t>
            </a:r>
            <a:r>
              <a:rPr lang="es-ES_tradnl" sz="3200" b="1" dirty="0" smtClean="0">
                <a:solidFill>
                  <a:schemeClr val="bg1"/>
                </a:solidFill>
                <a:latin typeface="Calibri"/>
                <a:ea typeface="Times New Roman" pitchFamily="18" charset="0"/>
                <a:cs typeface="Arial" pitchFamily="34" charset="0"/>
              </a:rPr>
              <a:t>á</a:t>
            </a:r>
            <a:r>
              <a:rPr lang="es-ES_tradnl" sz="3200" b="1" dirty="0" smtClean="0">
                <a:solidFill>
                  <a:schemeClr val="bg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rea especializada para an</a:t>
            </a:r>
            <a:r>
              <a:rPr lang="es-ES_tradnl" sz="3200" b="1" dirty="0" smtClean="0">
                <a:solidFill>
                  <a:schemeClr val="bg1"/>
                </a:solidFill>
                <a:latin typeface="Calibri"/>
                <a:ea typeface="Times New Roman" pitchFamily="18" charset="0"/>
                <a:cs typeface="Arial" pitchFamily="34" charset="0"/>
              </a:rPr>
              <a:t>á</a:t>
            </a:r>
            <a:r>
              <a:rPr lang="es-ES_tradnl" sz="3200" b="1" dirty="0" smtClean="0">
                <a:solidFill>
                  <a:schemeClr val="bg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lisis donde se emitir</a:t>
            </a:r>
            <a:r>
              <a:rPr lang="es-ES_tradnl" sz="3200" b="1" dirty="0" smtClean="0">
                <a:solidFill>
                  <a:schemeClr val="bg1"/>
                </a:solidFill>
                <a:latin typeface="Calibri"/>
                <a:ea typeface="Times New Roman" pitchFamily="18" charset="0"/>
                <a:cs typeface="Arial" pitchFamily="34" charset="0"/>
              </a:rPr>
              <a:t>á</a:t>
            </a:r>
            <a:r>
              <a:rPr lang="es-ES_tradnl" sz="3200" b="1" dirty="0" smtClean="0">
                <a:solidFill>
                  <a:schemeClr val="bg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dictamen: </a:t>
            </a:r>
            <a:r>
              <a:rPr lang="es-ES_tradnl" sz="3200" b="1" dirty="0" err="1" smtClean="0">
                <a:solidFill>
                  <a:schemeClr val="bg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Lofoscopia</a:t>
            </a:r>
            <a:r>
              <a:rPr lang="es-ES_tradnl" sz="3200" b="1" dirty="0" smtClean="0">
                <a:solidFill>
                  <a:schemeClr val="bg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, Bal</a:t>
            </a:r>
            <a:r>
              <a:rPr lang="es-ES_tradnl" sz="3200" b="1" dirty="0" smtClean="0">
                <a:solidFill>
                  <a:schemeClr val="bg1"/>
                </a:solidFill>
                <a:latin typeface="Calibri"/>
                <a:ea typeface="Times New Roman" pitchFamily="18" charset="0"/>
                <a:cs typeface="Arial" pitchFamily="34" charset="0"/>
              </a:rPr>
              <a:t>í</a:t>
            </a:r>
            <a:r>
              <a:rPr lang="es-ES_tradnl" sz="3200" b="1" dirty="0" smtClean="0">
                <a:solidFill>
                  <a:schemeClr val="bg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stica, 	Serolog</a:t>
            </a:r>
            <a:r>
              <a:rPr lang="es-ES_tradnl" sz="3200" b="1" dirty="0" smtClean="0">
                <a:solidFill>
                  <a:schemeClr val="bg1"/>
                </a:solidFill>
                <a:latin typeface="Calibri"/>
                <a:ea typeface="Times New Roman" pitchFamily="18" charset="0"/>
                <a:cs typeface="Arial" pitchFamily="34" charset="0"/>
              </a:rPr>
              <a:t>í</a:t>
            </a:r>
            <a:r>
              <a:rPr lang="es-ES_tradnl" sz="3200" b="1" dirty="0" smtClean="0">
                <a:solidFill>
                  <a:schemeClr val="bg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a, f</a:t>
            </a:r>
            <a:r>
              <a:rPr lang="es-ES_tradnl" sz="3200" b="1" dirty="0" smtClean="0">
                <a:solidFill>
                  <a:schemeClr val="bg1"/>
                </a:solidFill>
                <a:latin typeface="Calibri"/>
                <a:ea typeface="Times New Roman" pitchFamily="18" charset="0"/>
                <a:cs typeface="Arial" pitchFamily="34" charset="0"/>
              </a:rPr>
              <a:t>í</a:t>
            </a:r>
            <a:r>
              <a:rPr lang="es-ES_tradnl" sz="3200" b="1" dirty="0" smtClean="0">
                <a:solidFill>
                  <a:schemeClr val="bg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sico-    Qu</a:t>
            </a:r>
            <a:r>
              <a:rPr lang="es-ES_tradnl" sz="3200" b="1" dirty="0" smtClean="0">
                <a:solidFill>
                  <a:schemeClr val="bg1"/>
                </a:solidFill>
                <a:latin typeface="Calibri"/>
                <a:ea typeface="Times New Roman" pitchFamily="18" charset="0"/>
                <a:cs typeface="Arial" pitchFamily="34" charset="0"/>
              </a:rPr>
              <a:t>í</a:t>
            </a:r>
            <a:r>
              <a:rPr lang="es-ES_tradnl" sz="3200" b="1" dirty="0" smtClean="0">
                <a:solidFill>
                  <a:schemeClr val="bg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mico, </a:t>
            </a:r>
            <a:r>
              <a:rPr lang="es-ES_tradnl" sz="3200" b="1" dirty="0" err="1" smtClean="0">
                <a:solidFill>
                  <a:schemeClr val="bg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Grafotecnia</a:t>
            </a:r>
            <a:r>
              <a:rPr lang="es-ES_tradnl" sz="3200" b="1" dirty="0" smtClean="0">
                <a:solidFill>
                  <a:schemeClr val="bg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, 	Toxicolog</a:t>
            </a:r>
            <a:r>
              <a:rPr lang="es-ES_tradnl" sz="3200" b="1" dirty="0" smtClean="0">
                <a:solidFill>
                  <a:schemeClr val="bg1"/>
                </a:solidFill>
                <a:latin typeface="Calibri"/>
                <a:ea typeface="Times New Roman" pitchFamily="18" charset="0"/>
                <a:cs typeface="Arial" pitchFamily="34" charset="0"/>
              </a:rPr>
              <a:t>í</a:t>
            </a:r>
            <a:r>
              <a:rPr lang="es-ES_tradnl" sz="3200" b="1" dirty="0" smtClean="0">
                <a:solidFill>
                  <a:schemeClr val="bg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a, Art. 236 </a:t>
            </a:r>
            <a:r>
              <a:rPr lang="es-ES_tradnl" sz="3200" b="1" dirty="0" err="1" smtClean="0">
                <a:solidFill>
                  <a:schemeClr val="bg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Pr.Pn</a:t>
            </a:r>
            <a:r>
              <a:rPr lang="es-SV" sz="3200" b="1" dirty="0" smtClean="0">
                <a:solidFill>
                  <a:schemeClr val="bg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  <a:tabLst>
                <a:tab pos="1971675" algn="l"/>
              </a:tabLst>
            </a:pPr>
            <a:endParaRPr lang="es-SV" dirty="0" smtClean="0">
              <a:solidFill>
                <a:schemeClr val="bg1"/>
              </a:solidFill>
              <a:latin typeface="Arial" pitchFamily="34" charset="0"/>
            </a:endParaRPr>
          </a:p>
          <a:p>
            <a:endParaRPr lang="es-SV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428596" y="1000108"/>
            <a:ext cx="7500990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tabLst>
                <a:tab pos="1971675" algn="l"/>
              </a:tabLst>
            </a:pPr>
            <a:r>
              <a:rPr lang="es-ES_tradnl" sz="3200" b="1" dirty="0" smtClean="0">
                <a:solidFill>
                  <a:schemeClr val="bg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10.-</a:t>
            </a:r>
            <a:r>
              <a:rPr lang="es-ES_tradnl" sz="3200" b="1" dirty="0" smtClean="0">
                <a:solidFill>
                  <a:schemeClr val="bg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Regresa a entrega de evidencias (dictamen y evidencias</a:t>
            </a:r>
            <a:r>
              <a:rPr lang="es-ES_tradnl" sz="3200" b="1" dirty="0" smtClean="0">
                <a:solidFill>
                  <a:schemeClr val="bg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). 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tabLst>
                <a:tab pos="1971675" algn="l"/>
              </a:tabLst>
            </a:pPr>
            <a:endParaRPr lang="es-ES_tradnl" sz="3200" b="1" dirty="0" smtClean="0">
              <a:solidFill>
                <a:schemeClr val="bg1"/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tabLst>
                <a:tab pos="1971675" algn="l"/>
              </a:tabLst>
            </a:pPr>
            <a:r>
              <a:rPr lang="es-ES_tradnl" sz="3200" b="1" dirty="0" smtClean="0">
                <a:solidFill>
                  <a:schemeClr val="bg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11.-Recibe resultado el investigador o quien solicit</a:t>
            </a:r>
            <a:r>
              <a:rPr lang="es-ES_tradnl" sz="3200" b="1" dirty="0" smtClean="0">
                <a:solidFill>
                  <a:schemeClr val="bg1"/>
                </a:solidFill>
                <a:latin typeface="Calibri"/>
                <a:ea typeface="Times New Roman" pitchFamily="18" charset="0"/>
                <a:cs typeface="Arial" pitchFamily="34" charset="0"/>
              </a:rPr>
              <a:t>ó</a:t>
            </a:r>
            <a:r>
              <a:rPr lang="es-ES_tradnl" sz="3200" b="1" dirty="0" smtClean="0">
                <a:solidFill>
                  <a:schemeClr val="bg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 (Fiscal o Juez). </a:t>
            </a:r>
            <a:endParaRPr lang="es-SV" sz="3200" dirty="0" smtClean="0">
              <a:solidFill>
                <a:schemeClr val="bg1"/>
              </a:solidFill>
              <a:latin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tabLst>
                <a:tab pos="1971675" algn="l"/>
              </a:tabLst>
            </a:pPr>
            <a:r>
              <a:rPr lang="es-SV" sz="3200" b="1" dirty="0" smtClean="0">
                <a:solidFill>
                  <a:schemeClr val="bg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Art. 252 .</a:t>
            </a:r>
            <a:r>
              <a:rPr lang="es-SV" sz="3200" b="1" dirty="0" err="1" smtClean="0">
                <a:solidFill>
                  <a:schemeClr val="bg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Pr.Pn</a:t>
            </a:r>
            <a:r>
              <a:rPr lang="es-SV" sz="3200" b="1" dirty="0" smtClean="0">
                <a:solidFill>
                  <a:schemeClr val="bg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.</a:t>
            </a:r>
            <a:endParaRPr lang="es-SV" sz="3200" dirty="0" smtClean="0">
              <a:solidFill>
                <a:schemeClr val="bg1"/>
              </a:solidFill>
              <a:latin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tabLst>
                <a:tab pos="1971675" algn="l"/>
              </a:tabLst>
            </a:pPr>
            <a:endParaRPr lang="es-ES_tradnl" sz="3200" b="1" dirty="0" smtClean="0">
              <a:solidFill>
                <a:schemeClr val="bg1"/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tabLst>
                <a:tab pos="1971675" algn="l"/>
              </a:tabLst>
            </a:pPr>
            <a:endParaRPr lang="es-SV" sz="3200" dirty="0" smtClean="0">
              <a:solidFill>
                <a:schemeClr val="bg1"/>
              </a:solidFill>
              <a:latin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tabLst>
                <a:tab pos="1971675" algn="l"/>
              </a:tabLst>
            </a:pPr>
            <a:r>
              <a:rPr lang="es-ES_tradnl" sz="3200" b="1" dirty="0" smtClean="0">
                <a:solidFill>
                  <a:schemeClr val="bg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12.-</a:t>
            </a:r>
            <a:r>
              <a:rPr lang="es-ES_tradnl" sz="3200" b="1" dirty="0" smtClean="0">
                <a:solidFill>
                  <a:schemeClr val="bg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Presentaci</a:t>
            </a:r>
            <a:r>
              <a:rPr lang="es-ES_tradnl" sz="3200" b="1" dirty="0" smtClean="0">
                <a:solidFill>
                  <a:schemeClr val="bg1"/>
                </a:solidFill>
                <a:latin typeface="Calibri"/>
                <a:ea typeface="Times New Roman" pitchFamily="18" charset="0"/>
                <a:cs typeface="Arial" pitchFamily="34" charset="0"/>
              </a:rPr>
              <a:t>ó</a:t>
            </a:r>
            <a:r>
              <a:rPr lang="es-ES_tradnl" sz="3200" b="1" dirty="0" smtClean="0">
                <a:solidFill>
                  <a:schemeClr val="bg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n ante Juez  o Tribunal.</a:t>
            </a:r>
            <a:endParaRPr lang="es-SV" sz="3200" dirty="0" smtClean="0">
              <a:solidFill>
                <a:schemeClr val="bg1"/>
              </a:solidFill>
              <a:latin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tabLst>
                <a:tab pos="1971675" algn="l"/>
              </a:tabLst>
            </a:pPr>
            <a:endParaRPr lang="es-ES_tradnl" sz="3200" b="1" dirty="0" smtClean="0">
              <a:solidFill>
                <a:schemeClr val="bg1"/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tabLst>
                <a:tab pos="1971675" algn="l"/>
              </a:tabLst>
            </a:pPr>
            <a:endParaRPr lang="es-SV" sz="3200" dirty="0" smtClean="0">
              <a:solidFill>
                <a:schemeClr val="bg1"/>
              </a:solidFill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1"/>
          <p:cNvSpPr>
            <a:spLocks noChangeArrowheads="1"/>
          </p:cNvSpPr>
          <p:nvPr/>
        </p:nvSpPr>
        <p:spPr bwMode="auto">
          <a:xfrm>
            <a:off x="785786" y="285728"/>
            <a:ext cx="7500990" cy="5078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  <a:tab pos="1971675" algn="l"/>
              </a:tabLst>
            </a:pPr>
            <a:r>
              <a:rPr kumimoji="0" lang="es-GT" sz="20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ASPECTOS GENERALES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  <a:tab pos="1971675" algn="l"/>
              </a:tabLst>
            </a:pPr>
            <a:endParaRPr kumimoji="0" lang="es-GT" sz="20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  <a:tab pos="1971675" algn="l"/>
              </a:tabLst>
            </a:pPr>
            <a:endParaRPr kumimoji="0" lang="es-SV" sz="20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  <a:tab pos="1971675" algn="l"/>
              </a:tabLst>
            </a:pPr>
            <a:r>
              <a:rPr kumimoji="0" lang="es-SV" sz="3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EL CONTROL de todas las fases desde la recolecci</a:t>
            </a:r>
            <a:r>
              <a:rPr kumimoji="0" lang="es-SV" sz="3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ó</a:t>
            </a:r>
            <a:r>
              <a:rPr kumimoji="0" lang="es-SV" sz="3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n o incorporaci</a:t>
            </a:r>
            <a:r>
              <a:rPr kumimoji="0" lang="es-SV" sz="3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ó</a:t>
            </a:r>
            <a:r>
              <a:rPr kumimoji="0" lang="es-SV" sz="3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n de los elementos materiales, evidencias y bienes incautados hasta su destino final, as</a:t>
            </a:r>
            <a:r>
              <a:rPr kumimoji="0" lang="es-SV" sz="3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í</a:t>
            </a:r>
            <a:r>
              <a:rPr kumimoji="0" lang="es-SV" sz="3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como del actuar de los responsables de la custodia de aquellos.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  <a:tab pos="1971675" algn="l"/>
              </a:tabLst>
            </a:pPr>
            <a:endParaRPr kumimoji="0" lang="es-SV" sz="20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457200" algn="l"/>
                <a:tab pos="1971675" algn="l"/>
              </a:tabLst>
            </a:pPr>
            <a:endParaRPr kumimoji="0" lang="es-SV" sz="20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1"/>
          <p:cNvSpPr>
            <a:spLocks noChangeArrowheads="1"/>
          </p:cNvSpPr>
          <p:nvPr/>
        </p:nvSpPr>
        <p:spPr bwMode="auto">
          <a:xfrm>
            <a:off x="785786" y="285728"/>
            <a:ext cx="7500990" cy="51398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457200" algn="l"/>
                <a:tab pos="1971675" algn="l"/>
              </a:tabLst>
            </a:pPr>
            <a:endParaRPr kumimoji="0" lang="es-SV" sz="20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  <a:tab pos="1971675" algn="l"/>
              </a:tabLst>
            </a:pPr>
            <a:endParaRPr kumimoji="0" lang="es-SV" sz="32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  <a:tab pos="1971675" algn="l"/>
              </a:tabLst>
            </a:pPr>
            <a:r>
              <a:rPr kumimoji="0" lang="es-SV" sz="3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LA PRESERVACI</a:t>
            </a:r>
            <a:r>
              <a:rPr kumimoji="0" lang="es-SV" sz="3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Ó</a:t>
            </a:r>
            <a:r>
              <a:rPr kumimoji="0" lang="es-SV" sz="3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N de los elementos materiales y evidencias, as</a:t>
            </a:r>
            <a:r>
              <a:rPr kumimoji="0" lang="es-SV" sz="3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í</a:t>
            </a:r>
            <a:r>
              <a:rPr kumimoji="0" lang="es-SV" sz="3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como de los bienes incautados para garantizar su inalterabilidad, evitar confusiones o da</a:t>
            </a:r>
            <a:r>
              <a:rPr kumimoji="0" lang="es-SV" sz="3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ñ</a:t>
            </a:r>
            <a:r>
              <a:rPr kumimoji="0" lang="es-SV" sz="3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o de su estado original, as</a:t>
            </a:r>
            <a:r>
              <a:rPr kumimoji="0" lang="es-SV" sz="3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í</a:t>
            </a:r>
            <a:r>
              <a:rPr kumimoji="0" lang="es-SV" sz="3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como un indebido tratamiento o incorrecto almacenamiento.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457200" algn="l"/>
                <a:tab pos="1971675" algn="l"/>
              </a:tabLst>
            </a:pPr>
            <a:endParaRPr kumimoji="0" lang="es-SV" sz="20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1"/>
          <p:cNvSpPr>
            <a:spLocks noChangeArrowheads="1"/>
          </p:cNvSpPr>
          <p:nvPr/>
        </p:nvSpPr>
        <p:spPr bwMode="auto">
          <a:xfrm>
            <a:off x="785786" y="285728"/>
            <a:ext cx="7500990" cy="4770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457200" algn="l"/>
                <a:tab pos="1971675" algn="l"/>
              </a:tabLst>
            </a:pPr>
            <a:endParaRPr kumimoji="0" lang="es-GT" sz="20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  <a:tab pos="1971675" algn="l"/>
              </a:tabLst>
            </a:pPr>
            <a:endParaRPr kumimoji="0" lang="es-GT" sz="20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457200" algn="l"/>
                <a:tab pos="1971675" algn="l"/>
              </a:tabLst>
            </a:pPr>
            <a:endParaRPr kumimoji="0" lang="es-SV" sz="20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  <a:tab pos="1971675" algn="l"/>
              </a:tabLst>
            </a:pPr>
            <a:endParaRPr kumimoji="0" lang="es-SV" sz="20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  <a:tab pos="1971675" algn="l"/>
              </a:tabLst>
            </a:pPr>
            <a:r>
              <a:rPr kumimoji="0" lang="es-SV" sz="3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LA SEGURIDAD de los elementos materiales y evidencias as</a:t>
            </a:r>
            <a:r>
              <a:rPr kumimoji="0" lang="es-SV" sz="3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í</a:t>
            </a:r>
            <a:r>
              <a:rPr kumimoji="0" lang="es-SV" sz="3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como de los bienes incautados con el empleo de medios y t</a:t>
            </a:r>
            <a:r>
              <a:rPr kumimoji="0" lang="es-SV" sz="3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é</a:t>
            </a:r>
            <a:r>
              <a:rPr kumimoji="0" lang="es-SV" sz="3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cnicas adecuadas de custodia y almacenamiento en ambientes id</a:t>
            </a:r>
            <a:r>
              <a:rPr kumimoji="0" lang="es-SV" sz="3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ó</a:t>
            </a:r>
            <a:r>
              <a:rPr kumimoji="0" lang="es-SV" sz="3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neos, de acuerdo a su naturaleza.</a:t>
            </a:r>
            <a:endParaRPr kumimoji="0" lang="es-SV" sz="32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Rectangle 1"/>
          <p:cNvSpPr>
            <a:spLocks noChangeArrowheads="1"/>
          </p:cNvSpPr>
          <p:nvPr/>
        </p:nvSpPr>
        <p:spPr bwMode="auto">
          <a:xfrm>
            <a:off x="571472" y="857232"/>
            <a:ext cx="8001056" cy="45243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es-SV" sz="2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es importante señalar que el objetivo central de la cadena de la custodia no es proteger la calidad ni la cantidad de evidencias sino la identidad de la misma. 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endParaRPr kumimoji="0" lang="es-SV" sz="24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es-SV" sz="2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La ruptura de la Cadena de la Custodia se da por la perdida de identidad entre lo decomisado y lo entregado al perito no por la disminución de su cantidad por efectos en el sello de</a:t>
            </a:r>
            <a:r>
              <a:rPr kumimoji="0" lang="es-SV" sz="2400" b="1" i="0" u="none" strike="noStrike" cap="none" normalizeH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s-SV" sz="2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empaque.</a:t>
            </a:r>
          </a:p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457200" algn="l"/>
              </a:tabLst>
            </a:pPr>
            <a:r>
              <a:rPr kumimoji="0" lang="es-SV" sz="2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/>
            </a:r>
            <a:br>
              <a:rPr kumimoji="0" lang="es-SV" sz="2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r>
              <a:rPr kumimoji="0" lang="es-SV" sz="2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El policía, técnico o fiscal que recolecte evidencias, genere o analice muestras o elementos de prueba se constituye en un eslabón de la cadena de custodia.</a:t>
            </a:r>
            <a:endParaRPr kumimoji="0" lang="es-SV" sz="24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Rectángulo"/>
          <p:cNvSpPr/>
          <p:nvPr/>
        </p:nvSpPr>
        <p:spPr>
          <a:xfrm>
            <a:off x="857224" y="642918"/>
            <a:ext cx="7572428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SV" sz="2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La cadena de custodia nace a partir de la recolección de las evidencias y por lo general termina con la comprobación de la autoridad judicial correspondiente</a:t>
            </a:r>
          </a:p>
        </p:txBody>
      </p:sp>
      <p:sp>
        <p:nvSpPr>
          <p:cNvPr id="34817" name="Rectangle 1"/>
          <p:cNvSpPr>
            <a:spLocks noChangeArrowheads="1"/>
          </p:cNvSpPr>
          <p:nvPr/>
        </p:nvSpPr>
        <p:spPr bwMode="auto">
          <a:xfrm>
            <a:off x="785786" y="3000372"/>
            <a:ext cx="7072362" cy="2677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es-SV" sz="2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Toda evidencia recolectada debe embalarse, rotularse y registrarse para garantizar su autenticidad; con este mismo fin, toda evidencia recolectada debe de tener registro de cadena de custodia y dejar constancia de cada etapa donde la misma va pasando, a fin de probar en juicio la autenticidad de esta.</a:t>
            </a:r>
            <a:endParaRPr kumimoji="0" lang="es-SV" sz="24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Rectangle 1"/>
          <p:cNvSpPr>
            <a:spLocks noChangeArrowheads="1"/>
          </p:cNvSpPr>
          <p:nvPr/>
        </p:nvSpPr>
        <p:spPr bwMode="auto">
          <a:xfrm>
            <a:off x="928662" y="785794"/>
            <a:ext cx="6572296" cy="45243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SV" sz="2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NOTA: Cuando una o mas evidencias sean requeridas por el investigador o fiscal, en la escena del delito,  el recolector deberá  entregarlas bajo las disposiciones del formulario de entrega de evidencias y cadena de custodia (generando un adicional  para el solicitante); por lo que deberá plasmar en el recuadro de observaciones del formulario de entrega de evidencias y cadena de custodia que le quedará como respaldo, la cantidad, número de evidencias, nombre completo y unidad a la que pertenece el que las recibe. </a:t>
            </a:r>
            <a:endParaRPr kumimoji="0" lang="es-SV" sz="24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428596" y="1285860"/>
            <a:ext cx="8501090" cy="3323987"/>
          </a:xfrm>
          <a:prstGeom prst="rect">
            <a:avLst/>
          </a:prstGeom>
        </p:spPr>
        <p:txBody>
          <a:bodyPr wrap="square">
            <a:spAutoFit/>
            <a:scene3d>
              <a:camera prst="perspectiveRelaxed">
                <a:rot lat="19200000" lon="0" rev="0"/>
              </a:camera>
              <a:lightRig rig="balanced" dir="t"/>
            </a:scene3d>
            <a:sp3d extrusionH="57150" prstMaterial="metal">
              <a:bevelT w="38100" h="38100"/>
            </a:sp3d>
          </a:bodyPr>
          <a:lstStyle/>
          <a:p>
            <a:pPr algn="ctr"/>
            <a:r>
              <a:rPr lang="es-AR" sz="4800" b="1" i="1" dirty="0" smtClean="0">
                <a:solidFill>
                  <a:schemeClr val="bg1"/>
                </a:solidFill>
              </a:rPr>
              <a:t>No basta saber, se debe también aplicar. No es suficiente querer, se debe también hacer.</a:t>
            </a:r>
            <a:r>
              <a:rPr lang="es-AR" sz="4800" b="1" dirty="0" smtClean="0">
                <a:solidFill>
                  <a:schemeClr val="bg1"/>
                </a:solidFill>
              </a:rPr>
              <a:t> </a:t>
            </a:r>
            <a:r>
              <a:rPr lang="es-AR" dirty="0" smtClean="0"/>
              <a:t/>
            </a:r>
            <a:br>
              <a:rPr lang="es-AR" dirty="0" smtClean="0"/>
            </a:br>
            <a:endParaRPr lang="es-A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357158" y="2571744"/>
            <a:ext cx="8001056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SV" sz="6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GRACIAS</a:t>
            </a:r>
            <a:endParaRPr lang="es-SV" sz="66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 txBox="1">
            <a:spLocks noChangeArrowheads="1"/>
          </p:cNvSpPr>
          <p:nvPr/>
        </p:nvSpPr>
        <p:spPr>
          <a:xfrm>
            <a:off x="457200" y="1481138"/>
            <a:ext cx="8229600" cy="4376737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 typeface="Wingdings 2"/>
              <a:buNone/>
              <a:tabLst/>
              <a:defRPr/>
            </a:pPr>
            <a:r>
              <a:rPr kumimoji="0" lang="es-ES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charset="0"/>
                <a:ea typeface="+mn-ea"/>
                <a:cs typeface="Times New Roman" charset="0"/>
              </a:rPr>
              <a:t>Art. 250-252-285 CPP reformado</a:t>
            </a:r>
            <a:r>
              <a:rPr kumimoji="0" lang="es-E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charset="0"/>
                <a:ea typeface="+mn-ea"/>
                <a:cs typeface="Times New Roman" charset="0"/>
              </a:rPr>
              <a:t>.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 typeface="Wingdings" pitchFamily="2" charset="2"/>
              <a:buNone/>
              <a:tabLst/>
              <a:defRPr/>
            </a:pPr>
            <a:r>
              <a:rPr kumimoji="0" lang="es-ES" sz="39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charset="0"/>
                <a:ea typeface="+mn-ea"/>
                <a:cs typeface="Times New Roman" charset="0"/>
              </a:rPr>
              <a:t>   Es el conjunto de requisitos  que, cuando sea procedente, deben observarse para demostrar la autenticidad de los objetos  y documentos relacionados con el hecho delictivo.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 typeface="Wingdings 2"/>
              <a:buNone/>
              <a:tabLst/>
              <a:defRPr/>
            </a:pPr>
            <a:endParaRPr kumimoji="0" lang="es-E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 typeface="Wingdings 2"/>
              <a:buNone/>
              <a:tabLst/>
              <a:defRPr/>
            </a:pPr>
            <a:endParaRPr kumimoji="0" lang="es-E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1142976" y="1500174"/>
            <a:ext cx="7215238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_tradnl" sz="4000" dirty="0" smtClean="0">
                <a:solidFill>
                  <a:schemeClr val="bg1"/>
                </a:solidFill>
                <a:latin typeface="Times New Roman" charset="0"/>
                <a:cs typeface="Times New Roman" charset="0"/>
              </a:rPr>
              <a:t>Es la documentación de cada paso de las evidencias, desde su inicio, quién recolecta, quién entrega, quién recibe, quién o quienes realizan los análisis o experticias</a:t>
            </a:r>
            <a:endParaRPr lang="es-SV" sz="40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2571736" y="428604"/>
            <a:ext cx="449456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GT" sz="2800" dirty="0" smtClean="0">
                <a:solidFill>
                  <a:schemeClr val="bg1"/>
                </a:solidFill>
                <a:latin typeface="Century" pitchFamily="18" charset="0"/>
              </a:rPr>
              <a:t>CADENA DE CUSTODIA</a:t>
            </a:r>
            <a:endParaRPr lang="es-AR" sz="2800" dirty="0">
              <a:solidFill>
                <a:schemeClr val="bg1"/>
              </a:solidFill>
            </a:endParaRPr>
          </a:p>
        </p:txBody>
      </p:sp>
      <p:sp>
        <p:nvSpPr>
          <p:cNvPr id="3" name="Rectangle 3"/>
          <p:cNvSpPr txBox="1">
            <a:spLocks/>
          </p:cNvSpPr>
          <p:nvPr/>
        </p:nvSpPr>
        <p:spPr>
          <a:xfrm>
            <a:off x="457200" y="1268413"/>
            <a:ext cx="8229600" cy="5056187"/>
          </a:xfrm>
          <a:prstGeom prst="rect">
            <a:avLst/>
          </a:prstGeom>
        </p:spPr>
        <p:txBody>
          <a:bodyPr vert="horz" lIns="0" rIns="18288">
            <a:normAutofit/>
          </a:bodyPr>
          <a:lstStyle/>
          <a:p>
            <a:pPr marL="0" marR="45720" lvl="0" indent="0" algn="just" defTabSz="5461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>
                <a:tab pos="622300" algn="l"/>
                <a:tab pos="723900" algn="l"/>
              </a:tabLst>
              <a:defRPr/>
            </a:pPr>
            <a:r>
              <a:rPr kumimoji="0" lang="es-E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entury" pitchFamily="18" charset="0"/>
                <a:ea typeface="+mn-ea"/>
                <a:cs typeface="+mn-cs"/>
              </a:rPr>
              <a:t>La cadena de custodia permite garantizar la idoneidad, inviolabilidad e inalterabilidad de la prueba, y facilita establecer controles en:</a:t>
            </a:r>
          </a:p>
          <a:p>
            <a:pPr marL="0" marR="45720" lvl="0" indent="0" algn="just" defTabSz="5461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>
                <a:tab pos="622300" algn="l"/>
                <a:tab pos="723900" algn="l"/>
              </a:tabLst>
              <a:defRPr/>
            </a:pPr>
            <a:endParaRPr kumimoji="0" lang="es-E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entury" pitchFamily="18" charset="0"/>
              <a:ea typeface="+mn-ea"/>
              <a:cs typeface="+mn-cs"/>
            </a:endParaRPr>
          </a:p>
          <a:p>
            <a:pPr marL="0" marR="45720" lvl="0" indent="0" algn="just" defTabSz="5461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>
                <a:tab pos="622300" algn="l"/>
                <a:tab pos="723900" algn="l"/>
              </a:tabLst>
              <a:defRPr/>
            </a:pPr>
            <a:r>
              <a:rPr kumimoji="0" lang="es-E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entury" pitchFamily="18" charset="0"/>
                <a:ea typeface="+mn-ea"/>
                <a:cs typeface="+mn-cs"/>
              </a:rPr>
              <a:t>La ruta seguida por muestras, documentos y cualquier evidencia.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2571736" y="428604"/>
            <a:ext cx="449456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GT" sz="2800" dirty="0" smtClean="0">
                <a:solidFill>
                  <a:schemeClr val="bg1"/>
                </a:solidFill>
                <a:latin typeface="Century" pitchFamily="18" charset="0"/>
              </a:rPr>
              <a:t>CADENA DE CUSTODIA</a:t>
            </a:r>
            <a:endParaRPr lang="es-AR" sz="2800" dirty="0">
              <a:solidFill>
                <a:schemeClr val="bg1"/>
              </a:solidFill>
            </a:endParaRPr>
          </a:p>
        </p:txBody>
      </p:sp>
      <p:sp>
        <p:nvSpPr>
          <p:cNvPr id="3" name="Rectangle 3"/>
          <p:cNvSpPr txBox="1">
            <a:spLocks/>
          </p:cNvSpPr>
          <p:nvPr/>
        </p:nvSpPr>
        <p:spPr>
          <a:xfrm>
            <a:off x="457200" y="1268413"/>
            <a:ext cx="8229600" cy="5056187"/>
          </a:xfrm>
          <a:prstGeom prst="rect">
            <a:avLst/>
          </a:prstGeom>
        </p:spPr>
        <p:txBody>
          <a:bodyPr vert="horz" lIns="0" rIns="18288">
            <a:normAutofit/>
          </a:bodyPr>
          <a:lstStyle/>
          <a:p>
            <a:pPr marL="0" marR="45720" lvl="0" indent="0" algn="just" defTabSz="5461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>
                <a:tab pos="622300" algn="l"/>
                <a:tab pos="723900" algn="l"/>
              </a:tabLst>
              <a:defRPr/>
            </a:pPr>
            <a:r>
              <a:rPr kumimoji="0" lang="es-E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entury" pitchFamily="18" charset="0"/>
                <a:ea typeface="+mn-ea"/>
                <a:cs typeface="+mn-cs"/>
              </a:rPr>
              <a:t>-Las personas responsables que intervienen en la cadena de custodia.</a:t>
            </a:r>
          </a:p>
          <a:p>
            <a:pPr marL="0" marR="45720" lvl="0" indent="0" algn="just" defTabSz="5461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>
                <a:tab pos="622300" algn="l"/>
                <a:tab pos="723900" algn="l"/>
              </a:tabLst>
              <a:defRPr/>
            </a:pPr>
            <a:r>
              <a:rPr kumimoji="0" lang="es-E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entury" pitchFamily="18" charset="0"/>
                <a:ea typeface="+mn-ea"/>
                <a:cs typeface="+mn-cs"/>
              </a:rPr>
              <a:t> Los procedimientos de transferencia y cambio de custodia.</a:t>
            </a:r>
          </a:p>
          <a:p>
            <a:pPr marL="0" marR="45720" lvl="0" indent="0" algn="just" defTabSz="5461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>
                <a:tab pos="622300" algn="l"/>
                <a:tab pos="723900" algn="l"/>
              </a:tabLst>
              <a:defRPr/>
            </a:pPr>
            <a:endParaRPr kumimoji="0" lang="es-E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entury" pitchFamily="18" charset="0"/>
              <a:ea typeface="+mn-ea"/>
              <a:cs typeface="+mn-cs"/>
            </a:endParaRPr>
          </a:p>
          <a:p>
            <a:pPr marL="0" marR="45720" lvl="0" indent="0" algn="just" defTabSz="5461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>
                <a:tab pos="622300" algn="l"/>
                <a:tab pos="723900" algn="l"/>
              </a:tabLst>
              <a:defRPr/>
            </a:pPr>
            <a:r>
              <a:rPr kumimoji="0" lang="es-E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entury" pitchFamily="18" charset="0"/>
                <a:ea typeface="+mn-ea"/>
                <a:cs typeface="+mn-cs"/>
              </a:rPr>
              <a:t>Tiempos de permanencia y sistemas de seguridad de cada eslabón</a:t>
            </a:r>
            <a:r>
              <a:rPr kumimoji="0" lang="es-E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entury" pitchFamily="18" charset="0"/>
                <a:ea typeface="+mn-ea"/>
                <a:cs typeface="+mn-cs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2 Subtítulo"/>
          <p:cNvSpPr>
            <a:spLocks noGrp="1"/>
          </p:cNvSpPr>
          <p:nvPr>
            <p:ph type="subTitle" idx="1"/>
          </p:nvPr>
        </p:nvSpPr>
        <p:spPr>
          <a:xfrm>
            <a:off x="428596" y="714356"/>
            <a:ext cx="7854696" cy="3338086"/>
          </a:xfrm>
        </p:spPr>
        <p:txBody>
          <a:bodyPr>
            <a:noAutofit/>
          </a:bodyPr>
          <a:lstStyle/>
          <a:p>
            <a:pPr algn="l"/>
            <a:r>
              <a:rPr lang="es-ES" sz="3200" dirty="0" smtClean="0">
                <a:solidFill>
                  <a:schemeClr val="bg1"/>
                </a:solidFill>
              </a:rPr>
              <a:t>Objetivo:</a:t>
            </a:r>
          </a:p>
          <a:p>
            <a:r>
              <a:rPr lang="es-ES" sz="3200" dirty="0" smtClean="0">
                <a:solidFill>
                  <a:schemeClr val="bg1"/>
                </a:solidFill>
              </a:rPr>
              <a:t> </a:t>
            </a:r>
          </a:p>
          <a:p>
            <a:pPr algn="just"/>
            <a:r>
              <a:rPr lang="es-ES" sz="3200" dirty="0" smtClean="0">
                <a:solidFill>
                  <a:schemeClr val="bg1"/>
                </a:solidFill>
              </a:rPr>
              <a:t>Garantizar la autenticidad de las evidencias, de tal manera que pueda establecerse con toda certeza, que las muestras , rastros u objetos sometidos a análisis periciales e incorporados legalmente al proceso penal, a través de los diferentes medios de prueba, son los mismos que se recolectaron en la escena del delito.</a:t>
            </a:r>
            <a:endParaRPr lang="es-AR" sz="32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71406" y="428604"/>
            <a:ext cx="8215370" cy="5940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SV" sz="2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PRINCIPIOS FUNDAMENTALES DE LA CADENA DE CUSTODIA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SV" sz="24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s-SV" sz="32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Times New Roman" pitchFamily="18" charset="0"/>
              </a:rPr>
              <a:t>El responsable de la evidencia debe velar por la seguridad, integridad y  preservación  de los objetos,  garantizando la seguridad de los mismos.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es-SV" sz="32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s-SV" sz="32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Times New Roman" pitchFamily="18" charset="0"/>
              </a:rPr>
              <a:t>El policía, el técnico o fiscal que recolecte evidencias, genere o analice muestras o elementos de prueba se constituye en un eslabón de la cadena de custodia.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es-SV" sz="20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71406" y="428604"/>
            <a:ext cx="8215370" cy="56323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SV" sz="2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PRINCIPIOS FUNDAMENTALES DE LA CADENA DE CUSTODIA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SV" sz="24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es-SV" sz="32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s-SV" sz="32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Times New Roman" pitchFamily="18" charset="0"/>
              </a:rPr>
              <a:t>La cadena de custodia nace a partir de la recolección de las evidencias, Art.180 y 184 del Código Procesal Penal.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es-SV" sz="32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s-SV" sz="32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Times New Roman" pitchFamily="18" charset="0"/>
              </a:rPr>
              <a:t>Debe aplicarse a evidencias de tipo material (documentos, objetos, cadáveres, sustancias, gases, fibras, vidrios, armas, pelos, etc.)</a:t>
            </a:r>
            <a:endParaRPr kumimoji="0" lang="es-SV" sz="32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Vért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Vértice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Vértice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515</TotalTime>
  <Words>1222</Words>
  <Application>Microsoft Office PowerPoint</Application>
  <PresentationFormat>Presentación en pantalla (4:3)</PresentationFormat>
  <Paragraphs>106</Paragraphs>
  <Slides>29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29</vt:i4>
      </vt:variant>
    </vt:vector>
  </HeadingPairs>
  <TitlesOfParts>
    <vt:vector size="30" baseType="lpstr">
      <vt:lpstr>Vértice</vt:lpstr>
      <vt:lpstr>Diapositiva 1</vt:lpstr>
      <vt:lpstr>Diapositiva 2</vt:lpstr>
      <vt:lpstr>Diapositiva 3</vt:lpstr>
      <vt:lpstr>Diapositiva 4</vt:lpstr>
      <vt:lpstr>Diapositiva 5</vt:lpstr>
      <vt:lpstr>Diapositiva 6</vt:lpstr>
      <vt:lpstr>Diapositiva 7</vt:lpstr>
      <vt:lpstr>Diapositiva 8</vt:lpstr>
      <vt:lpstr>Diapositiva 9</vt:lpstr>
      <vt:lpstr>Diapositiva 10</vt:lpstr>
      <vt:lpstr>Diapositiva 11</vt:lpstr>
      <vt:lpstr>Diapositiva 12</vt:lpstr>
      <vt:lpstr>Diapositiva 13</vt:lpstr>
      <vt:lpstr>Diapositiva 14</vt:lpstr>
      <vt:lpstr>Diapositiva 15</vt:lpstr>
      <vt:lpstr>Diapositiva 16</vt:lpstr>
      <vt:lpstr>Diapositiva 17</vt:lpstr>
      <vt:lpstr>Diapositiva 18</vt:lpstr>
      <vt:lpstr>Diapositiva 19</vt:lpstr>
      <vt:lpstr>Diapositiva 20</vt:lpstr>
      <vt:lpstr>Diapositiva 21</vt:lpstr>
      <vt:lpstr>Diapositiva 22</vt:lpstr>
      <vt:lpstr>Diapositiva 23</vt:lpstr>
      <vt:lpstr>Diapositiva 24</vt:lpstr>
      <vt:lpstr>Diapositiva 25</vt:lpstr>
      <vt:lpstr>Diapositiva 26</vt:lpstr>
      <vt:lpstr>Diapositiva 27</vt:lpstr>
      <vt:lpstr>Diapositiva 28</vt:lpstr>
      <vt:lpstr>Diapositiva 29</vt:lpstr>
    </vt:vector>
  </TitlesOfParts>
  <Company>Policia Nacional Civil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XEON</dc:creator>
  <cp:lastModifiedBy>Molina</cp:lastModifiedBy>
  <cp:revision>39</cp:revision>
  <dcterms:created xsi:type="dcterms:W3CDTF">2010-08-24T15:07:57Z</dcterms:created>
  <dcterms:modified xsi:type="dcterms:W3CDTF">2010-08-27T14:26:25Z</dcterms:modified>
</cp:coreProperties>
</file>