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30"/>
  </p:handoutMasterIdLst>
  <p:sldIdLst>
    <p:sldId id="257" r:id="rId2"/>
    <p:sldId id="293" r:id="rId3"/>
    <p:sldId id="294" r:id="rId4"/>
    <p:sldId id="258" r:id="rId5"/>
    <p:sldId id="259" r:id="rId6"/>
    <p:sldId id="280" r:id="rId7"/>
    <p:sldId id="260" r:id="rId8"/>
    <p:sldId id="261" r:id="rId9"/>
    <p:sldId id="262" r:id="rId10"/>
    <p:sldId id="281" r:id="rId11"/>
    <p:sldId id="263" r:id="rId12"/>
    <p:sldId id="264" r:id="rId13"/>
    <p:sldId id="282" r:id="rId14"/>
    <p:sldId id="265" r:id="rId15"/>
    <p:sldId id="266" r:id="rId16"/>
    <p:sldId id="283" r:id="rId17"/>
    <p:sldId id="267" r:id="rId18"/>
    <p:sldId id="268" r:id="rId19"/>
    <p:sldId id="284" r:id="rId20"/>
    <p:sldId id="290" r:id="rId21"/>
    <p:sldId id="292" r:id="rId22"/>
    <p:sldId id="291" r:id="rId23"/>
    <p:sldId id="269" r:id="rId24"/>
    <p:sldId id="288" r:id="rId25"/>
    <p:sldId id="289" r:id="rId26"/>
    <p:sldId id="272" r:id="rId27"/>
    <p:sldId id="273" r:id="rId28"/>
    <p:sldId id="276" r:id="rId29"/>
  </p:sldIdLst>
  <p:sldSz cx="9144000" cy="6858000" type="screen4x3"/>
  <p:notesSz cx="7315200" cy="96012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3ABBCBB-564E-468A-A6FD-73859C009CA0}" type="datetimeFigureOut">
              <a:rPr lang="es-SV" smtClean="0"/>
              <a:pPr/>
              <a:t>08/09/2010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0DD2F50-F6B2-4B63-8941-6281A633F6AD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39743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08/09/2010</a:t>
            </a:fld>
            <a:endParaRPr lang="es-SV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08/09/2010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08/09/2010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08/09/2010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08/09/2010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08/09/2010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08/09/2010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08/09/2010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08/09/2010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08/09/2010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08/09/2010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Cement trans="24000" crackSpacing="56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AA58106-EA6C-40B2-A2F0-95909C221696}" type="datetimeFigureOut">
              <a:rPr lang="es-SV" smtClean="0"/>
              <a:pPr/>
              <a:t>08/09/2010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92896"/>
            <a:ext cx="8289086" cy="15285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95536" y="610248"/>
            <a:ext cx="821537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3600" b="1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PRINCIPIOS FUNDAMENTALES DE LA CADENA DE CUSTODIA: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sz="36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La cadena de custodia nace a partir de la recolección de las evidencias, Art.180 y 184 del Código Procesal Penal.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SV" sz="32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Debe aplicarse a evidencias de tipo material (documentos, objetos, cadáveres, sustancias, gases, fibras, vidrios, armas, pelos, etc.)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260648"/>
            <a:ext cx="835292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SV" sz="3200" dirty="0" smtClean="0">
              <a:solidFill>
                <a:schemeClr val="bg1"/>
              </a:solidFill>
            </a:endParaRPr>
          </a:p>
          <a:p>
            <a:pPr lvl="0" algn="just"/>
            <a:r>
              <a:rPr lang="es-SV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Toda evidencia recolectada debe embalarse, rotularse y registrarse para garantizar su autenticidad.</a:t>
            </a:r>
          </a:p>
          <a:p>
            <a:pPr lvl="0" algn="just"/>
            <a:endParaRPr lang="es-SV" sz="3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 algn="just"/>
            <a:r>
              <a:rPr lang="es-SV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 debe dejar establecido en acta que levanta el investigador, el fiscal o el policía uniformado, la descripción detallada de cada evidencia, lugar exacto, hora y fecha donde se recolecto y además que peritaje se solicito.</a:t>
            </a:r>
            <a:endParaRPr lang="es-SV" sz="3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00034" y="463307"/>
            <a:ext cx="8143932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36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En la práctica la recolección de las evidencias</a:t>
            </a:r>
            <a:r>
              <a:rPr kumimoji="0" lang="es-SV" sz="3600" b="0" i="0" u="none" strike="noStrike" cap="none" normalizeH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y </a:t>
            </a:r>
            <a:r>
              <a:rPr kumimoji="0" lang="es-SV" sz="36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muestras o material</a:t>
            </a:r>
            <a:r>
              <a:rPr kumimoji="0" lang="es-SV" sz="3600" b="0" i="0" u="none" strike="noStrike" cap="none" normalizeH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s-SV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 comparación </a:t>
            </a:r>
            <a:r>
              <a:rPr kumimoji="0" lang="es-SV" sz="36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suele realizarse por los técnicos</a:t>
            </a:r>
            <a:r>
              <a:rPr kumimoji="0" lang="es-SV" sz="3600" b="0" i="0" u="none" strike="noStrike" cap="none" normalizeH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y peritos</a:t>
            </a:r>
            <a:r>
              <a:rPr kumimoji="0" lang="es-SV" sz="36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s-SV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s-SV" sz="36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de la Policía Técnica</a:t>
            </a:r>
            <a:r>
              <a:rPr kumimoji="0" lang="es-SV" sz="3600" b="0" i="0" u="none" strike="noStrike" cap="none" normalizeH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y Científica</a:t>
            </a:r>
            <a:r>
              <a:rPr lang="es-SV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investigadores, fiscales,</a:t>
            </a:r>
            <a:r>
              <a:rPr kumimoji="0" lang="es-SV" sz="36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 Médicos Forenses o personal del Juzgado.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sz="36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36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Es absolutamente imprescindible ejercer un rigurosísimo control sobre la cadena de custodia.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23528" y="692696"/>
            <a:ext cx="8320438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En este sentido, </a:t>
            </a:r>
            <a:r>
              <a:rPr kumimoji="0" lang="es-SV" sz="3200" b="0" i="0" u="none" strike="noStrike" cap="none" normalizeH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cuando se 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practica la inspección ocular en el lugar del delito y recogen las pruebas e indicios y</a:t>
            </a:r>
            <a:r>
              <a:rPr kumimoji="0" lang="es-SV" sz="3200" b="0" i="0" u="none" strike="noStrike" cap="none" normalizeH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se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ponen a disposición de la autoridad Judicial.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La constatación de tal procedimiento mediante actas, fotografías y cualquier otro método que se estime oportuno, opera en favor de una seguridad jurídica y debe de constituir, igualmente, un objetivo prioritario del control de manejo y control de calidad.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28596" y="357166"/>
            <a:ext cx="77153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SV" sz="2000" dirty="0" smtClean="0"/>
          </a:p>
          <a:p>
            <a:pPr lvl="0" algn="just"/>
            <a:r>
              <a:rPr lang="es-SV" sz="3200" dirty="0" smtClean="0"/>
              <a:t> </a:t>
            </a:r>
            <a:r>
              <a:rPr lang="es-SV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Toda persona que tenga evidencia bajo su cuidado debe preservarla en un lugar adecuado a fin de evitar que cualquier agente ambiental (humedad, calor, polvo, insectos, personas, etc.) pueda alterarla.</a:t>
            </a:r>
            <a:endParaRPr lang="es-SV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28596" y="3643314"/>
            <a:ext cx="792961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Cualquier persona que compruebe que la cadena de custodia no ha existido o se interrumpió, deberá comunicarlo inmediatamente a la autoridad competente responsable del caso</a:t>
            </a:r>
            <a:endParaRPr lang="es-SV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67544" y="764704"/>
            <a:ext cx="8208912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90675" algn="l"/>
              </a:tabLst>
            </a:pPr>
            <a:r>
              <a:rPr kumimoji="0" lang="es-SV" sz="3200" b="1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INTERVINIENTES EN LA CADENA DE CUSTODIA:</a:t>
            </a:r>
            <a:endParaRPr kumimoji="0" lang="es-AR" sz="32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90675" algn="l"/>
              </a:tabLst>
            </a:pPr>
            <a:r>
              <a:rPr kumimoji="0" lang="es-SV" sz="3200" b="1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endParaRPr kumimoji="0" lang="es-AR" sz="32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90675" algn="l"/>
              </a:tabLst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Los intervinientes en la cadena de custodia son todos aquellos que hayan tenido contacto con los objetos y documentos incautados o recolectados, pudiendo ser: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90675" algn="l"/>
              </a:tabLst>
            </a:pPr>
            <a:endParaRPr kumimoji="0" lang="es-AR" sz="32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Policías uniformados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endParaRPr kumimoji="0" lang="es-AR" sz="32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Investigadores</a:t>
            </a:r>
            <a:endParaRPr kumimoji="0" lang="es-AR" sz="32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23528" y="548680"/>
            <a:ext cx="8390166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r>
              <a:rPr kumimoji="0" lang="es-SV" sz="36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Técnicos, peritos y colaboradores de la División Policía Técnica y Científica (DPTC);</a:t>
            </a:r>
            <a:endParaRPr kumimoji="0" lang="es-AR" sz="36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r>
              <a:rPr kumimoji="0" lang="es-SV" sz="36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Fiscales;</a:t>
            </a:r>
            <a:endParaRPr kumimoji="0" lang="es-AR" sz="36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r>
              <a:rPr kumimoji="0" lang="es-SV" sz="36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Médicos Forenses y sus auxiliares;</a:t>
            </a:r>
            <a:endParaRPr kumimoji="0" lang="es-AR" sz="36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r>
              <a:rPr kumimoji="0" lang="es-SV" sz="36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Jueces y colaboradores jurídicos de los tribunales;</a:t>
            </a:r>
            <a:endParaRPr kumimoji="0" lang="es-AR" sz="36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r>
              <a:rPr kumimoji="0" lang="es-SV" sz="36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Bomberos;</a:t>
            </a:r>
            <a:endParaRPr kumimoji="0" lang="es-AR" sz="36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r>
              <a:rPr kumimoji="0" lang="es-SV" sz="36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Otros (personal de hospitales, cuerpos de socorro, etc.), entre otros.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strike="noStrike" kern="1200" cap="all" spc="0" normalizeH="0" baseline="0" noProof="0" dirty="0" smtClean="0">
                <a:ln w="635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PASOS EN LA CADENA DE CUSTODIA</a:t>
            </a:r>
            <a:r>
              <a:rPr kumimoji="0" lang="es-ES" sz="3200" b="1" i="0" strike="noStrike" kern="1200" cap="all" spc="0" normalizeH="0" baseline="0" noProof="0" dirty="0" smtClean="0">
                <a:ln w="6350">
                  <a:noFill/>
                </a:ln>
                <a:solidFill>
                  <a:srgbClr val="FF000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14375" y="1481138"/>
            <a:ext cx="7972425" cy="4233862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3"/>
              <a:buChar char=""/>
              <a:tabLst/>
              <a:defRPr/>
            </a:pPr>
            <a:endParaRPr kumimoji="0" lang="es-ES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3"/>
              <a:buChar char=""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1.-</a:t>
            </a: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Hallazgos y protección en el escenario del delito. Art. 273, 276 CPP</a:t>
            </a:r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3"/>
              <a:buNone/>
              <a:tabLst/>
              <a:defRPr/>
            </a:pP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3"/>
              <a:buChar char=""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2.-</a:t>
            </a: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Búsqueda mediante la inspección preliminar. Art.180  CPP</a:t>
            </a:r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3"/>
              <a:buNone/>
              <a:tabLst/>
              <a:defRPr/>
            </a:pP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3"/>
              <a:buChar char=""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3.-</a:t>
            </a: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Fijación mediante acta, fotografía, croquis  o video. Art. 186 CPP</a:t>
            </a:r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3"/>
              <a:buChar char=""/>
              <a:tabLst/>
              <a:defRPr/>
            </a:pPr>
            <a:endParaRPr kumimoji="0" lang="es-E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" pitchFamily="18" charset="0"/>
              <a:ea typeface="+mn-ea"/>
              <a:cs typeface="+mn-cs"/>
            </a:endParaRPr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3"/>
              <a:buChar char=""/>
              <a:tabLst/>
              <a:defRPr/>
            </a:pPr>
            <a:endParaRPr kumimoji="0" lang="es-E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" pitchFamily="18" charset="0"/>
              <a:ea typeface="+mn-ea"/>
              <a:cs typeface="+mn-cs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3"/>
              <a:buChar char=""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Rectángulo"/>
          <p:cNvSpPr>
            <a:spLocks noChangeArrowheads="1"/>
          </p:cNvSpPr>
          <p:nvPr/>
        </p:nvSpPr>
        <p:spPr bwMode="auto">
          <a:xfrm>
            <a:off x="467545" y="476672"/>
            <a:ext cx="8104956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3200" b="1" dirty="0">
                <a:solidFill>
                  <a:schemeClr val="bg1"/>
                </a:solidFill>
                <a:latin typeface="Times New Roman" charset="0"/>
                <a:cs typeface="Times New Roman" charset="0"/>
              </a:rPr>
              <a:t>4</a:t>
            </a:r>
            <a:r>
              <a:rPr lang="es-ES" sz="3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.-</a:t>
            </a:r>
            <a:r>
              <a:rPr lang="es-ES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Recolección de la evidencia. </a:t>
            </a:r>
            <a:r>
              <a:rPr lang="es-MX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s-MX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Durante la recolección debe detallarse en el acta la descripción minuciosa de cada una de las evidencias indicando su ubicación exacta así como las pericias que se requieren practicar.</a:t>
            </a:r>
            <a:endParaRPr lang="es-ES" sz="3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 txBox="1">
            <a:spLocks/>
          </p:cNvSpPr>
          <p:nvPr/>
        </p:nvSpPr>
        <p:spPr>
          <a:xfrm>
            <a:off x="611560" y="1340768"/>
            <a:ext cx="7829550" cy="432048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5</a:t>
            </a: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.- </a:t>
            </a:r>
            <a:r>
              <a:rPr kumimoji="0" lang="es-ES" sz="39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Embalaje.   Art.184 CPP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s-MX" sz="3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Durante el embalaje debe utilizarse recipientes o depósitos adecuados, debiendo rotularse los mismos con toda la información que identifica la evidencia.</a:t>
            </a:r>
            <a:endParaRPr kumimoji="0" lang="es-ES" sz="39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s-SV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620688"/>
            <a:ext cx="6851104" cy="720080"/>
          </a:xfrm>
        </p:spPr>
        <p:txBody>
          <a:bodyPr>
            <a:normAutofit fontScale="90000"/>
          </a:bodyPr>
          <a:lstStyle/>
          <a:p>
            <a:r>
              <a:rPr lang="es-SV" sz="44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Cadena de </a:t>
            </a:r>
            <a:r>
              <a:rPr lang="es-SV" sz="4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Custodia.</a:t>
            </a:r>
            <a:r>
              <a:rPr lang="es-SV" dirty="0"/>
              <a:t/>
            </a:r>
            <a:br>
              <a:rPr lang="es-SV" dirty="0"/>
            </a:b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Un </a:t>
            </a:r>
            <a:r>
              <a:rPr lang="es-SV" dirty="0">
                <a:latin typeface="Tahoma" pitchFamily="34" charset="0"/>
                <a:ea typeface="Tahoma" pitchFamily="34" charset="0"/>
                <a:cs typeface="Tahoma" pitchFamily="34" charset="0"/>
              </a:rPr>
              <a:t>elemento importante en cualquier investigación de tipo forense es el mantenimiento de la </a:t>
            </a:r>
            <a:r>
              <a:rPr lang="es-SV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“Cadena de Custodia”.</a:t>
            </a:r>
          </a:p>
          <a:p>
            <a:pPr algn="just"/>
            <a:endParaRPr lang="es-SV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s-SV" dirty="0">
                <a:latin typeface="Tahoma" pitchFamily="34" charset="0"/>
                <a:ea typeface="Tahoma" pitchFamily="34" charset="0"/>
                <a:cs typeface="Tahoma" pitchFamily="34" charset="0"/>
              </a:rPr>
              <a:t>Esta expresión es un término legal que se refiere a la capacidad de garantizar la identidad e integridad de un espécimen o evidencia desde su obtención, durante su análisis y hasta el final del proceso.</a:t>
            </a:r>
          </a:p>
        </p:txBody>
      </p:sp>
    </p:spTree>
    <p:extLst>
      <p:ext uri="{BB962C8B-B14F-4D97-AF65-F5344CB8AC3E}">
        <p14:creationId xmlns:p14="http://schemas.microsoft.com/office/powerpoint/2010/main" val="152277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395536" y="908720"/>
            <a:ext cx="8352928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2400" b="1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Criminalísticamente se entiende por </a:t>
            </a:r>
            <a:r>
              <a:rPr lang="es-SV" sz="3200" b="1" i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kumimoji="0" lang="es-SV" sz="3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mbalaje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2400" b="1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es-SV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lang="es-SV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 procedimiento 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que se hace para guardar, inmovilizar, proteger y preservar un indicio, dentro del algún recipiente protector".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sz="2400" b="1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2400" b="1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El fin primordial del Embalaje es individualizar y garantizar la integridad del elemento probatorio material y una vez que se procedió a su respectivo levantamiento se protege en recipiente adecuado para evitar algún tipo de contaminación o alteración, de manera que los resultados que se obtengan de los mismos no puedan ser objeto de algún tipo de cuestionamiento.</a:t>
            </a:r>
            <a:endParaRPr kumimoji="0" lang="es-SV" sz="24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709160"/>
          </a:xfrm>
        </p:spPr>
        <p:txBody>
          <a:bodyPr>
            <a:norm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971675" algn="l"/>
              </a:tabLst>
            </a:pPr>
            <a:r>
              <a:rPr lang="es-MX" sz="36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</a:t>
            </a:r>
            <a:r>
              <a:rPr lang="es-MX" sz="36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.- </a:t>
            </a:r>
            <a:r>
              <a:rPr lang="es-MX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  trasladada a la DPTC.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971675" algn="l"/>
              </a:tabLst>
            </a:pPr>
            <a:endParaRPr lang="es-MX" sz="3600" dirty="0" smtClean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971675" algn="l"/>
              </a:tabLst>
            </a:pPr>
            <a:r>
              <a:rPr lang="es-MX" sz="36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7.- </a:t>
            </a:r>
            <a:r>
              <a:rPr lang="es-ES_tradnl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Pasa al área especializada para análisis donde se emitirá dictamen: </a:t>
            </a:r>
            <a:r>
              <a:rPr lang="es-ES_tradnl" sz="3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Lofoscopia</a:t>
            </a:r>
            <a:r>
              <a:rPr lang="es-ES_tradnl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Balística, 	Serología, físico-    Químico, </a:t>
            </a:r>
            <a:r>
              <a:rPr lang="es-ES_tradnl" sz="3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Grafotecnia</a:t>
            </a:r>
            <a:r>
              <a:rPr lang="es-ES_tradnl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	Toxicología, Art. 236 </a:t>
            </a:r>
            <a:r>
              <a:rPr lang="es-ES_tradnl" sz="3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Pr.Pn</a:t>
            </a:r>
            <a:r>
              <a:rPr lang="es-SV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971675" algn="l"/>
              </a:tabLst>
            </a:pPr>
            <a:endParaRPr lang="es-SV" dirty="0" smtClean="0">
              <a:solidFill>
                <a:schemeClr val="bg1"/>
              </a:solidFill>
              <a:latin typeface="Arial" pitchFamily="34" charset="0"/>
            </a:endParaRPr>
          </a:p>
          <a:p>
            <a:endParaRPr lang="es-SV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28596" y="1196752"/>
            <a:ext cx="83198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971675" algn="l"/>
              </a:tabLst>
            </a:pPr>
            <a:r>
              <a:rPr lang="es-ES_tradnl" sz="36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8</a:t>
            </a:r>
            <a:r>
              <a:rPr lang="es-ES_tradnl" sz="36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.-</a:t>
            </a:r>
            <a:r>
              <a:rPr lang="es-ES_tradnl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Regresa a entrega de evidencias (dictamen y evidencias).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971675" algn="l"/>
              </a:tabLst>
            </a:pPr>
            <a:endParaRPr lang="es-ES_tradnl" sz="3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971675" algn="l"/>
              </a:tabLst>
            </a:pPr>
            <a:r>
              <a:rPr lang="es-ES_tradnl" sz="36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</a:t>
            </a:r>
            <a:r>
              <a:rPr lang="es-ES_tradnl" sz="36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.-</a:t>
            </a:r>
            <a:r>
              <a:rPr lang="es-ES_tradnl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Recibe resultado el investigador o quien solicitó  (Fiscal o Juez). </a:t>
            </a:r>
            <a:endParaRPr lang="es-SV" sz="3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971675" algn="l"/>
              </a:tabLst>
            </a:pPr>
            <a:r>
              <a:rPr lang="es-SV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Art. 252 .</a:t>
            </a:r>
            <a:r>
              <a:rPr lang="es-SV" sz="3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Pr.Pn</a:t>
            </a:r>
            <a:r>
              <a:rPr lang="es-SV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971675" algn="l"/>
              </a:tabLst>
            </a:pPr>
            <a:endParaRPr lang="es-ES_tradnl" sz="3600" dirty="0" smtClean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971675" algn="l"/>
              </a:tabLst>
            </a:pPr>
            <a:r>
              <a:rPr lang="es-ES_tradnl" sz="36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10.-</a:t>
            </a:r>
            <a:r>
              <a:rPr lang="es-ES_tradnl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Presentación ante Juez  o Tribunal.</a:t>
            </a:r>
            <a:endParaRPr lang="es-SV" sz="3200" dirty="0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95536" y="897687"/>
            <a:ext cx="8208912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971675" algn="l"/>
              </a:tabLst>
            </a:pPr>
            <a:r>
              <a:rPr kumimoji="0" lang="es-GT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ASPECTOS GENERALES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  <a:tab pos="1971675" algn="l"/>
              </a:tabLst>
            </a:pPr>
            <a:endParaRPr kumimoji="0" lang="es-GT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971675" algn="l"/>
              </a:tabLst>
            </a:pPr>
            <a:r>
              <a:rPr kumimoji="0" lang="es-SV" sz="360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El </a:t>
            </a:r>
            <a:r>
              <a:rPr kumimoji="0" lang="es-SV" sz="3600" b="1" i="1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CONTROL</a:t>
            </a:r>
            <a:r>
              <a:rPr kumimoji="0" lang="es-SV" sz="360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de todas las fases desde la recolección o incorporación de los elementos materiales, evidencias y bienes incautados hasta su destino final, así como del actuar de los responsables de la custodia de aquellos.</a:t>
            </a:r>
            <a:endParaRPr kumimoji="0" lang="es-SV" sz="3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  <a:tab pos="1971675" algn="l"/>
              </a:tabLst>
            </a:pPr>
            <a:endParaRPr kumimoji="0" lang="es-SV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84151" y="1268760"/>
            <a:ext cx="813690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971675" algn="l"/>
              </a:tabLst>
            </a:pPr>
            <a:r>
              <a:rPr kumimoji="0" lang="es-SV" sz="360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La </a:t>
            </a:r>
            <a:r>
              <a:rPr kumimoji="0" lang="es-SV" sz="3600" b="1" i="1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PRESERVACIÓN</a:t>
            </a:r>
            <a:r>
              <a:rPr kumimoji="0" lang="es-SV" sz="360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de los elementos materiales y evidencias, así como de los bienes incautados para garantizar su inalterabilidad, evitar confusiones o daño de su estado original, así como un indebido tratamiento o incorrecto almacenamiento.</a:t>
            </a:r>
            <a:endParaRPr kumimoji="0" lang="es-SV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67544" y="1062608"/>
            <a:ext cx="8136904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  <a:tab pos="1971675" algn="l"/>
              </a:tabLst>
            </a:pPr>
            <a:endParaRPr kumimoji="0" lang="es-GT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971675" algn="l"/>
              </a:tabLst>
            </a:pPr>
            <a:endParaRPr kumimoji="0" lang="es-SV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971675" algn="l"/>
              </a:tabLst>
            </a:pPr>
            <a:r>
              <a:rPr kumimoji="0" lang="es-SV" sz="360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La </a:t>
            </a:r>
            <a:r>
              <a:rPr kumimoji="0" lang="es-SV" sz="3600" b="1" i="1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SEGURIDAD</a:t>
            </a:r>
            <a:r>
              <a:rPr kumimoji="0" lang="es-SV" sz="360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de los elementos materiales y evidencias así como de los bienes incautados con el empleo de medios y técnicas adecuadas de custodia y almacenamiento en ambientes idóneos, de acuerdo a su naturaleza.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571472" y="1052736"/>
            <a:ext cx="8001056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SV" sz="2600" dirty="0"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kumimoji="0" lang="es-SV" sz="260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s importante señalar que el objetivo central de la cadena de la custodia no es proteger la calidad ni la cantidad de evidencias sino la identidad de la misma.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s-SV" sz="260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SV" sz="260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La ruptura de la Cadena de la Custodia se da por la perdida de identidad entre lo decomisado y lo entregado al perito no por la disminución de su cantidad por efectos en el sello de</a:t>
            </a:r>
            <a:r>
              <a:rPr kumimoji="0" lang="es-SV" sz="2600" i="0" u="none" strike="noStrike" cap="none" normalizeH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s-SV" sz="260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empaque.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s-SV" sz="260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kumimoji="0" lang="es-SV" sz="260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kumimoji="0" lang="es-SV" sz="260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El policía, técnico o fiscal que recolecte evidencias, genere o analice muestras o elementos de prueba se constituye en un eslabón de la cadena de custodia.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95536" y="642918"/>
            <a:ext cx="8208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La </a:t>
            </a:r>
            <a:r>
              <a:rPr lang="es-SV" sz="3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Cadena </a:t>
            </a:r>
            <a:r>
              <a:rPr lang="es-SV" sz="36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 </a:t>
            </a:r>
            <a:r>
              <a:rPr lang="es-SV" sz="3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Custodia </a:t>
            </a:r>
            <a:r>
              <a:rPr lang="es-SV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nace a partir de la recolección de las evidencias y por lo general termina con la comprobación de la autoridad judicial </a:t>
            </a:r>
            <a:r>
              <a:rPr lang="es-SV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correspondiente.</a:t>
            </a:r>
            <a:endParaRPr lang="es-SV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785786" y="2708920"/>
            <a:ext cx="781866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SV" sz="2800" b="1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Toda evidencia recolectada debe embalarse, rotularse y registrarse para garantizar su autenticidad; con este mismo fin, toda evidencia recolectada debe de tener registro de cadena de custodia y dejar constancia de cada etapa donde la misma va pasando, a fin de probar en juicio la autenticidad de esta.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484151" y="980728"/>
            <a:ext cx="799288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280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Cuando una o mas evidencias sean requeridas por el investigador o fiscal, en la escena del delito,  el recolector deberá  entregarlas bajo las disposiciones del formulario de entrega de evidencias y cadena de custodia (generando un adicional  para el solicitante); por lo que deberá plasmar en el recuadro de observaciones del formulario de entrega de evidencias y cadena de custodia que le quedará como respaldo, la cantidad, número de evidencias, nombre completo y unidad a la que pertenece el que las recibe.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7091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SV" sz="3000" dirty="0">
                <a:latin typeface="Tahoma" pitchFamily="34" charset="0"/>
                <a:ea typeface="Tahoma" pitchFamily="34" charset="0"/>
                <a:cs typeface="Tahoma" pitchFamily="34" charset="0"/>
              </a:rPr>
              <a:t>En la práctica consiste en salvaguardar la evidencia, de forma documentada, de forma que se eviten alegaciones de que la evidencia ha sido modificada o alterada durante el proceso de la investigación</a:t>
            </a:r>
            <a:r>
              <a:rPr lang="es-SV" sz="3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algn="just"/>
            <a:endParaRPr lang="es-SV" sz="3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s-SV" sz="3000" dirty="0">
                <a:latin typeface="Tahoma" pitchFamily="34" charset="0"/>
                <a:ea typeface="Tahoma" pitchFamily="34" charset="0"/>
                <a:cs typeface="Tahoma" pitchFamily="34" charset="0"/>
              </a:rPr>
              <a:t>Con los objetos físicos que constituyen evidencia, la práctica es almacenarlos en bolsas o sobres sellados, con un formulario que especifica quién ha recogido la evidencia y cada persona que la haya usado para algo, de forma que no quede duda sobre quién ha tenido acceso a ella y cuándo.</a:t>
            </a:r>
          </a:p>
          <a:p>
            <a:pPr marL="137160" indent="0">
              <a:buNone/>
            </a:pP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2370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980728"/>
            <a:ext cx="8229600" cy="437673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Art. 250-252-285 CPP reformado</a:t>
            </a: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es-ES" sz="3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  Es el conjunto de requisitos  que, cuando sea procedente, deben observarse para demostrar la autenticidad de los objetos  y documentos relacionados con el hecho delictivo.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42976" y="1500174"/>
            <a:ext cx="72152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 la documentación de cada paso de las evidencias, desde su inicio, quién recolecta, quién entrega, quién recibe, quién o quienes realizan los análisis o experticias.</a:t>
            </a:r>
            <a:endParaRPr lang="es-SV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33347" y="883805"/>
            <a:ext cx="60773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GT" sz="4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CADENA DE CUSTODIA</a:t>
            </a:r>
            <a:endParaRPr lang="es-AR" sz="40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Rectangle 3"/>
          <p:cNvSpPr txBox="1">
            <a:spLocks/>
          </p:cNvSpPr>
          <p:nvPr/>
        </p:nvSpPr>
        <p:spPr>
          <a:xfrm>
            <a:off x="457200" y="1591691"/>
            <a:ext cx="8229600" cy="5056187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just" defTabSz="5461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>
                <a:tab pos="622300" algn="l"/>
                <a:tab pos="723900" algn="l"/>
              </a:tabLst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La cadena de custodia permite garantizar la idoneidad, inviolabilidad e inalterabilidad de la prueba, y facilita establecer controles en:</a:t>
            </a:r>
          </a:p>
          <a:p>
            <a:pPr marL="0" marR="45720" lvl="0" indent="0" algn="just" defTabSz="5461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>
                <a:tab pos="622300" algn="l"/>
                <a:tab pos="723900" algn="l"/>
              </a:tabLst>
              <a:defRPr/>
            </a:pPr>
            <a:endParaRPr kumimoji="0" lang="es-ES" sz="3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45720" lvl="0" indent="0" algn="just" defTabSz="5461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>
                <a:tab pos="622300" algn="l"/>
                <a:tab pos="723900" algn="l"/>
              </a:tabLst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.- La ruta seguida por muestras, documentos y cualquier evidencia.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31640" y="560527"/>
            <a:ext cx="60773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GT" sz="4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CADENA DE CUSTODIA</a:t>
            </a:r>
            <a:endParaRPr lang="es-AR" sz="40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Rectangle 3"/>
          <p:cNvSpPr txBox="1">
            <a:spLocks/>
          </p:cNvSpPr>
          <p:nvPr/>
        </p:nvSpPr>
        <p:spPr>
          <a:xfrm>
            <a:off x="457200" y="1268413"/>
            <a:ext cx="8229600" cy="5056187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just" defTabSz="5461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>
                <a:tab pos="622300" algn="l"/>
                <a:tab pos="723900" algn="l"/>
              </a:tabLst>
              <a:defRPr/>
            </a:pPr>
            <a:r>
              <a:rPr lang="es-ES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.- </a:t>
            </a: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Las personas responsables que intervienen en la cadena de custodia.</a:t>
            </a:r>
          </a:p>
          <a:p>
            <a:pPr marL="0" marR="45720" lvl="0" indent="0" algn="just" defTabSz="5461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>
                <a:tab pos="622300" algn="l"/>
                <a:tab pos="723900" algn="l"/>
              </a:tabLst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Los procedimientos de transferencia y cambio de custodia.</a:t>
            </a:r>
          </a:p>
          <a:p>
            <a:pPr marL="0" marR="45720" lvl="0" indent="0" algn="just" defTabSz="5461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>
                <a:tab pos="622300" algn="l"/>
                <a:tab pos="723900" algn="l"/>
              </a:tabLst>
              <a:defRPr/>
            </a:pPr>
            <a:endParaRPr kumimoji="0" lang="es-ES" sz="3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45720" lvl="0" indent="0" algn="just" defTabSz="5461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>
                <a:tab pos="622300" algn="l"/>
                <a:tab pos="723900" algn="l"/>
              </a:tabLst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.- Tiempos de permanencia y sistemas de seguridad de cada eslabón.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>
            <a:spLocks noGrp="1"/>
          </p:cNvSpPr>
          <p:nvPr>
            <p:ph type="subTitle" idx="1"/>
          </p:nvPr>
        </p:nvSpPr>
        <p:spPr>
          <a:xfrm>
            <a:off x="395536" y="692696"/>
            <a:ext cx="8247860" cy="3338086"/>
          </a:xfrm>
        </p:spPr>
        <p:txBody>
          <a:bodyPr>
            <a:noAutofit/>
          </a:bodyPr>
          <a:lstStyle/>
          <a:p>
            <a:pPr algn="l"/>
            <a:r>
              <a:rPr lang="es-ES" sz="4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Objetivo:</a:t>
            </a:r>
          </a:p>
          <a:p>
            <a:pPr algn="just"/>
            <a:r>
              <a:rPr lang="es-ES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Garantizar la autenticidad de las evidencias, de tal manera que pueda establecerse con toda certeza, que las muestras , rastros u objetos sometidos a análisis periciales e incorporados legalmente al proceso penal, a través de los diferentes medios de prueba, son los mismos que se recolectaron en la escena del delito.</a:t>
            </a:r>
            <a:endParaRPr lang="es-AR" sz="3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23528" y="548580"/>
            <a:ext cx="8215370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3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PRINCIPIOS FUNDAMENTALES DE LA CADENA DE CUSTODIA: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sz="32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El responsable de la evidencia debe velar por la seguridad, integridad y  preservación  de los objetos,  garantizando la seguridad de los mismos.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SV" sz="3200" b="0" i="0" u="none" strike="noStrike" cap="none" normalizeH="0" baseline="0" dirty="0" smtClean="0">
              <a:ln>
                <a:noFill/>
              </a:ln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El policía, el técnico o fiscal que recolecte evidencias, genere o analice muestras o elementos de prueba se constituye en un eslabón de la cadena de custodia.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SV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652</TotalTime>
  <Words>1403</Words>
  <Application>Microsoft Office PowerPoint</Application>
  <PresentationFormat>Presentación en pantalla (4:3)</PresentationFormat>
  <Paragraphs>97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29" baseType="lpstr">
      <vt:lpstr>Vértice</vt:lpstr>
      <vt:lpstr>Presentación de PowerPoint</vt:lpstr>
      <vt:lpstr>Cadena de Custodia.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Policia Nacional Civil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XEON</dc:creator>
  <cp:lastModifiedBy>Nelson</cp:lastModifiedBy>
  <cp:revision>55</cp:revision>
  <dcterms:created xsi:type="dcterms:W3CDTF">2010-08-24T15:07:57Z</dcterms:created>
  <dcterms:modified xsi:type="dcterms:W3CDTF">2010-09-08T18:08:47Z</dcterms:modified>
</cp:coreProperties>
</file>