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59" r:id="rId5"/>
    <p:sldId id="260" r:id="rId6"/>
    <p:sldId id="274" r:id="rId7"/>
    <p:sldId id="261" r:id="rId8"/>
    <p:sldId id="263" r:id="rId9"/>
    <p:sldId id="275" r:id="rId10"/>
    <p:sldId id="262" r:id="rId11"/>
    <p:sldId id="266" r:id="rId12"/>
    <p:sldId id="276" r:id="rId13"/>
    <p:sldId id="272" r:id="rId14"/>
    <p:sldId id="273" r:id="rId15"/>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es-SV"/>
              </a:p>
            </p:txBody>
          </p:sp>
          <p:sp>
            <p:nvSpPr>
              <p:cNvPr id="14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es-SV"/>
              </a:p>
            </p:txBody>
          </p:sp>
          <p:sp>
            <p:nvSpPr>
              <p:cNvPr id="14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es-SV"/>
              </a:p>
            </p:txBody>
          </p:sp>
          <p:sp>
            <p:nvSpPr>
              <p:cNvPr id="14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es-SV"/>
              </a:p>
            </p:txBody>
          </p:sp>
          <p:sp>
            <p:nvSpPr>
              <p:cNvPr id="14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es-SV"/>
              </a:p>
            </p:txBody>
          </p:sp>
          <p:sp>
            <p:nvSpPr>
              <p:cNvPr id="14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es-SV"/>
              </a:p>
            </p:txBody>
          </p:sp>
          <p:sp>
            <p:nvSpPr>
              <p:cNvPr id="14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es-SV"/>
              </a:p>
            </p:txBody>
          </p:sp>
          <p:sp>
            <p:nvSpPr>
              <p:cNvPr id="14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5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5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5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5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5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es-SV"/>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7"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8"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70"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a:defRPr/>
                </a:pPr>
                <a:endParaRPr lang="es-SV"/>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27"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es-SV"/>
              </a:p>
            </p:txBody>
          </p:sp>
          <p:sp>
            <p:nvSpPr>
              <p:cNvPr id="128"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es-SV"/>
              </a:p>
            </p:txBody>
          </p:sp>
          <p:sp>
            <p:nvSpPr>
              <p:cNvPr id="129"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es-SV"/>
              </a:p>
            </p:txBody>
          </p:sp>
          <p:sp>
            <p:nvSpPr>
              <p:cNvPr id="130"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es-SV"/>
              </a:p>
            </p:txBody>
          </p:sp>
          <p:sp>
            <p:nvSpPr>
              <p:cNvPr id="131"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es-SV"/>
              </a:p>
            </p:txBody>
          </p:sp>
          <p:sp>
            <p:nvSpPr>
              <p:cNvPr id="132"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es-SV"/>
              </a:p>
            </p:txBody>
          </p:sp>
          <p:sp>
            <p:nvSpPr>
              <p:cNvPr id="133"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a:defRPr/>
                </a:pPr>
                <a:endParaRPr lang="es-SV"/>
              </a:p>
            </p:txBody>
          </p:sp>
          <p:sp>
            <p:nvSpPr>
              <p:cNvPr id="134"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a:defRPr/>
                </a:pPr>
                <a:endParaRPr lang="es-SV"/>
              </a:p>
            </p:txBody>
          </p:sp>
          <p:sp>
            <p:nvSpPr>
              <p:cNvPr id="135"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a:defRPr/>
                </a:pPr>
                <a:endParaRPr lang="es-SV"/>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38"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s-SV"/>
              </a:p>
            </p:txBody>
          </p:sp>
          <p:sp>
            <p:nvSpPr>
              <p:cNvPr id="139"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s-SV"/>
              </a:p>
            </p:txBody>
          </p:sp>
          <p:sp>
            <p:nvSpPr>
              <p:cNvPr id="140"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es-SV"/>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es-SV"/>
              </a:p>
            </p:txBody>
          </p:sp>
        </p:grpSp>
      </p:grpSp>
      <p:sp>
        <p:nvSpPr>
          <p:cNvPr id="17561"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r>
              <a:rPr lang="es-ES"/>
              <a:t>Haga clic para cambiar el estilo de título	</a:t>
            </a:r>
          </a:p>
        </p:txBody>
      </p:sp>
      <p:sp>
        <p:nvSpPr>
          <p:cNvPr id="17562"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es-ES"/>
              <a:t>Haga clic para modificar el estilo de subtítulo del patrón</a:t>
            </a:r>
          </a:p>
        </p:txBody>
      </p:sp>
      <p:sp>
        <p:nvSpPr>
          <p:cNvPr id="155" name="Rectangle 155"/>
          <p:cNvSpPr>
            <a:spLocks noGrp="1" noChangeArrowheads="1"/>
          </p:cNvSpPr>
          <p:nvPr>
            <p:ph type="dt" sz="quarter" idx="10"/>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pPr>
              <a:defRPr/>
            </a:pPr>
            <a:endParaRPr lang="es-ES"/>
          </a:p>
        </p:txBody>
      </p:sp>
      <p:sp>
        <p:nvSpPr>
          <p:cNvPr id="156" name="Rectangle 156"/>
          <p:cNvSpPr>
            <a:spLocks noGrp="1" noChangeArrowheads="1"/>
          </p:cNvSpPr>
          <p:nvPr>
            <p:ph type="ftr" sz="quarter" idx="11"/>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pPr>
              <a:defRPr/>
            </a:pPr>
            <a:endParaRPr lang="es-ES"/>
          </a:p>
        </p:txBody>
      </p:sp>
      <p:sp>
        <p:nvSpPr>
          <p:cNvPr id="157" name="Rectangle 157"/>
          <p:cNvSpPr>
            <a:spLocks noGrp="1" noChangeArrowheads="1"/>
          </p:cNvSpPr>
          <p:nvPr>
            <p:ph type="sldNum" sz="quarter" idx="12"/>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pPr>
              <a:defRPr/>
            </a:pPr>
            <a:fld id="{14A279C7-4C51-48D7-B2BB-1AC08BE7C7D4}"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Rectangle 154"/>
          <p:cNvSpPr>
            <a:spLocks noGrp="1" noChangeArrowheads="1"/>
          </p:cNvSpPr>
          <p:nvPr>
            <p:ph type="dt" sz="half" idx="10"/>
          </p:nvPr>
        </p:nvSpPr>
        <p:spPr>
          <a:ln/>
        </p:spPr>
        <p:txBody>
          <a:bodyPr/>
          <a:lstStyle>
            <a:lvl1pPr>
              <a:defRPr/>
            </a:lvl1pPr>
          </a:lstStyle>
          <a:p>
            <a:pPr>
              <a:defRPr/>
            </a:pPr>
            <a:endParaRPr lang="es-ES"/>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p>
        </p:txBody>
      </p:sp>
      <p:sp>
        <p:nvSpPr>
          <p:cNvPr id="6" name="Rectangle 156"/>
          <p:cNvSpPr>
            <a:spLocks noGrp="1" noChangeArrowheads="1"/>
          </p:cNvSpPr>
          <p:nvPr>
            <p:ph type="sldNum" sz="quarter" idx="12"/>
          </p:nvPr>
        </p:nvSpPr>
        <p:spPr>
          <a:ln/>
        </p:spPr>
        <p:txBody>
          <a:bodyPr/>
          <a:lstStyle>
            <a:lvl1pPr>
              <a:defRPr/>
            </a:lvl1pPr>
          </a:lstStyle>
          <a:p>
            <a:pPr>
              <a:defRPr/>
            </a:pPr>
            <a:fld id="{86E0F330-F1D2-4D0D-A669-0874534D8F6D}"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7188" y="228600"/>
            <a:ext cx="2135187" cy="587057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301625" y="228600"/>
            <a:ext cx="6253163" cy="58705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Rectangle 154"/>
          <p:cNvSpPr>
            <a:spLocks noGrp="1" noChangeArrowheads="1"/>
          </p:cNvSpPr>
          <p:nvPr>
            <p:ph type="dt" sz="half" idx="10"/>
          </p:nvPr>
        </p:nvSpPr>
        <p:spPr>
          <a:ln/>
        </p:spPr>
        <p:txBody>
          <a:bodyPr/>
          <a:lstStyle>
            <a:lvl1pPr>
              <a:defRPr/>
            </a:lvl1pPr>
          </a:lstStyle>
          <a:p>
            <a:pPr>
              <a:defRPr/>
            </a:pPr>
            <a:endParaRPr lang="es-ES"/>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p>
        </p:txBody>
      </p:sp>
      <p:sp>
        <p:nvSpPr>
          <p:cNvPr id="6" name="Rectangle 156"/>
          <p:cNvSpPr>
            <a:spLocks noGrp="1" noChangeArrowheads="1"/>
          </p:cNvSpPr>
          <p:nvPr>
            <p:ph type="sldNum" sz="quarter" idx="12"/>
          </p:nvPr>
        </p:nvSpPr>
        <p:spPr>
          <a:ln/>
        </p:spPr>
        <p:txBody>
          <a:bodyPr/>
          <a:lstStyle>
            <a:lvl1pPr>
              <a:defRPr/>
            </a:lvl1pPr>
          </a:lstStyle>
          <a:p>
            <a:pPr>
              <a:defRPr/>
            </a:pPr>
            <a:fld id="{CB4FCB34-CC2D-4EBA-995B-D462070F00A1}"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SV"/>
          </a:p>
        </p:txBody>
      </p:sp>
      <p:sp>
        <p:nvSpPr>
          <p:cNvPr id="3" name="2 Marcador de tabla"/>
          <p:cNvSpPr>
            <a:spLocks noGrp="1"/>
          </p:cNvSpPr>
          <p:nvPr>
            <p:ph type="tbl" idx="1"/>
          </p:nvPr>
        </p:nvSpPr>
        <p:spPr>
          <a:xfrm>
            <a:off x="301625" y="1600200"/>
            <a:ext cx="8540750" cy="4498975"/>
          </a:xfrm>
        </p:spPr>
        <p:txBody>
          <a:bodyPr/>
          <a:lstStyle/>
          <a:p>
            <a:pPr lvl="0"/>
            <a:endParaRPr lang="es-SV" noProof="0" smtClean="0"/>
          </a:p>
        </p:txBody>
      </p:sp>
      <p:sp>
        <p:nvSpPr>
          <p:cNvPr id="4" name="Rectangle 154"/>
          <p:cNvSpPr>
            <a:spLocks noGrp="1" noChangeArrowheads="1"/>
          </p:cNvSpPr>
          <p:nvPr>
            <p:ph type="dt" sz="half" idx="10"/>
          </p:nvPr>
        </p:nvSpPr>
        <p:spPr>
          <a:ln/>
        </p:spPr>
        <p:txBody>
          <a:bodyPr/>
          <a:lstStyle>
            <a:lvl1pPr>
              <a:defRPr/>
            </a:lvl1pPr>
          </a:lstStyle>
          <a:p>
            <a:pPr>
              <a:defRPr/>
            </a:pPr>
            <a:endParaRPr lang="es-ES"/>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p>
        </p:txBody>
      </p:sp>
      <p:sp>
        <p:nvSpPr>
          <p:cNvPr id="6" name="Rectangle 156"/>
          <p:cNvSpPr>
            <a:spLocks noGrp="1" noChangeArrowheads="1"/>
          </p:cNvSpPr>
          <p:nvPr>
            <p:ph type="sldNum" sz="quarter" idx="12"/>
          </p:nvPr>
        </p:nvSpPr>
        <p:spPr>
          <a:ln/>
        </p:spPr>
        <p:txBody>
          <a:bodyPr/>
          <a:lstStyle>
            <a:lvl1pPr>
              <a:defRPr/>
            </a:lvl1pPr>
          </a:lstStyle>
          <a:p>
            <a:pPr>
              <a:defRPr/>
            </a:pPr>
            <a:fld id="{E6B0E085-04C1-4D36-9950-7DC527D05C9D}"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Rectangle 154"/>
          <p:cNvSpPr>
            <a:spLocks noGrp="1" noChangeArrowheads="1"/>
          </p:cNvSpPr>
          <p:nvPr>
            <p:ph type="dt" sz="half" idx="10"/>
          </p:nvPr>
        </p:nvSpPr>
        <p:spPr>
          <a:ln/>
        </p:spPr>
        <p:txBody>
          <a:bodyPr/>
          <a:lstStyle>
            <a:lvl1pPr>
              <a:defRPr/>
            </a:lvl1pPr>
          </a:lstStyle>
          <a:p>
            <a:pPr>
              <a:defRPr/>
            </a:pPr>
            <a:endParaRPr lang="es-ES"/>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p>
        </p:txBody>
      </p:sp>
      <p:sp>
        <p:nvSpPr>
          <p:cNvPr id="6" name="Rectangle 156"/>
          <p:cNvSpPr>
            <a:spLocks noGrp="1" noChangeArrowheads="1"/>
          </p:cNvSpPr>
          <p:nvPr>
            <p:ph type="sldNum" sz="quarter" idx="12"/>
          </p:nvPr>
        </p:nvSpPr>
        <p:spPr>
          <a:ln/>
        </p:spPr>
        <p:txBody>
          <a:bodyPr/>
          <a:lstStyle>
            <a:lvl1pPr>
              <a:defRPr/>
            </a:lvl1pPr>
          </a:lstStyle>
          <a:p>
            <a:pPr>
              <a:defRPr/>
            </a:pPr>
            <a:fld id="{CF2A991D-4324-4EAE-AC96-A90157ED2991}"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154"/>
          <p:cNvSpPr>
            <a:spLocks noGrp="1" noChangeArrowheads="1"/>
          </p:cNvSpPr>
          <p:nvPr>
            <p:ph type="dt" sz="half" idx="10"/>
          </p:nvPr>
        </p:nvSpPr>
        <p:spPr>
          <a:ln/>
        </p:spPr>
        <p:txBody>
          <a:bodyPr/>
          <a:lstStyle>
            <a:lvl1pPr>
              <a:defRPr/>
            </a:lvl1pPr>
          </a:lstStyle>
          <a:p>
            <a:pPr>
              <a:defRPr/>
            </a:pPr>
            <a:endParaRPr lang="es-ES"/>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p>
        </p:txBody>
      </p:sp>
      <p:sp>
        <p:nvSpPr>
          <p:cNvPr id="6" name="Rectangle 156"/>
          <p:cNvSpPr>
            <a:spLocks noGrp="1" noChangeArrowheads="1"/>
          </p:cNvSpPr>
          <p:nvPr>
            <p:ph type="sldNum" sz="quarter" idx="12"/>
          </p:nvPr>
        </p:nvSpPr>
        <p:spPr>
          <a:ln/>
        </p:spPr>
        <p:txBody>
          <a:bodyPr/>
          <a:lstStyle>
            <a:lvl1pPr>
              <a:defRPr/>
            </a:lvl1pPr>
          </a:lstStyle>
          <a:p>
            <a:pPr>
              <a:defRPr/>
            </a:pPr>
            <a:fld id="{0B1346BA-1E0E-4ECE-8959-6F4322CC947C}"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Rectangle 154"/>
          <p:cNvSpPr>
            <a:spLocks noGrp="1" noChangeArrowheads="1"/>
          </p:cNvSpPr>
          <p:nvPr>
            <p:ph type="dt" sz="half" idx="10"/>
          </p:nvPr>
        </p:nvSpPr>
        <p:spPr>
          <a:ln/>
        </p:spPr>
        <p:txBody>
          <a:bodyPr/>
          <a:lstStyle>
            <a:lvl1pPr>
              <a:defRPr/>
            </a:lvl1pPr>
          </a:lstStyle>
          <a:p>
            <a:pPr>
              <a:defRPr/>
            </a:pPr>
            <a:endParaRPr lang="es-ES"/>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p>
        </p:txBody>
      </p:sp>
      <p:sp>
        <p:nvSpPr>
          <p:cNvPr id="7" name="Rectangle 156"/>
          <p:cNvSpPr>
            <a:spLocks noGrp="1" noChangeArrowheads="1"/>
          </p:cNvSpPr>
          <p:nvPr>
            <p:ph type="sldNum" sz="quarter" idx="12"/>
          </p:nvPr>
        </p:nvSpPr>
        <p:spPr>
          <a:ln/>
        </p:spPr>
        <p:txBody>
          <a:bodyPr/>
          <a:lstStyle>
            <a:lvl1pPr>
              <a:defRPr/>
            </a:lvl1pPr>
          </a:lstStyle>
          <a:p>
            <a:pPr>
              <a:defRPr/>
            </a:pPr>
            <a:fld id="{B48AB5D3-9FA9-4488-9454-0F48AE99056F}"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Rectangle 154"/>
          <p:cNvSpPr>
            <a:spLocks noGrp="1" noChangeArrowheads="1"/>
          </p:cNvSpPr>
          <p:nvPr>
            <p:ph type="dt" sz="half" idx="10"/>
          </p:nvPr>
        </p:nvSpPr>
        <p:spPr>
          <a:ln/>
        </p:spPr>
        <p:txBody>
          <a:bodyPr/>
          <a:lstStyle>
            <a:lvl1pPr>
              <a:defRPr/>
            </a:lvl1pPr>
          </a:lstStyle>
          <a:p>
            <a:pPr>
              <a:defRPr/>
            </a:pPr>
            <a:endParaRPr lang="es-ES"/>
          </a:p>
        </p:txBody>
      </p:sp>
      <p:sp>
        <p:nvSpPr>
          <p:cNvPr id="8" name="Rectangle 155"/>
          <p:cNvSpPr>
            <a:spLocks noGrp="1" noChangeArrowheads="1"/>
          </p:cNvSpPr>
          <p:nvPr>
            <p:ph type="ftr" sz="quarter" idx="11"/>
          </p:nvPr>
        </p:nvSpPr>
        <p:spPr>
          <a:ln/>
        </p:spPr>
        <p:txBody>
          <a:bodyPr/>
          <a:lstStyle>
            <a:lvl1pPr>
              <a:defRPr/>
            </a:lvl1pPr>
          </a:lstStyle>
          <a:p>
            <a:pPr>
              <a:defRPr/>
            </a:pPr>
            <a:endParaRPr lang="es-ES"/>
          </a:p>
        </p:txBody>
      </p:sp>
      <p:sp>
        <p:nvSpPr>
          <p:cNvPr id="9" name="Rectangle 156"/>
          <p:cNvSpPr>
            <a:spLocks noGrp="1" noChangeArrowheads="1"/>
          </p:cNvSpPr>
          <p:nvPr>
            <p:ph type="sldNum" sz="quarter" idx="12"/>
          </p:nvPr>
        </p:nvSpPr>
        <p:spPr>
          <a:ln/>
        </p:spPr>
        <p:txBody>
          <a:bodyPr/>
          <a:lstStyle>
            <a:lvl1pPr>
              <a:defRPr/>
            </a:lvl1pPr>
          </a:lstStyle>
          <a:p>
            <a:pPr>
              <a:defRPr/>
            </a:pPr>
            <a:fld id="{6775E286-EFFC-410C-BEE7-DC32705404CF}"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Rectangle 154"/>
          <p:cNvSpPr>
            <a:spLocks noGrp="1" noChangeArrowheads="1"/>
          </p:cNvSpPr>
          <p:nvPr>
            <p:ph type="dt" sz="half" idx="10"/>
          </p:nvPr>
        </p:nvSpPr>
        <p:spPr>
          <a:ln/>
        </p:spPr>
        <p:txBody>
          <a:bodyPr/>
          <a:lstStyle>
            <a:lvl1pPr>
              <a:defRPr/>
            </a:lvl1pPr>
          </a:lstStyle>
          <a:p>
            <a:pPr>
              <a:defRPr/>
            </a:pPr>
            <a:endParaRPr lang="es-ES"/>
          </a:p>
        </p:txBody>
      </p:sp>
      <p:sp>
        <p:nvSpPr>
          <p:cNvPr id="4" name="Rectangle 155"/>
          <p:cNvSpPr>
            <a:spLocks noGrp="1" noChangeArrowheads="1"/>
          </p:cNvSpPr>
          <p:nvPr>
            <p:ph type="ftr" sz="quarter" idx="11"/>
          </p:nvPr>
        </p:nvSpPr>
        <p:spPr>
          <a:ln/>
        </p:spPr>
        <p:txBody>
          <a:bodyPr/>
          <a:lstStyle>
            <a:lvl1pPr>
              <a:defRPr/>
            </a:lvl1pPr>
          </a:lstStyle>
          <a:p>
            <a:pPr>
              <a:defRPr/>
            </a:pPr>
            <a:endParaRPr lang="es-ES"/>
          </a:p>
        </p:txBody>
      </p:sp>
      <p:sp>
        <p:nvSpPr>
          <p:cNvPr id="5" name="Rectangle 156"/>
          <p:cNvSpPr>
            <a:spLocks noGrp="1" noChangeArrowheads="1"/>
          </p:cNvSpPr>
          <p:nvPr>
            <p:ph type="sldNum" sz="quarter" idx="12"/>
          </p:nvPr>
        </p:nvSpPr>
        <p:spPr>
          <a:ln/>
        </p:spPr>
        <p:txBody>
          <a:bodyPr/>
          <a:lstStyle>
            <a:lvl1pPr>
              <a:defRPr/>
            </a:lvl1pPr>
          </a:lstStyle>
          <a:p>
            <a:pPr>
              <a:defRPr/>
            </a:pPr>
            <a:fld id="{3D8F6D7B-7755-4AE7-B927-EE571A053FDC}"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endParaRPr lang="es-ES"/>
          </a:p>
        </p:txBody>
      </p:sp>
      <p:sp>
        <p:nvSpPr>
          <p:cNvPr id="3" name="Rectangle 155"/>
          <p:cNvSpPr>
            <a:spLocks noGrp="1" noChangeArrowheads="1"/>
          </p:cNvSpPr>
          <p:nvPr>
            <p:ph type="ftr" sz="quarter" idx="11"/>
          </p:nvPr>
        </p:nvSpPr>
        <p:spPr>
          <a:ln/>
        </p:spPr>
        <p:txBody>
          <a:bodyPr/>
          <a:lstStyle>
            <a:lvl1pPr>
              <a:defRPr/>
            </a:lvl1pPr>
          </a:lstStyle>
          <a:p>
            <a:pPr>
              <a:defRPr/>
            </a:pPr>
            <a:endParaRPr lang="es-ES"/>
          </a:p>
        </p:txBody>
      </p:sp>
      <p:sp>
        <p:nvSpPr>
          <p:cNvPr id="4" name="Rectangle 156"/>
          <p:cNvSpPr>
            <a:spLocks noGrp="1" noChangeArrowheads="1"/>
          </p:cNvSpPr>
          <p:nvPr>
            <p:ph type="sldNum" sz="quarter" idx="12"/>
          </p:nvPr>
        </p:nvSpPr>
        <p:spPr>
          <a:ln/>
        </p:spPr>
        <p:txBody>
          <a:bodyPr/>
          <a:lstStyle>
            <a:lvl1pPr>
              <a:defRPr/>
            </a:lvl1pPr>
          </a:lstStyle>
          <a:p>
            <a:pPr>
              <a:defRPr/>
            </a:pPr>
            <a:fld id="{93D99638-F75A-4DC4-AB54-056CDE630919}"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54"/>
          <p:cNvSpPr>
            <a:spLocks noGrp="1" noChangeArrowheads="1"/>
          </p:cNvSpPr>
          <p:nvPr>
            <p:ph type="dt" sz="half" idx="10"/>
          </p:nvPr>
        </p:nvSpPr>
        <p:spPr>
          <a:ln/>
        </p:spPr>
        <p:txBody>
          <a:bodyPr/>
          <a:lstStyle>
            <a:lvl1pPr>
              <a:defRPr/>
            </a:lvl1pPr>
          </a:lstStyle>
          <a:p>
            <a:pPr>
              <a:defRPr/>
            </a:pPr>
            <a:endParaRPr lang="es-ES"/>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p>
        </p:txBody>
      </p:sp>
      <p:sp>
        <p:nvSpPr>
          <p:cNvPr id="7" name="Rectangle 156"/>
          <p:cNvSpPr>
            <a:spLocks noGrp="1" noChangeArrowheads="1"/>
          </p:cNvSpPr>
          <p:nvPr>
            <p:ph type="sldNum" sz="quarter" idx="12"/>
          </p:nvPr>
        </p:nvSpPr>
        <p:spPr>
          <a:ln/>
        </p:spPr>
        <p:txBody>
          <a:bodyPr/>
          <a:lstStyle>
            <a:lvl1pPr>
              <a:defRPr/>
            </a:lvl1pPr>
          </a:lstStyle>
          <a:p>
            <a:pPr>
              <a:defRPr/>
            </a:pPr>
            <a:fld id="{CA2589A3-884C-4513-ACF7-560AA3F82850}"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SV"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54"/>
          <p:cNvSpPr>
            <a:spLocks noGrp="1" noChangeArrowheads="1"/>
          </p:cNvSpPr>
          <p:nvPr>
            <p:ph type="dt" sz="half" idx="10"/>
          </p:nvPr>
        </p:nvSpPr>
        <p:spPr>
          <a:ln/>
        </p:spPr>
        <p:txBody>
          <a:bodyPr/>
          <a:lstStyle>
            <a:lvl1pPr>
              <a:defRPr/>
            </a:lvl1pPr>
          </a:lstStyle>
          <a:p>
            <a:pPr>
              <a:defRPr/>
            </a:pPr>
            <a:endParaRPr lang="es-ES"/>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p>
        </p:txBody>
      </p:sp>
      <p:sp>
        <p:nvSpPr>
          <p:cNvPr id="7" name="Rectangle 156"/>
          <p:cNvSpPr>
            <a:spLocks noGrp="1" noChangeArrowheads="1"/>
          </p:cNvSpPr>
          <p:nvPr>
            <p:ph type="sldNum" sz="quarter" idx="12"/>
          </p:nvPr>
        </p:nvSpPr>
        <p:spPr>
          <a:ln/>
        </p:spPr>
        <p:txBody>
          <a:bodyPr/>
          <a:lstStyle>
            <a:lvl1pPr>
              <a:defRPr/>
            </a:lvl1pPr>
          </a:lstStyle>
          <a:p>
            <a:pPr>
              <a:defRPr/>
            </a:pPr>
            <a:fld id="{26F79BF9-4925-434E-B66B-9FA984CF2D41}"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896"/>
            <a:chExt cx="5762" cy="3424"/>
          </a:xfrm>
        </p:grpSpPr>
        <p:grpSp>
          <p:nvGrpSpPr>
            <p:cNvPr id="1032" name="Group 3"/>
            <p:cNvGrpSpPr>
              <a:grpSpLocks/>
            </p:cNvGrpSpPr>
            <p:nvPr userDrawn="1"/>
          </p:nvGrpSpPr>
          <p:grpSpPr bwMode="auto">
            <a:xfrm>
              <a:off x="20" y="896"/>
              <a:ext cx="5742" cy="3424"/>
              <a:chOff x="20" y="896"/>
              <a:chExt cx="5742" cy="3424"/>
            </a:xfrm>
          </p:grpSpPr>
          <p:sp>
            <p:nvSpPr>
              <p:cNvPr id="16388"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es-SV"/>
              </a:p>
            </p:txBody>
          </p:sp>
          <p:sp>
            <p:nvSpPr>
              <p:cNvPr id="16389"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es-SV"/>
              </a:p>
            </p:txBody>
          </p:sp>
          <p:sp>
            <p:nvSpPr>
              <p:cNvPr id="16390"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es-SV"/>
              </a:p>
            </p:txBody>
          </p:sp>
          <p:sp>
            <p:nvSpPr>
              <p:cNvPr id="16391"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es-SV"/>
              </a:p>
            </p:txBody>
          </p:sp>
          <p:sp>
            <p:nvSpPr>
              <p:cNvPr id="16392"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es-SV"/>
              </a:p>
            </p:txBody>
          </p:sp>
          <p:sp>
            <p:nvSpPr>
              <p:cNvPr id="16393"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es-SV"/>
              </a:p>
            </p:txBody>
          </p:sp>
          <p:sp>
            <p:nvSpPr>
              <p:cNvPr id="16394"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es-SV"/>
              </a:p>
            </p:txBody>
          </p:sp>
          <p:sp>
            <p:nvSpPr>
              <p:cNvPr id="16395"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6396"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6397"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6398"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6399"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s-SV"/>
              </a:p>
            </p:txBody>
          </p:sp>
          <p:sp>
            <p:nvSpPr>
              <p:cNvPr id="16400"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es-SV"/>
              </a:p>
            </p:txBody>
          </p:sp>
        </p:grpSp>
        <p:grpSp>
          <p:nvGrpSpPr>
            <p:cNvPr id="1033" name="Group 17"/>
            <p:cNvGrpSpPr>
              <a:grpSpLocks/>
            </p:cNvGrpSpPr>
            <p:nvPr userDrawn="1"/>
          </p:nvGrpSpPr>
          <p:grpSpPr bwMode="auto">
            <a:xfrm>
              <a:off x="0" y="2291"/>
              <a:ext cx="1385" cy="1702"/>
              <a:chOff x="0" y="2291"/>
              <a:chExt cx="1385" cy="1702"/>
            </a:xfrm>
          </p:grpSpPr>
          <p:sp>
            <p:nvSpPr>
              <p:cNvPr id="16402"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03"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04"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05"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06"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07"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08"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09"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0"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1"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2"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3"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4"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5"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6"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7"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8"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19"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0"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1"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2"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3"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4"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5"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6"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7"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8"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29"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0"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1"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2"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3"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4"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5"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6"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7"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8"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39"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0"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1"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2"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3"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4"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5"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6"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7"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8"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49"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0"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1"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2"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3"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4"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5"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6"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7"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8"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59"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60"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61"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62"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63"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64"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65"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a:defRPr/>
                </a:pPr>
                <a:endParaRPr lang="es-SV"/>
              </a:p>
            </p:txBody>
          </p:sp>
          <p:sp>
            <p:nvSpPr>
              <p:cNvPr id="16466"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67"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68"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69"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0"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1"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2"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3"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4"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5"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6"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7"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8"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79"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0"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1"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2"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3"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4"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5"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6"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7"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8"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89"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0"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1"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2"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3"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4"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5"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6"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7"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8"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499"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0"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1"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2"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3"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4"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5"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6"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7"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8"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09"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0"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1"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2"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3"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4"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5"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6"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7"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8"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19"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20"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21"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22"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es-SV"/>
              </a:p>
            </p:txBody>
          </p:sp>
          <p:sp>
            <p:nvSpPr>
              <p:cNvPr id="16523"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es-SV"/>
              </a:p>
            </p:txBody>
          </p:sp>
          <p:sp>
            <p:nvSpPr>
              <p:cNvPr id="16524"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es-SV"/>
              </a:p>
            </p:txBody>
          </p:sp>
          <p:sp>
            <p:nvSpPr>
              <p:cNvPr id="16525"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es-SV"/>
              </a:p>
            </p:txBody>
          </p:sp>
          <p:sp>
            <p:nvSpPr>
              <p:cNvPr id="16526"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es-SV"/>
              </a:p>
            </p:txBody>
          </p:sp>
          <p:sp>
            <p:nvSpPr>
              <p:cNvPr id="16527"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es-SV"/>
              </a:p>
            </p:txBody>
          </p:sp>
          <p:sp>
            <p:nvSpPr>
              <p:cNvPr id="16528"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a:defRPr/>
                </a:pPr>
                <a:endParaRPr lang="es-SV"/>
              </a:p>
            </p:txBody>
          </p:sp>
          <p:sp>
            <p:nvSpPr>
              <p:cNvPr id="16529"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a:defRPr/>
                </a:pPr>
                <a:endParaRPr lang="es-SV"/>
              </a:p>
            </p:txBody>
          </p:sp>
          <p:sp>
            <p:nvSpPr>
              <p:cNvPr id="16530"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a:defRPr/>
                </a:pPr>
                <a:endParaRPr lang="es-SV"/>
              </a:p>
            </p:txBody>
          </p:sp>
          <p:sp>
            <p:nvSpPr>
              <p:cNvPr id="16531"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32"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a:defRPr/>
                </a:pPr>
                <a:endParaRPr lang="es-SV"/>
              </a:p>
            </p:txBody>
          </p:sp>
          <p:sp>
            <p:nvSpPr>
              <p:cNvPr id="16533"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s-SV"/>
              </a:p>
            </p:txBody>
          </p:sp>
          <p:sp>
            <p:nvSpPr>
              <p:cNvPr id="16534"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s-SV"/>
              </a:p>
            </p:txBody>
          </p:sp>
          <p:sp>
            <p:nvSpPr>
              <p:cNvPr id="16535"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es-SV"/>
              </a:p>
            </p:txBody>
          </p:sp>
          <p:sp>
            <p:nvSpPr>
              <p:cNvPr id="16536"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es-SV"/>
              </a:p>
            </p:txBody>
          </p:sp>
        </p:grpSp>
      </p:grpSp>
      <p:sp>
        <p:nvSpPr>
          <p:cNvPr id="16537"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6538"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s-ES"/>
          </a:p>
        </p:txBody>
      </p:sp>
      <p:sp>
        <p:nvSpPr>
          <p:cNvPr id="16539"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s-ES"/>
          </a:p>
        </p:txBody>
      </p:sp>
      <p:sp>
        <p:nvSpPr>
          <p:cNvPr id="16540"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7306FE5E-E0AB-4B77-AF35-CFAAEA419829}" type="slidenum">
              <a:rPr lang="es-ES"/>
              <a:pPr>
                <a:defRPr/>
              </a:pPr>
              <a:t>‹Nº›</a:t>
            </a:fld>
            <a:endParaRPr lang="es-ES"/>
          </a:p>
        </p:txBody>
      </p:sp>
      <p:sp>
        <p:nvSpPr>
          <p:cNvPr id="16541"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Tree>
  </p:cSld>
  <p:clrMap bg1="dk2" tx1="lt1" bg2="dk1" tx2="lt2" accent1="accent1" accent2="accent2" accent3="accent3" accent4="accent4" accent5="accent5" accent6="accent6" hlink="hlink" folHlink="folHlink"/>
  <p:sldLayoutIdLst>
    <p:sldLayoutId id="2147483699"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s.wikipedia.org/wiki/Estructura_social" TargetMode="External"/><Relationship Id="rId2" Type="http://schemas.openxmlformats.org/officeDocument/2006/relationships/hyperlink" Target="http://es.wikipedia.org/wiki/Norma_social" TargetMode="External"/><Relationship Id="rId1" Type="http://schemas.openxmlformats.org/officeDocument/2006/relationships/slideLayout" Target="../slideLayouts/slideLayout2.xml"/><Relationship Id="rId4" Type="http://schemas.openxmlformats.org/officeDocument/2006/relationships/hyperlink" Target="http://es.wikipedia.org/wiki/Sociedad"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s-ES" smtClean="0">
                <a:latin typeface="Stencil" pitchFamily="82" charset="0"/>
              </a:rPr>
              <a:t>TEORIA DE LA ANOMIA</a:t>
            </a:r>
          </a:p>
        </p:txBody>
      </p:sp>
      <p:sp>
        <p:nvSpPr>
          <p:cNvPr id="2051" name="Rectangle 3"/>
          <p:cNvSpPr>
            <a:spLocks noGrp="1" noChangeArrowheads="1"/>
          </p:cNvSpPr>
          <p:nvPr>
            <p:ph type="subTitle" idx="1"/>
          </p:nvPr>
        </p:nvSpPr>
        <p:spPr/>
        <p:txBody>
          <a:bodyPr/>
          <a:lstStyle/>
          <a:p>
            <a:pPr eaLnBrk="1" hangingPunct="1">
              <a:defRPr/>
            </a:pPr>
            <a:endParaRPr lang="es-ES" dirty="0" smtClean="0"/>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strVal val="#ppt_w+.3"/>
                                          </p:val>
                                        </p:tav>
                                        <p:tav tm="100000">
                                          <p:val>
                                            <p:strVal val="#ppt_w"/>
                                          </p:val>
                                        </p:tav>
                                      </p:tavLst>
                                    </p:anim>
                                    <p:anim calcmode="lin" valueType="num">
                                      <p:cBhvr>
                                        <p:cTn id="8" dur="1000" fill="hold"/>
                                        <p:tgtEl>
                                          <p:spTgt spid="2050"/>
                                        </p:tgtEl>
                                        <p:attrNameLst>
                                          <p:attrName>ppt_h</p:attrName>
                                        </p:attrNameLst>
                                      </p:cBhvr>
                                      <p:tavLst>
                                        <p:tav tm="0">
                                          <p:val>
                                            <p:strVal val="#ppt_h"/>
                                          </p:val>
                                        </p:tav>
                                        <p:tav tm="100000">
                                          <p:val>
                                            <p:strVal val="#ppt_h"/>
                                          </p:val>
                                        </p:tav>
                                      </p:tavLst>
                                    </p:anim>
                                    <p:animEffect transition="in" filter="fade">
                                      <p:cBhvr>
                                        <p:cTn id="9" dur="1000"/>
                                        <p:tgtEl>
                                          <p:spTgt spid="2050"/>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nodePh="1">
                                  <p:stCondLst>
                                    <p:cond delay="0"/>
                                  </p:stCondLst>
                                  <p:endCondLst>
                                    <p:cond evt="begin" delay="0">
                                      <p:tn val="12"/>
                                    </p:cond>
                                  </p:endCondLst>
                                  <p:childTnLst>
                                    <p:set>
                                      <p:cBhvr>
                                        <p:cTn id="13" dur="1" fill="hold">
                                          <p:stCondLst>
                                            <p:cond delay="0"/>
                                          </p:stCondLst>
                                        </p:cTn>
                                        <p:tgtEl>
                                          <p:spTgt spid="2051">
                                            <p:txEl>
                                              <p:pRg st="0" end="0"/>
                                            </p:txEl>
                                          </p:spTgt>
                                        </p:tgtEl>
                                        <p:attrNameLst>
                                          <p:attrName>style.visibility</p:attrName>
                                        </p:attrNameLst>
                                      </p:cBhvr>
                                      <p:to>
                                        <p:strVal val="visible"/>
                                      </p:to>
                                    </p:set>
                                    <p:anim calcmode="lin" valueType="num">
                                      <p:cBhvr>
                                        <p:cTn id="14" dur="1000" fill="hold"/>
                                        <p:tgtEl>
                                          <p:spTgt spid="2051">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051">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pPr eaLnBrk="1" hangingPunct="1">
              <a:defRPr/>
            </a:pPr>
            <a:r>
              <a:rPr lang="es-ES" smtClean="0">
                <a:latin typeface="Stencil" pitchFamily="82" charset="0"/>
              </a:rPr>
              <a:t>Tesis de merton</a:t>
            </a:r>
          </a:p>
        </p:txBody>
      </p:sp>
      <p:sp>
        <p:nvSpPr>
          <p:cNvPr id="23555" name="Rectangle 3"/>
          <p:cNvSpPr>
            <a:spLocks noGrp="1" noRot="1" noChangeArrowheads="1"/>
          </p:cNvSpPr>
          <p:nvPr>
            <p:ph type="body" idx="1"/>
          </p:nvPr>
        </p:nvSpPr>
        <p:spPr/>
        <p:txBody>
          <a:bodyPr/>
          <a:lstStyle/>
          <a:p>
            <a:pPr eaLnBrk="1" hangingPunct="1">
              <a:lnSpc>
                <a:spcPct val="90000"/>
              </a:lnSpc>
              <a:buFont typeface="Arial" charset="0"/>
              <a:buNone/>
              <a:defRPr/>
            </a:pPr>
            <a:r>
              <a:rPr lang="es-MX" sz="2000" dirty="0" smtClean="0"/>
              <a:t>    </a:t>
            </a:r>
          </a:p>
          <a:p>
            <a:pPr eaLnBrk="1" hangingPunct="1">
              <a:lnSpc>
                <a:spcPct val="90000"/>
              </a:lnSpc>
              <a:buFont typeface="Arial" charset="0"/>
              <a:buNone/>
              <a:defRPr/>
            </a:pPr>
            <a:r>
              <a:rPr lang="es-MX" sz="2000" dirty="0" smtClean="0"/>
              <a:t>    Merton retoma el concepto de anomia a propósito de la crisis  socio  conductual y jurídica que tiene lugar cuando los individuos ya no reparan en los medios (legales o ilícitos) que sirven a la satisfacción de sus necesidades. Así piensa los miembros de la comunidad comienzan a alejarse de las pautas re-comportamiento regladas, para alcanzar las metas socialmente condicionadas.</a:t>
            </a:r>
          </a:p>
          <a:p>
            <a:pPr eaLnBrk="1" hangingPunct="1">
              <a:lnSpc>
                <a:spcPct val="90000"/>
              </a:lnSpc>
              <a:buFont typeface="Arial" charset="0"/>
              <a:buNone/>
              <a:defRPr/>
            </a:pPr>
            <a:r>
              <a:rPr lang="es-MX" sz="2000" dirty="0" smtClean="0"/>
              <a:t>    </a:t>
            </a:r>
          </a:p>
          <a:p>
            <a:pPr eaLnBrk="1" hangingPunct="1">
              <a:lnSpc>
                <a:spcPct val="90000"/>
              </a:lnSpc>
              <a:buFont typeface="Arial" charset="0"/>
              <a:buNone/>
              <a:defRPr/>
            </a:pPr>
            <a:r>
              <a:rPr lang="es-MX" sz="2000" dirty="0" smtClean="0"/>
              <a:t>     Para Merton la anomia es la resultante de la contradicción entre las aspiraciones e impulsos socialmente condicionados y los medios (ilícitos) dirigidos a su satisfacción. Merton, analíticamente separa la realidad social en dos estructuras: la cultural y la social. </a:t>
            </a:r>
          </a:p>
          <a:p>
            <a:pPr eaLnBrk="1" hangingPunct="1">
              <a:lnSpc>
                <a:spcPct val="90000"/>
              </a:lnSpc>
              <a:buFont typeface="Arial" charset="0"/>
              <a:buNone/>
              <a:defRPr/>
            </a:pPr>
            <a:r>
              <a:rPr lang="es-MX" sz="2000" dirty="0" smtClean="0"/>
              <a:t>	</a:t>
            </a:r>
          </a:p>
          <a:p>
            <a:pPr eaLnBrk="1" hangingPunct="1">
              <a:lnSpc>
                <a:spcPct val="90000"/>
              </a:lnSpc>
              <a:buFont typeface="Arial" charset="0"/>
              <a:buNone/>
              <a:defRPr/>
            </a:pPr>
            <a:r>
              <a:rPr lang="es-MX" sz="2000" dirty="0" smtClean="0"/>
              <a:t>	Merton precisa cinco formas en que el individuo reacciona al conflicto:</a:t>
            </a:r>
            <a:endParaRPr lang="es-ES" sz="2000" dirty="0" smtClean="0"/>
          </a:p>
        </p:txBody>
      </p:sp>
      <p:pic>
        <p:nvPicPr>
          <p:cNvPr id="12292" name="Imagen 9"/>
          <p:cNvPicPr>
            <a:picLocks noChangeAspect="1" noChangeArrowheads="1"/>
          </p:cNvPicPr>
          <p:nvPr/>
        </p:nvPicPr>
        <p:blipFill>
          <a:blip r:embed="rId2"/>
          <a:srcRect/>
          <a:stretch>
            <a:fillRect/>
          </a:stretch>
        </p:blipFill>
        <p:spPr bwMode="auto">
          <a:xfrm>
            <a:off x="827088" y="404813"/>
            <a:ext cx="1052512" cy="1247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39" name="Group 43"/>
          <p:cNvGraphicFramePr>
            <a:graphicFrameLocks noGrp="1"/>
          </p:cNvGraphicFramePr>
          <p:nvPr>
            <p:ph idx="1"/>
          </p:nvPr>
        </p:nvGraphicFramePr>
        <p:xfrm>
          <a:off x="301625" y="476250"/>
          <a:ext cx="8540750" cy="5718176"/>
        </p:xfrm>
        <a:graphic>
          <a:graphicData uri="http://schemas.openxmlformats.org/drawingml/2006/table">
            <a:tbl>
              <a:tblPr/>
              <a:tblGrid>
                <a:gridCol w="1933575"/>
                <a:gridCol w="2951163"/>
                <a:gridCol w="1352550"/>
                <a:gridCol w="2303462"/>
              </a:tblGrid>
              <a:tr h="8778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00"/>
                          </a:solidFill>
                          <a:effectLst/>
                          <a:latin typeface="Times New Roman" pitchFamily="18" charset="0"/>
                          <a:cs typeface="Times New Roman" pitchFamily="18" charset="0"/>
                        </a:rPr>
                        <a:t>Modos de Adaptación</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A28E6A"/>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00"/>
                          </a:solidFill>
                          <a:effectLst/>
                          <a:latin typeface="Times New Roman" pitchFamily="18" charset="0"/>
                          <a:cs typeface="Times New Roman" pitchFamily="18" charset="0"/>
                        </a:rPr>
                        <a:t>Definición</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A28E6A"/>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00"/>
                          </a:solidFill>
                          <a:effectLst/>
                          <a:latin typeface="Times New Roman" pitchFamily="18" charset="0"/>
                          <a:cs typeface="Times New Roman" pitchFamily="18" charset="0"/>
                        </a:rPr>
                        <a:t>Objetivos Culturales</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A28E6A"/>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00"/>
                          </a:solidFill>
                          <a:effectLst/>
                          <a:latin typeface="Times New Roman" pitchFamily="18" charset="0"/>
                          <a:cs typeface="Times New Roman" pitchFamily="18" charset="0"/>
                        </a:rPr>
                        <a:t>Causes Institucionalizados.</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A28E6A"/>
                    </a:solidFill>
                  </a:tcPr>
                </a:tc>
              </a:tr>
              <a:tr h="793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Times New Roman" pitchFamily="18" charset="0"/>
                          <a:cs typeface="Times New Roman" pitchFamily="18" charset="0"/>
                        </a:rPr>
                        <a:t>CONFORMIDAD</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A28E6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Aceptan los valores como los medios convencionales para lograrlo, independiente de que triunfen o no</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C6B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C6B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C6B4"/>
                    </a:solidFill>
                  </a:tcPr>
                </a:tc>
              </a:tr>
              <a:tr h="793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Times New Roman" pitchFamily="18" charset="0"/>
                          <a:cs typeface="Times New Roman" pitchFamily="18" charset="0"/>
                        </a:rPr>
                        <a:t>INNOVACION</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A28E6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Aceptan los valores socialmente compartidos, aunque empleen medios ilegítimos para obtenerlos.</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8E2DA"/>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8E2DA"/>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8E2DA"/>
                    </a:solidFill>
                  </a:tcPr>
                </a:tc>
              </a:tr>
              <a:tr h="7953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Times New Roman" pitchFamily="18" charset="0"/>
                          <a:cs typeface="Times New Roman" pitchFamily="18" charset="0"/>
                        </a:rPr>
                        <a:t>RITUALISMO</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A28E6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Respetan las normas aceptadas socialmente aunque han perdido de vista los valores que las sustentan.</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C6B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C6B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C6B4"/>
                    </a:solidFill>
                  </a:tcPr>
                </a:tc>
              </a:tr>
              <a:tr h="12477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Times New Roman" pitchFamily="18" charset="0"/>
                          <a:cs typeface="Times New Roman" pitchFamily="18" charset="0"/>
                        </a:rPr>
                        <a:t>RETRAIMIENTO</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A28E6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Han abandonado el enfoque competitivo por completo, rechazando con ellos tanto los valores dominantes como las formas de mantenerlos que se consideran legitimas.</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8E2DA"/>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8E2DA"/>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8E2DA"/>
                    </a:solidFill>
                  </a:tcPr>
                </a:tc>
              </a:tr>
              <a:tr h="12096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Times New Roman" pitchFamily="18" charset="0"/>
                          <a:cs typeface="Times New Roman" pitchFamily="18" charset="0"/>
                        </a:rPr>
                        <a:t>REBELION</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A28E6A"/>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Rechazan por igual los valores existentes y los medios, y hacen lo posible para sustituirlos por otros nuevos y reconstruir el sistema social.</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C6B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000" b="0" i="0" u="none" strike="noStrike" cap="none" normalizeH="0" baseline="0" smtClean="0">
                        <a:ln>
                          <a:noFill/>
                        </a:ln>
                        <a:solidFill>
                          <a:srgbClr val="000000"/>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C6B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000" b="0" i="0" u="none" strike="noStrike" cap="none" normalizeH="0" baseline="0" smtClean="0">
                        <a:ln>
                          <a:noFill/>
                        </a:ln>
                        <a:solidFill>
                          <a:srgbClr val="000000"/>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es-ES" sz="1800" b="0" i="0" u="none" strike="noStrike" cap="none" normalizeH="0" baseline="0" smtClean="0">
                        <a:ln>
                          <a:noFill/>
                        </a:ln>
                        <a:solidFill>
                          <a:srgbClr val="000000"/>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C6B4"/>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nodeType="clickEffect">
                                  <p:stCondLst>
                                    <p:cond delay="0"/>
                                  </p:stCondLst>
                                  <p:childTnLst>
                                    <p:set>
                                      <p:cBhvr>
                                        <p:cTn id="6" dur="1" fill="hold">
                                          <p:stCondLst>
                                            <p:cond delay="0"/>
                                          </p:stCondLst>
                                        </p:cTn>
                                        <p:tgtEl>
                                          <p:spTgt spid="29739"/>
                                        </p:tgtEl>
                                        <p:attrNameLst>
                                          <p:attrName>style.visibility</p:attrName>
                                        </p:attrNameLst>
                                      </p:cBhvr>
                                      <p:to>
                                        <p:strVal val="visible"/>
                                      </p:to>
                                    </p:set>
                                    <p:animEffect transition="in" filter="blinds(vertical)">
                                      <p:cBhvr>
                                        <p:cTn id="7" dur="500"/>
                                        <p:tgtEl>
                                          <p:spTgt spid="297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50" y="928688"/>
            <a:ext cx="8540750" cy="4498975"/>
          </a:xfrm>
        </p:spPr>
        <p:txBody>
          <a:bodyPr/>
          <a:lstStyle/>
          <a:p>
            <a:pPr eaLnBrk="1" hangingPunct="1">
              <a:defRPr/>
            </a:pPr>
            <a:r>
              <a:rPr lang="es-MX" dirty="0" smtClean="0"/>
              <a:t>Anomia  para Merton es, en fin, “aquella crisis de la estructura cultural que se verifica especialmente cuando existe una fuerte discrepancia entre normas y fines culturales, por una parte, y las posibilidades estructuradas socialmente de actuar en conformidad a aquéllos, por la otra”.</a:t>
            </a:r>
            <a:endParaRPr lang="es-SV" dirty="0" smtClean="0"/>
          </a:p>
          <a:p>
            <a:pPr eaLnBrk="1" hangingPunct="1">
              <a:buFont typeface="Arial" charset="0"/>
              <a:buNone/>
              <a:defRPr/>
            </a:pPr>
            <a:endParaRPr lang="es-SV" dirty="0" smtClean="0"/>
          </a:p>
          <a:p>
            <a:pPr eaLnBrk="1" hangingPunct="1">
              <a:defRPr/>
            </a:pPr>
            <a:endParaRPr lang="es-SV"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pPr eaLnBrk="1" hangingPunct="1">
              <a:defRPr/>
            </a:pPr>
            <a:r>
              <a:rPr lang="es-ES" smtClean="0">
                <a:latin typeface="Stencil" pitchFamily="82" charset="0"/>
              </a:rPr>
              <a:t>Conclusión</a:t>
            </a:r>
          </a:p>
        </p:txBody>
      </p:sp>
      <p:sp>
        <p:nvSpPr>
          <p:cNvPr id="36867" name="Rectangle 3"/>
          <p:cNvSpPr>
            <a:spLocks noGrp="1" noRot="1" noChangeArrowheads="1"/>
          </p:cNvSpPr>
          <p:nvPr>
            <p:ph type="body" idx="1"/>
          </p:nvPr>
        </p:nvSpPr>
        <p:spPr/>
        <p:txBody>
          <a:bodyPr/>
          <a:lstStyle/>
          <a:p>
            <a:pPr eaLnBrk="1" hangingPunct="1">
              <a:defRPr/>
            </a:pPr>
            <a:r>
              <a:rPr lang="es-ES" smtClean="0"/>
              <a:t> </a:t>
            </a:r>
            <a:r>
              <a:rPr lang="es-ES" sz="2400" smtClean="0"/>
              <a:t>La teoría de la anomia, es la que estudia a la sociedad en las cuales se han rebasado los límites con la criminalidad irrespetando las reglas y normas establecidas por la sociedad.</a:t>
            </a:r>
          </a:p>
          <a:p>
            <a:pPr eaLnBrk="1" hangingPunct="1">
              <a:defRPr/>
            </a:pPr>
            <a:r>
              <a:rPr lang="es-ES" sz="2400" smtClean="0"/>
              <a:t>Podemos afirmar que la anomia tiene sus orígenes </a:t>
            </a:r>
            <a:r>
              <a:rPr lang="es-MX" sz="2400" smtClean="0"/>
              <a:t> en la evolución histórica de la sociedad conforme surgen nuevos pensamientos en una sociedad activa y cambiante en la cual las normas van en detrimento y van perdiendo su poder coercitivo en momentos de crisis y convulsiones sociales.</a:t>
            </a:r>
            <a:endParaRPr lang="es-ES"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301625" y="0"/>
            <a:ext cx="8540750" cy="228600"/>
          </a:xfrm>
        </p:spPr>
        <p:txBody>
          <a:bodyPr/>
          <a:lstStyle/>
          <a:p>
            <a:pPr eaLnBrk="1" hangingPunct="1">
              <a:defRPr/>
            </a:pPr>
            <a:endParaRPr lang="es-SV" sz="4000" smtClean="0"/>
          </a:p>
        </p:txBody>
      </p:sp>
      <p:sp>
        <p:nvSpPr>
          <p:cNvPr id="38915" name="Rectangle 3"/>
          <p:cNvSpPr>
            <a:spLocks noGrp="1" noRot="1" noChangeArrowheads="1"/>
          </p:cNvSpPr>
          <p:nvPr>
            <p:ph type="body" idx="1"/>
          </p:nvPr>
        </p:nvSpPr>
        <p:spPr>
          <a:xfrm>
            <a:off x="301625" y="333375"/>
            <a:ext cx="8540750" cy="5765800"/>
          </a:xfrm>
        </p:spPr>
        <p:txBody>
          <a:bodyPr/>
          <a:lstStyle/>
          <a:p>
            <a:pPr eaLnBrk="1" hangingPunct="1">
              <a:lnSpc>
                <a:spcPct val="90000"/>
              </a:lnSpc>
              <a:defRPr/>
            </a:pPr>
            <a:endParaRPr lang="es-MX" sz="2000" smtClean="0"/>
          </a:p>
          <a:p>
            <a:pPr eaLnBrk="1" hangingPunct="1">
              <a:lnSpc>
                <a:spcPct val="90000"/>
              </a:lnSpc>
              <a:defRPr/>
            </a:pPr>
            <a:endParaRPr lang="es-MX" sz="2000" smtClean="0"/>
          </a:p>
          <a:p>
            <a:pPr eaLnBrk="1" hangingPunct="1">
              <a:lnSpc>
                <a:spcPct val="90000"/>
              </a:lnSpc>
              <a:defRPr/>
            </a:pPr>
            <a:r>
              <a:rPr lang="es-MX" sz="2000" smtClean="0"/>
              <a:t>La anomia explica los males de las sociedades modernas, explica los comportamientos individuales a partir del estado social, entiéndase como tal, la situación económica, cultural, religiosa política etc. </a:t>
            </a:r>
          </a:p>
          <a:p>
            <a:pPr eaLnBrk="1" hangingPunct="1">
              <a:lnSpc>
                <a:spcPct val="90000"/>
              </a:lnSpc>
              <a:buFont typeface="Arial" charset="0"/>
              <a:buNone/>
              <a:defRPr/>
            </a:pPr>
            <a:endParaRPr lang="es-ES" sz="2000" smtClean="0"/>
          </a:p>
          <a:p>
            <a:pPr eaLnBrk="1" hangingPunct="1">
              <a:lnSpc>
                <a:spcPct val="90000"/>
              </a:lnSpc>
              <a:defRPr/>
            </a:pPr>
            <a:r>
              <a:rPr lang="es-ES" sz="2000" smtClean="0"/>
              <a:t>Las acciones ilícitas pueden verse como el resultado de la falta de satisfacción de las necesidades básicas de los individuos de una sociedad.</a:t>
            </a:r>
          </a:p>
          <a:p>
            <a:pPr eaLnBrk="1" hangingPunct="1">
              <a:lnSpc>
                <a:spcPct val="90000"/>
              </a:lnSpc>
              <a:buFont typeface="Arial" charset="0"/>
              <a:buNone/>
              <a:defRPr/>
            </a:pPr>
            <a:endParaRPr lang="es-ES" sz="2000" smtClean="0"/>
          </a:p>
          <a:p>
            <a:pPr eaLnBrk="1" hangingPunct="1">
              <a:lnSpc>
                <a:spcPct val="90000"/>
              </a:lnSpc>
              <a:defRPr/>
            </a:pPr>
            <a:r>
              <a:rPr lang="es-ES" sz="2000" smtClean="0"/>
              <a:t>La desviación  social no es la falta de normas sino el no funcionamiento de estas y la falta de conciencia de los individuos de cuáles son los límites establecidos en ellas.</a:t>
            </a:r>
          </a:p>
          <a:p>
            <a:pPr eaLnBrk="1" hangingPunct="1">
              <a:lnSpc>
                <a:spcPct val="90000"/>
              </a:lnSpc>
              <a:buFont typeface="Arial" charset="0"/>
              <a:buNone/>
              <a:defRPr/>
            </a:pPr>
            <a:endParaRPr lang="es-ES" sz="2000" smtClean="0"/>
          </a:p>
          <a:p>
            <a:pPr eaLnBrk="1" hangingPunct="1">
              <a:lnSpc>
                <a:spcPct val="90000"/>
              </a:lnSpc>
              <a:defRPr/>
            </a:pPr>
            <a:r>
              <a:rPr lang="es-ES" sz="2000" smtClean="0"/>
              <a:t>La desviación social es un fenómeno normal de todas las estructuras sociales pero cuando se han sobrepasado los límites, dicho fenómeno es negativo para el crecimiento y desarrollo de la estructura social.</a:t>
            </a:r>
          </a:p>
          <a:p>
            <a:pPr eaLnBrk="1" hangingPunct="1">
              <a:lnSpc>
                <a:spcPct val="90000"/>
              </a:lnSpc>
              <a:defRPr/>
            </a:pPr>
            <a:endParaRPr lang="es-ES" sz="20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pPr eaLnBrk="1" hangingPunct="1">
              <a:defRPr/>
            </a:pPr>
            <a:r>
              <a:rPr lang="es-ES" smtClean="0">
                <a:latin typeface="Stencil" pitchFamily="82" charset="0"/>
              </a:rPr>
              <a:t>Definición:</a:t>
            </a:r>
          </a:p>
        </p:txBody>
      </p:sp>
      <p:sp>
        <p:nvSpPr>
          <p:cNvPr id="18435" name="Rectangle 3"/>
          <p:cNvSpPr>
            <a:spLocks noGrp="1" noRot="1" noChangeArrowheads="1"/>
          </p:cNvSpPr>
          <p:nvPr>
            <p:ph type="body" idx="1"/>
          </p:nvPr>
        </p:nvSpPr>
        <p:spPr/>
        <p:txBody>
          <a:bodyPr/>
          <a:lstStyle/>
          <a:p>
            <a:pPr algn="just" eaLnBrk="1" hangingPunct="1">
              <a:defRPr/>
            </a:pPr>
            <a:r>
              <a:rPr lang="es-ES" sz="2800" dirty="0" smtClean="0"/>
              <a:t> Primeramente anomia es </a:t>
            </a:r>
            <a:r>
              <a:rPr lang="es-SV" sz="2800" dirty="0" smtClean="0"/>
              <a:t>es la falta de </a:t>
            </a:r>
            <a:r>
              <a:rPr lang="es-SV" sz="2800" dirty="0" smtClean="0">
                <a:hlinkClick r:id="rId2" tooltip="Norma social"/>
              </a:rPr>
              <a:t>normas</a:t>
            </a:r>
            <a:r>
              <a:rPr lang="es-SV" sz="2800" dirty="0" smtClean="0"/>
              <a:t> o incapacidad de la </a:t>
            </a:r>
            <a:r>
              <a:rPr lang="es-SV" sz="2800" dirty="0" smtClean="0">
                <a:hlinkClick r:id="rId3" tooltip="Estructura social"/>
              </a:rPr>
              <a:t>estructura social</a:t>
            </a:r>
            <a:r>
              <a:rPr lang="es-SV" sz="2800" dirty="0" smtClean="0"/>
              <a:t> de proveer a ciertos individuos lo necesario para lograr las metas de la </a:t>
            </a:r>
            <a:r>
              <a:rPr lang="es-SV" sz="2800" dirty="0" smtClean="0">
                <a:hlinkClick r:id="rId4" tooltip="Sociedad"/>
              </a:rPr>
              <a:t>sociedad</a:t>
            </a:r>
            <a:r>
              <a:rPr lang="es-ES" sz="2800" dirty="0" smtClean="0"/>
              <a:t>.</a:t>
            </a:r>
          </a:p>
          <a:p>
            <a:pPr algn="just" eaLnBrk="1" hangingPunct="1">
              <a:defRPr/>
            </a:pPr>
            <a:r>
              <a:rPr lang="es-ES_tradnl" sz="2800" dirty="0" smtClean="0"/>
              <a:t>Antonio Pablo de Molina nos dice que este término suele emplearse para designar ciertos estados de vacío de normas en una sociedad, que producen entre otros efectos, uno especifico: generar conductas desviadas de sus miembros.</a:t>
            </a:r>
            <a:r>
              <a:rPr lang="es-ES" sz="2800"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Rot="1" noChangeArrowheads="1"/>
          </p:cNvSpPr>
          <p:nvPr>
            <p:ph type="body" idx="1"/>
          </p:nvPr>
        </p:nvSpPr>
        <p:spPr>
          <a:xfrm>
            <a:off x="301625" y="476250"/>
            <a:ext cx="8540750" cy="5622925"/>
          </a:xfrm>
        </p:spPr>
        <p:txBody>
          <a:bodyPr/>
          <a:lstStyle/>
          <a:p>
            <a:pPr algn="just" eaLnBrk="1" hangingPunct="1">
              <a:defRPr/>
            </a:pPr>
            <a:r>
              <a:rPr lang="es-SV" dirty="0" err="1" smtClean="0"/>
              <a:t>Durkheim</a:t>
            </a:r>
            <a:r>
              <a:rPr lang="es-SV" dirty="0" smtClean="0"/>
              <a:t>  al igual que Robert </a:t>
            </a:r>
            <a:r>
              <a:rPr lang="es-SV" dirty="0" err="1" smtClean="0"/>
              <a:t>Merton</a:t>
            </a:r>
            <a:r>
              <a:rPr lang="es-SV" dirty="0" smtClean="0"/>
              <a:t> son los principales impulsadores de este concepto en el cual desarrollan su teoría de la desviación social, para </a:t>
            </a:r>
            <a:r>
              <a:rPr lang="es-SV" dirty="0" err="1" smtClean="0"/>
              <a:t>Merton</a:t>
            </a:r>
            <a:r>
              <a:rPr lang="es-SV" dirty="0" smtClean="0"/>
              <a:t> la anomia  es el resultado de la relación entre los fines culturales  como deseos y esperanzas de los miembros de una sociedad, las  normas que determinan los medios para permitir que los individuos accedan a eso fines y el reparto existente de esos medios.</a:t>
            </a:r>
            <a:endParaRPr lang="es-E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defRPr/>
            </a:pPr>
            <a:r>
              <a:rPr lang="es-ES" smtClean="0">
                <a:latin typeface="Stencil" pitchFamily="82" charset="0"/>
              </a:rPr>
              <a:t>TEORIA DE LA ANOMIA</a:t>
            </a:r>
          </a:p>
        </p:txBody>
      </p:sp>
      <p:sp>
        <p:nvSpPr>
          <p:cNvPr id="20483" name="Rectangle 3"/>
          <p:cNvSpPr>
            <a:spLocks noGrp="1" noRot="1" noChangeArrowheads="1"/>
          </p:cNvSpPr>
          <p:nvPr>
            <p:ph type="body" idx="1"/>
          </p:nvPr>
        </p:nvSpPr>
        <p:spPr/>
        <p:txBody>
          <a:bodyPr/>
          <a:lstStyle/>
          <a:p>
            <a:pPr eaLnBrk="1" hangingPunct="1">
              <a:lnSpc>
                <a:spcPct val="80000"/>
              </a:lnSpc>
              <a:buFont typeface="Arial" charset="0"/>
              <a:buNone/>
              <a:defRPr/>
            </a:pPr>
            <a:endParaRPr lang="es-SV" sz="2400" dirty="0" smtClean="0"/>
          </a:p>
          <a:p>
            <a:pPr algn="just" eaLnBrk="1" hangingPunct="1">
              <a:lnSpc>
                <a:spcPct val="80000"/>
              </a:lnSpc>
              <a:buFont typeface="Arial" charset="0"/>
              <a:buNone/>
              <a:defRPr/>
            </a:pPr>
            <a:r>
              <a:rPr lang="es-SV" sz="2400" dirty="0" smtClean="0"/>
              <a:t>La teoría de la anomia se encuentra entre los</a:t>
            </a:r>
          </a:p>
          <a:p>
            <a:pPr algn="just" eaLnBrk="1" hangingPunct="1">
              <a:lnSpc>
                <a:spcPct val="80000"/>
              </a:lnSpc>
              <a:buFont typeface="Arial" charset="0"/>
              <a:buNone/>
              <a:defRPr/>
            </a:pPr>
            <a:r>
              <a:rPr lang="es-SV" sz="2400" dirty="0" smtClean="0"/>
              <a:t>conceptos fundamentales  mas significativos</a:t>
            </a:r>
          </a:p>
          <a:p>
            <a:pPr algn="just" eaLnBrk="1" hangingPunct="1">
              <a:lnSpc>
                <a:spcPct val="80000"/>
              </a:lnSpc>
              <a:buFont typeface="Arial" charset="0"/>
              <a:buNone/>
              <a:defRPr/>
            </a:pPr>
            <a:r>
              <a:rPr lang="es-SV" sz="2400" dirty="0" smtClean="0"/>
              <a:t>de la sociología criminal  de corte liberal, y</a:t>
            </a:r>
          </a:p>
          <a:p>
            <a:pPr algn="just" eaLnBrk="1" hangingPunct="1">
              <a:lnSpc>
                <a:spcPct val="80000"/>
              </a:lnSpc>
              <a:buFont typeface="Arial" charset="0"/>
              <a:buNone/>
              <a:defRPr/>
            </a:pPr>
            <a:r>
              <a:rPr lang="es-SV" sz="2400" dirty="0" smtClean="0"/>
              <a:t>sus máximos exponentes son </a:t>
            </a:r>
            <a:r>
              <a:rPr lang="es-SV" sz="2400" dirty="0" err="1" smtClean="0"/>
              <a:t>Emile</a:t>
            </a:r>
            <a:r>
              <a:rPr lang="es-SV" sz="2400" dirty="0" smtClean="0"/>
              <a:t> </a:t>
            </a:r>
            <a:r>
              <a:rPr lang="es-SV" sz="2400" dirty="0" err="1" smtClean="0"/>
              <a:t>Durkheim</a:t>
            </a:r>
            <a:endParaRPr lang="es-SV" sz="2400" dirty="0" smtClean="0"/>
          </a:p>
          <a:p>
            <a:pPr algn="just" eaLnBrk="1" hangingPunct="1">
              <a:lnSpc>
                <a:spcPct val="80000"/>
              </a:lnSpc>
              <a:buFont typeface="Arial" charset="0"/>
              <a:buNone/>
              <a:defRPr/>
            </a:pPr>
            <a:r>
              <a:rPr lang="es-SV" sz="2400" dirty="0" smtClean="0"/>
              <a:t>y Robert </a:t>
            </a:r>
            <a:r>
              <a:rPr lang="es-SV" sz="2400" dirty="0" err="1" smtClean="0"/>
              <a:t>Merton</a:t>
            </a:r>
            <a:r>
              <a:rPr lang="es-SV" sz="2400" dirty="0" smtClean="0"/>
              <a:t>.</a:t>
            </a:r>
          </a:p>
          <a:p>
            <a:pPr algn="just" eaLnBrk="1" hangingPunct="1">
              <a:lnSpc>
                <a:spcPct val="80000"/>
              </a:lnSpc>
              <a:buFont typeface="Arial" charset="0"/>
              <a:buNone/>
              <a:defRPr/>
            </a:pPr>
            <a:endParaRPr lang="es-SV" sz="2400" dirty="0" smtClean="0"/>
          </a:p>
          <a:p>
            <a:pPr algn="just" eaLnBrk="1" hangingPunct="1">
              <a:lnSpc>
                <a:spcPct val="80000"/>
              </a:lnSpc>
              <a:buFont typeface="Arial" charset="0"/>
              <a:buNone/>
              <a:defRPr/>
            </a:pPr>
            <a:r>
              <a:rPr lang="es-SV" sz="2400" dirty="0" smtClean="0"/>
              <a:t>El concepto de Anomia, desarrollado sobre todo en “El</a:t>
            </a:r>
          </a:p>
          <a:p>
            <a:pPr algn="just" eaLnBrk="1" hangingPunct="1">
              <a:lnSpc>
                <a:spcPct val="80000"/>
              </a:lnSpc>
              <a:buFont typeface="Arial" charset="0"/>
              <a:buNone/>
              <a:defRPr/>
            </a:pPr>
            <a:r>
              <a:rPr lang="es-SV" sz="2400" dirty="0" smtClean="0"/>
              <a:t>suicidio” es recogido especialmente por la ciencia social</a:t>
            </a:r>
          </a:p>
          <a:p>
            <a:pPr algn="just" eaLnBrk="1" hangingPunct="1">
              <a:lnSpc>
                <a:spcPct val="80000"/>
              </a:lnSpc>
              <a:buFont typeface="Arial" charset="0"/>
              <a:buNone/>
              <a:defRPr/>
            </a:pPr>
            <a:r>
              <a:rPr lang="es-SV" sz="2400" dirty="0" smtClean="0"/>
              <a:t>norteamericana desarrollando y profundizando especialmente</a:t>
            </a:r>
          </a:p>
          <a:p>
            <a:pPr algn="just" eaLnBrk="1" hangingPunct="1">
              <a:lnSpc>
                <a:spcPct val="80000"/>
              </a:lnSpc>
              <a:buFont typeface="Arial" charset="0"/>
              <a:buNone/>
              <a:defRPr/>
            </a:pPr>
            <a:r>
              <a:rPr lang="es-SV" sz="2400" dirty="0" smtClean="0"/>
              <a:t>por Robert </a:t>
            </a:r>
            <a:r>
              <a:rPr lang="es-SV" sz="2400" dirty="0" err="1" smtClean="0"/>
              <a:t>Merton</a:t>
            </a:r>
            <a:r>
              <a:rPr lang="es-SV" sz="2400" dirty="0" smtClean="0"/>
              <a:t> en su obra teoría y estructura social, La</a:t>
            </a:r>
          </a:p>
          <a:p>
            <a:pPr algn="just" eaLnBrk="1" hangingPunct="1">
              <a:lnSpc>
                <a:spcPct val="80000"/>
              </a:lnSpc>
              <a:buFont typeface="Arial" charset="0"/>
              <a:buNone/>
              <a:defRPr/>
            </a:pPr>
            <a:r>
              <a:rPr lang="es-SV" sz="2400" dirty="0" smtClean="0"/>
              <a:t>anomia se convierte así en la teoría del comportamiento</a:t>
            </a:r>
          </a:p>
          <a:p>
            <a:pPr algn="just" eaLnBrk="1" hangingPunct="1">
              <a:lnSpc>
                <a:spcPct val="80000"/>
              </a:lnSpc>
              <a:buFont typeface="Arial" charset="0"/>
              <a:buNone/>
              <a:defRPr/>
            </a:pPr>
            <a:r>
              <a:rPr lang="es-SV" sz="2400" dirty="0" smtClean="0"/>
              <a:t>desviado de la sociedad; </a:t>
            </a:r>
            <a:endParaRPr lang="es-ES"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1625" y="228600"/>
            <a:ext cx="8540750" cy="104775"/>
          </a:xfrm>
        </p:spPr>
        <p:txBody>
          <a:bodyPr/>
          <a:lstStyle/>
          <a:p>
            <a:pPr eaLnBrk="1" hangingPunct="1">
              <a:defRPr/>
            </a:pPr>
            <a:endParaRPr lang="es-SV" sz="4000" smtClean="0"/>
          </a:p>
        </p:txBody>
      </p:sp>
      <p:sp>
        <p:nvSpPr>
          <p:cNvPr id="21507" name="Rectangle 3"/>
          <p:cNvSpPr>
            <a:spLocks noGrp="1" noRot="1" noChangeArrowheads="1"/>
          </p:cNvSpPr>
          <p:nvPr>
            <p:ph type="body" idx="1"/>
          </p:nvPr>
        </p:nvSpPr>
        <p:spPr>
          <a:xfrm>
            <a:off x="301625" y="333375"/>
            <a:ext cx="8540750" cy="5765800"/>
          </a:xfrm>
        </p:spPr>
        <p:txBody>
          <a:bodyPr/>
          <a:lstStyle/>
          <a:p>
            <a:pPr eaLnBrk="1" hangingPunct="1">
              <a:buFont typeface="Arial" charset="0"/>
              <a:buNone/>
              <a:defRPr/>
            </a:pPr>
            <a:endParaRPr lang="es-SV" smtClean="0"/>
          </a:p>
          <a:p>
            <a:pPr eaLnBrk="1" hangingPunct="1">
              <a:buFont typeface="Arial" charset="0"/>
              <a:buNone/>
              <a:defRPr/>
            </a:pPr>
            <a:endParaRPr lang="es-SV" smtClean="0"/>
          </a:p>
          <a:p>
            <a:pPr eaLnBrk="1" hangingPunct="1">
              <a:buFont typeface="Arial" charset="0"/>
              <a:buNone/>
              <a:defRPr/>
            </a:pPr>
            <a:r>
              <a:rPr lang="es-SV" smtClean="0"/>
              <a:t>La teoría de la Anomia no solo se ocupa de</a:t>
            </a:r>
          </a:p>
          <a:p>
            <a:pPr eaLnBrk="1" hangingPunct="1">
              <a:buFont typeface="Arial" charset="0"/>
              <a:buNone/>
              <a:defRPr/>
            </a:pPr>
            <a:r>
              <a:rPr lang="es-SV" smtClean="0"/>
              <a:t>describir o establecer la falta de normas sino</a:t>
            </a:r>
          </a:p>
          <a:p>
            <a:pPr eaLnBrk="1" hangingPunct="1">
              <a:buFont typeface="Arial" charset="0"/>
              <a:buNone/>
              <a:defRPr/>
            </a:pPr>
            <a:r>
              <a:rPr lang="es-SV" smtClean="0"/>
              <a:t>también de las condiciones que originan dicha</a:t>
            </a:r>
          </a:p>
          <a:p>
            <a:pPr eaLnBrk="1" hangingPunct="1">
              <a:buFont typeface="Arial" charset="0"/>
              <a:buNone/>
              <a:defRPr/>
            </a:pPr>
            <a:r>
              <a:rPr lang="es-SV" smtClean="0"/>
              <a:t>ausencia normativa, es decir de los procesos</a:t>
            </a:r>
          </a:p>
          <a:p>
            <a:pPr eaLnBrk="1" hangingPunct="1">
              <a:buFont typeface="Arial" charset="0"/>
              <a:buNone/>
              <a:defRPr/>
            </a:pPr>
            <a:r>
              <a:rPr lang="es-SV" smtClean="0"/>
              <a:t>de cambios estructurales condicionados por la</a:t>
            </a:r>
          </a:p>
          <a:p>
            <a:pPr eaLnBrk="1" hangingPunct="1">
              <a:buFont typeface="Arial" charset="0"/>
              <a:buNone/>
              <a:defRPr/>
            </a:pPr>
            <a:r>
              <a:rPr lang="es-SV" smtClean="0"/>
              <a:t>perdida del poder de mando de dichas</a:t>
            </a:r>
          </a:p>
          <a:p>
            <a:pPr eaLnBrk="1" hangingPunct="1">
              <a:buFont typeface="Arial" charset="0"/>
              <a:buNone/>
              <a:defRPr/>
            </a:pPr>
            <a:r>
              <a:rPr lang="es-SV" smtClean="0"/>
              <a:t>normas.</a:t>
            </a:r>
          </a:p>
          <a:p>
            <a:pPr eaLnBrk="1" hangingPunct="1">
              <a:buFont typeface="Arial" charset="0"/>
              <a:buNone/>
              <a:defRPr/>
            </a:pPr>
            <a:endParaRPr lang="es-SV" smtClean="0"/>
          </a:p>
          <a:p>
            <a:pPr eaLnBrk="1" hangingPunct="1">
              <a:buFont typeface="Arial" charset="0"/>
              <a:buNone/>
              <a:defRPr/>
            </a:pPr>
            <a:endParaRPr lang="es-E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313" y="642938"/>
            <a:ext cx="8540750" cy="4498975"/>
          </a:xfrm>
        </p:spPr>
        <p:txBody>
          <a:bodyPr/>
          <a:lstStyle/>
          <a:p>
            <a:pPr algn="just" eaLnBrk="1" hangingPunct="1">
              <a:defRPr/>
            </a:pPr>
            <a:r>
              <a:rPr lang="es-SV" dirty="0" smtClean="0"/>
              <a:t>La teoría de la Anomia reposa en consecuencia  sobre la idea de que aquellos a quienes la sociedad no provee de oportunidades o cambios legales para alcanzar el bienestar se verán presionados antes que los demás a la comisión de actos  reprochables para alcanzar dicho fin, actos que son delitos contra la propiedad primeramente.</a:t>
            </a:r>
          </a:p>
          <a:p>
            <a:pPr algn="just" eaLnBrk="1" hangingPunct="1">
              <a:defRPr/>
            </a:pPr>
            <a:r>
              <a:rPr lang="es-SV" dirty="0" smtClean="0"/>
              <a:t>La teoría de la anomia toma como punto de partida las situaciones sociales de presión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defRPr/>
            </a:pPr>
            <a:r>
              <a:rPr lang="es-ES" sz="4000" smtClean="0">
                <a:latin typeface="Stencil" pitchFamily="82" charset="0"/>
              </a:rPr>
              <a:t>TESIS DE EMILE </a:t>
            </a:r>
            <a:br>
              <a:rPr lang="es-ES" sz="4000" smtClean="0">
                <a:latin typeface="Stencil" pitchFamily="82" charset="0"/>
              </a:rPr>
            </a:br>
            <a:r>
              <a:rPr lang="es-ES" sz="4000" smtClean="0">
                <a:latin typeface="Stencil" pitchFamily="82" charset="0"/>
              </a:rPr>
              <a:t>DURKHEIM</a:t>
            </a:r>
          </a:p>
        </p:txBody>
      </p:sp>
      <p:sp>
        <p:nvSpPr>
          <p:cNvPr id="22531" name="Rectangle 3"/>
          <p:cNvSpPr>
            <a:spLocks noGrp="1" noRot="1" noChangeArrowheads="1"/>
          </p:cNvSpPr>
          <p:nvPr>
            <p:ph type="body" idx="1"/>
          </p:nvPr>
        </p:nvSpPr>
        <p:spPr>
          <a:xfrm>
            <a:off x="323850" y="1557338"/>
            <a:ext cx="8540750" cy="4498975"/>
          </a:xfrm>
        </p:spPr>
        <p:txBody>
          <a:bodyPr/>
          <a:lstStyle/>
          <a:p>
            <a:pPr eaLnBrk="1" hangingPunct="1">
              <a:buFont typeface="Arial" charset="0"/>
              <a:buNone/>
              <a:defRPr/>
            </a:pPr>
            <a:endParaRPr lang="es-ES" sz="2000" dirty="0" smtClean="0"/>
          </a:p>
          <a:p>
            <a:pPr eaLnBrk="1" hangingPunct="1">
              <a:buFont typeface="Arial" charset="0"/>
              <a:buNone/>
              <a:defRPr/>
            </a:pPr>
            <a:r>
              <a:rPr lang="es-ES" sz="2000" dirty="0" smtClean="0"/>
              <a:t>Precisaba que “anomia” se refiere a la propiedad de un sistema social, al</a:t>
            </a:r>
          </a:p>
          <a:p>
            <a:pPr eaLnBrk="1" hangingPunct="1">
              <a:buFont typeface="Arial" charset="0"/>
              <a:buNone/>
              <a:defRPr/>
            </a:pPr>
            <a:r>
              <a:rPr lang="es-ES" sz="2000" dirty="0" smtClean="0"/>
              <a:t>derrumbe de los patrones sociales que gobiernan la conducta, a la escasa</a:t>
            </a:r>
          </a:p>
          <a:p>
            <a:pPr eaLnBrk="1" hangingPunct="1">
              <a:buFont typeface="Arial" charset="0"/>
              <a:buNone/>
              <a:defRPr/>
            </a:pPr>
            <a:r>
              <a:rPr lang="es-ES" sz="2000" dirty="0" smtClean="0"/>
              <a:t>cohesión social. No se relaciona con el estado de ánimo de uno u otro</a:t>
            </a:r>
          </a:p>
          <a:p>
            <a:pPr eaLnBrk="1" hangingPunct="1">
              <a:buFont typeface="Arial" charset="0"/>
              <a:buNone/>
              <a:defRPr/>
            </a:pPr>
            <a:r>
              <a:rPr lang="es-ES" sz="2000" dirty="0" smtClean="0"/>
              <a:t>individuo dentro del sistema (estado </a:t>
            </a:r>
            <a:r>
              <a:rPr lang="es-ES" sz="2000" dirty="0" err="1" smtClean="0"/>
              <a:t>anómico</a:t>
            </a:r>
            <a:r>
              <a:rPr lang="es-ES" sz="2000" dirty="0" smtClean="0"/>
              <a:t> o anomia de un sujeto).</a:t>
            </a:r>
          </a:p>
          <a:p>
            <a:pPr eaLnBrk="1" hangingPunct="1">
              <a:buFont typeface="Arial" charset="0"/>
              <a:buNone/>
              <a:defRPr/>
            </a:pPr>
            <a:endParaRPr lang="es-ES" sz="2000" dirty="0" smtClean="0"/>
          </a:p>
          <a:p>
            <a:pPr eaLnBrk="1" hangingPunct="1">
              <a:buFont typeface="Arial" charset="0"/>
              <a:buNone/>
              <a:defRPr/>
            </a:pPr>
            <a:endParaRPr lang="es-SV" sz="2000" dirty="0" smtClean="0"/>
          </a:p>
          <a:p>
            <a:pPr eaLnBrk="1" hangingPunct="1">
              <a:buFont typeface="Arial" charset="0"/>
              <a:buNone/>
              <a:defRPr/>
            </a:pPr>
            <a:r>
              <a:rPr lang="es-SV" sz="2000" dirty="0" smtClean="0"/>
              <a:t>La teoría de </a:t>
            </a:r>
            <a:r>
              <a:rPr lang="es-SV" sz="2000" dirty="0" err="1" smtClean="0"/>
              <a:t>Durkheim</a:t>
            </a:r>
            <a:r>
              <a:rPr lang="es-SV" sz="2000" dirty="0" smtClean="0"/>
              <a:t> surge en un contexto sociológico muy importante  que es  el de la sociedad francesa del siglo XIX, convulsionada por  dos  revoluciones he inmersa en un acelerado proceso de industrialización y cambio social.</a:t>
            </a:r>
          </a:p>
          <a:p>
            <a:pPr eaLnBrk="1" hangingPunct="1">
              <a:buFont typeface="Arial" charset="0"/>
              <a:buNone/>
              <a:defRPr/>
            </a:pPr>
            <a:endParaRPr lang="es-SV" sz="2000" dirty="0" smtClean="0"/>
          </a:p>
          <a:p>
            <a:pPr eaLnBrk="1" hangingPunct="1">
              <a:buFont typeface="Arial" charset="0"/>
              <a:buNone/>
              <a:defRPr/>
            </a:pPr>
            <a:endParaRPr lang="es-ES" sz="2000" dirty="0" smtClean="0"/>
          </a:p>
        </p:txBody>
      </p:sp>
      <p:pic>
        <p:nvPicPr>
          <p:cNvPr id="9220" name="Imagen 7" descr="http://www.biografiasyvidas.com/biografia/d/fotos/durkheim.jpg"/>
          <p:cNvPicPr>
            <a:picLocks noChangeAspect="1" noChangeArrowheads="1"/>
          </p:cNvPicPr>
          <p:nvPr/>
        </p:nvPicPr>
        <p:blipFill>
          <a:blip r:embed="rId2"/>
          <a:srcRect/>
          <a:stretch>
            <a:fillRect/>
          </a:stretch>
        </p:blipFill>
        <p:spPr bwMode="auto">
          <a:xfrm>
            <a:off x="6659563" y="188913"/>
            <a:ext cx="1711325" cy="1557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Rot="1" noChangeArrowheads="1"/>
          </p:cNvSpPr>
          <p:nvPr>
            <p:ph type="body" idx="1"/>
          </p:nvPr>
        </p:nvSpPr>
        <p:spPr>
          <a:xfrm>
            <a:off x="301625" y="404813"/>
            <a:ext cx="8540750" cy="5694362"/>
          </a:xfrm>
        </p:spPr>
        <p:txBody>
          <a:bodyPr/>
          <a:lstStyle/>
          <a:p>
            <a:pPr eaLnBrk="1" hangingPunct="1">
              <a:lnSpc>
                <a:spcPct val="90000"/>
              </a:lnSpc>
              <a:defRPr/>
            </a:pPr>
            <a:r>
              <a:rPr lang="es-SV" sz="2400" u="sng" dirty="0" smtClean="0">
                <a:latin typeface="Times New Roman" pitchFamily="18" charset="0"/>
              </a:rPr>
              <a:t>Existen dos tipos de sociedades</a:t>
            </a:r>
            <a:r>
              <a:rPr lang="es-ES" sz="2400" u="sng" dirty="0" smtClean="0">
                <a:latin typeface="Times New Roman" pitchFamily="18" charset="0"/>
              </a:rPr>
              <a:t>:</a:t>
            </a:r>
          </a:p>
          <a:p>
            <a:pPr eaLnBrk="1" hangingPunct="1">
              <a:lnSpc>
                <a:spcPct val="90000"/>
              </a:lnSpc>
              <a:buFont typeface="Arial" charset="0"/>
              <a:buNone/>
              <a:defRPr/>
            </a:pPr>
            <a:endParaRPr lang="es-ES" sz="2400" u="sng" dirty="0" smtClean="0">
              <a:latin typeface="Times New Roman" pitchFamily="18" charset="0"/>
            </a:endParaRPr>
          </a:p>
          <a:p>
            <a:pPr eaLnBrk="1" hangingPunct="1">
              <a:lnSpc>
                <a:spcPct val="90000"/>
              </a:lnSpc>
              <a:buFont typeface="Wingdings" pitchFamily="2" charset="2"/>
              <a:buChar char="Ø"/>
              <a:defRPr/>
            </a:pPr>
            <a:r>
              <a:rPr lang="es-SV" sz="2400" b="1" dirty="0" smtClean="0">
                <a:latin typeface="+mj-lt"/>
              </a:rPr>
              <a:t>Una mecánica:  en donde </a:t>
            </a:r>
            <a:r>
              <a:rPr lang="es-ES_tradnl" sz="2400" dirty="0" smtClean="0">
                <a:latin typeface="+mj-lt"/>
              </a:rPr>
              <a:t>la ley preserva la solidaridad social reforzando la uniformidad de sus miembros en torno al grupo. Por ello, la función de derecho se agota en la represión de toda conducta que se desvié de las normas en un momento determinado.</a:t>
            </a:r>
            <a:endParaRPr lang="es-SV" sz="2400" dirty="0" smtClean="0">
              <a:latin typeface="+mj-lt"/>
            </a:endParaRPr>
          </a:p>
          <a:p>
            <a:pPr eaLnBrk="1" hangingPunct="1">
              <a:lnSpc>
                <a:spcPct val="90000"/>
              </a:lnSpc>
              <a:buFont typeface="Wingdings" pitchFamily="2" charset="2"/>
              <a:buChar char="Ø"/>
              <a:defRPr/>
            </a:pPr>
            <a:endParaRPr lang="es-ES" sz="2400" dirty="0" smtClean="0">
              <a:latin typeface="+mj-lt"/>
            </a:endParaRPr>
          </a:p>
          <a:p>
            <a:pPr eaLnBrk="1" hangingPunct="1">
              <a:lnSpc>
                <a:spcPct val="90000"/>
              </a:lnSpc>
              <a:buFont typeface="Wingdings" pitchFamily="2" charset="2"/>
              <a:buNone/>
              <a:defRPr/>
            </a:pPr>
            <a:endParaRPr lang="es-ES" sz="2400" dirty="0" smtClean="0">
              <a:latin typeface="+mj-lt"/>
            </a:endParaRPr>
          </a:p>
          <a:p>
            <a:pPr eaLnBrk="1" hangingPunct="1">
              <a:lnSpc>
                <a:spcPct val="90000"/>
              </a:lnSpc>
              <a:buFont typeface="Wingdings" pitchFamily="2" charset="2"/>
              <a:buChar char="Ø"/>
              <a:defRPr/>
            </a:pPr>
            <a:r>
              <a:rPr lang="es-SV" sz="2400" dirty="0" smtClean="0">
                <a:latin typeface="+mj-lt"/>
              </a:rPr>
              <a:t>La segunda es </a:t>
            </a:r>
            <a:r>
              <a:rPr lang="es-SV" sz="2400" b="1" dirty="0" smtClean="0">
                <a:latin typeface="+mj-lt"/>
              </a:rPr>
              <a:t>la sociedad orgánica</a:t>
            </a:r>
            <a:r>
              <a:rPr lang="es-SV" sz="2400" dirty="0" smtClean="0">
                <a:latin typeface="+mj-lt"/>
              </a:rPr>
              <a:t> que surge cuando se produce la división del trabajo social, en esta trata de sustituirse el derecho penal por medidas alternativas como el derecho civil y administrativo enfocándose en la restitución de justicia. Durkheim afirma que el crimen existe en todo tipo de sociedad que la criminalidad cambia sus formas pero siempre han habido hombres cuya conducta precisa una represión penal. </a:t>
            </a:r>
            <a:endParaRPr lang="es-ES" sz="2400" dirty="0" smtClean="0">
              <a:latin typeface="+mj-lt"/>
            </a:endParaRPr>
          </a:p>
          <a:p>
            <a:pPr eaLnBrk="1" hangingPunct="1">
              <a:lnSpc>
                <a:spcPct val="90000"/>
              </a:lnSpc>
              <a:buFont typeface="Arial" charset="0"/>
              <a:buNone/>
              <a:defRPr/>
            </a:pPr>
            <a:endParaRPr lang="es-E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313" y="642938"/>
            <a:ext cx="8540750" cy="4498975"/>
          </a:xfrm>
        </p:spPr>
        <p:txBody>
          <a:bodyPr/>
          <a:lstStyle/>
          <a:p>
            <a:pPr eaLnBrk="1" hangingPunct="1">
              <a:defRPr/>
            </a:pPr>
            <a:r>
              <a:rPr lang="es-ES_tradnl" dirty="0" smtClean="0"/>
              <a:t>Por tanto según Durkheim en tanto una sociedad permanece en su forma mecánica el crimen puede reputarse normal en el sentido de que su ausencia significaría un súper control patológico; pero cuando alcanza su posterior estadio orgánico, la etiología y significado de aquel requieren un análisis distinto pues guardaría una relación directa con determinada situación de crisis (anomia) que genera toda suerte de disfunciones sociales: entre otras, el propio delito. </a:t>
            </a:r>
            <a:endParaRPr lang="es-SV" dirty="0" smtClean="0"/>
          </a:p>
          <a:p>
            <a:pPr eaLnBrk="1" hangingPunct="1">
              <a:defRPr/>
            </a:pPr>
            <a:endParaRPr lang="es-SV" dirty="0" smtClean="0"/>
          </a:p>
        </p:txBody>
      </p:sp>
    </p:spTree>
  </p:cSld>
  <p:clrMapOvr>
    <a:masterClrMapping/>
  </p:clrMapOvr>
</p:sld>
</file>

<file path=ppt/theme/theme1.xml><?xml version="1.0" encoding="utf-8"?>
<a:theme xmlns:a="http://schemas.openxmlformats.org/drawingml/2006/main" name="Brújula">
  <a:themeElements>
    <a:clrScheme name="Brújula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Brújul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rújula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Brújula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Brújula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Brújula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Brújula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Brújula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Brújula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Brújula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Brújula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Compass</Template>
  <TotalTime>191</TotalTime>
  <Words>1146</Words>
  <Application>Microsoft Office PowerPoint</Application>
  <PresentationFormat>Presentación en pantalla (4:3)</PresentationFormat>
  <Paragraphs>92</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Brújula</vt:lpstr>
      <vt:lpstr>TEORIA DE LA ANOMIA</vt:lpstr>
      <vt:lpstr>Definición:</vt:lpstr>
      <vt:lpstr>Diapositiva 3</vt:lpstr>
      <vt:lpstr>TEORIA DE LA ANOMIA</vt:lpstr>
      <vt:lpstr>Diapositiva 5</vt:lpstr>
      <vt:lpstr>Diapositiva 6</vt:lpstr>
      <vt:lpstr>TESIS DE EMILE  DURKHEIM</vt:lpstr>
      <vt:lpstr>Diapositiva 8</vt:lpstr>
      <vt:lpstr>Diapositiva 9</vt:lpstr>
      <vt:lpstr>Tesis de merton</vt:lpstr>
      <vt:lpstr>Diapositiva 11</vt:lpstr>
      <vt:lpstr>Diapositiva 12</vt:lpstr>
      <vt:lpstr>Conclusión</vt:lpstr>
      <vt:lpstr>Diapositiva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 DE LA ANOMIA</dc:title>
  <dc:creator>user</dc:creator>
  <cp:lastModifiedBy>Illusion V3.5</cp:lastModifiedBy>
  <cp:revision>17</cp:revision>
  <dcterms:created xsi:type="dcterms:W3CDTF">2009-10-08T14:19:19Z</dcterms:created>
  <dcterms:modified xsi:type="dcterms:W3CDTF">2010-04-03T01:56:41Z</dcterms:modified>
</cp:coreProperties>
</file>