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62" r:id="rId4"/>
    <p:sldId id="261" r:id="rId5"/>
    <p:sldId id="257" r:id="rId6"/>
    <p:sldId id="258" r:id="rId7"/>
    <p:sldId id="259" r:id="rId8"/>
    <p:sldId id="260" r:id="rId9"/>
    <p:sldId id="265" r:id="rId10"/>
    <p:sldId id="263"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60"/>
  </p:normalViewPr>
  <p:slideViewPr>
    <p:cSldViewPr>
      <p:cViewPr varScale="1">
        <p:scale>
          <a:sx n="42" d="100"/>
          <a:sy n="42" d="100"/>
        </p:scale>
        <p:origin x="-7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310D11C-AFFE-4CB9-9867-A77E2373D4E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8CA84692-0401-40E0-9354-9885DCA89962}" type="datetimeFigureOut">
              <a:rPr lang="es-ES" smtClean="0"/>
              <a:pPr/>
              <a:t>22/10/2014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C310D11C-AFFE-4CB9-9867-A77E2373D4E9}"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CA84692-0401-40E0-9354-9885DCA89962}" type="datetimeFigureOut">
              <a:rPr lang="es-ES" smtClean="0"/>
              <a:pPr/>
              <a:t>22/10/2014</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310D11C-AFFE-4CB9-9867-A77E2373D4E9}"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124744"/>
            <a:ext cx="7854696" cy="5447528"/>
          </a:xfrm>
        </p:spPr>
        <p:txBody>
          <a:bodyPr>
            <a:normAutofit/>
          </a:bodyPr>
          <a:lstStyle/>
          <a:p>
            <a:pPr algn="ctr">
              <a:lnSpc>
                <a:spcPct val="150000"/>
              </a:lnSpc>
            </a:pPr>
            <a:r>
              <a:rPr lang="es-ES" sz="2800" b="1" dirty="0" smtClean="0">
                <a:solidFill>
                  <a:schemeClr val="bg1"/>
                </a:solidFill>
              </a:rPr>
              <a:t>Fuentes originarias</a:t>
            </a:r>
          </a:p>
          <a:p>
            <a:pPr marL="457200" indent="-457200" algn="just">
              <a:lnSpc>
                <a:spcPct val="150000"/>
              </a:lnSpc>
              <a:buFont typeface="Arial" panose="020B0604020202020204" pitchFamily="34" charset="0"/>
              <a:buChar char="•"/>
            </a:pPr>
            <a:r>
              <a:rPr lang="es-ES" sz="2800" b="1" dirty="0" smtClean="0">
                <a:solidFill>
                  <a:schemeClr val="bg1"/>
                </a:solidFill>
              </a:rPr>
              <a:t>E</a:t>
            </a:r>
            <a:r>
              <a:rPr lang="es-ES" sz="2800" dirty="0" smtClean="0">
                <a:solidFill>
                  <a:schemeClr val="bg1"/>
                </a:solidFill>
              </a:rPr>
              <a:t>s aquella cuyo surgimiento no esta fundamentado en otra regulación jurídica, es decir, su proceso de creación no esta previamente regulado en otra disposición legal.</a:t>
            </a:r>
          </a:p>
          <a:p>
            <a:pPr marL="457200" indent="-457200" algn="just">
              <a:lnSpc>
                <a:spcPct val="150000"/>
              </a:lnSpc>
              <a:buFont typeface="Arial" panose="020B0604020202020204" pitchFamily="34" charset="0"/>
              <a:buChar char="•"/>
            </a:pPr>
            <a:r>
              <a:rPr lang="es-ES" sz="2800" b="1" dirty="0" smtClean="0">
                <a:solidFill>
                  <a:schemeClr val="bg1"/>
                </a:solidFill>
              </a:rPr>
              <a:t>H</a:t>
            </a:r>
            <a:r>
              <a:rPr lang="es-ES" sz="2800" dirty="0" smtClean="0">
                <a:solidFill>
                  <a:schemeClr val="bg1"/>
                </a:solidFill>
              </a:rPr>
              <a:t>ans Kelsen identifica a la norma Fundamental, es decir , a la Constitución como Fuente Originaria.</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285860"/>
            <a:ext cx="7854696" cy="5286412"/>
          </a:xfrm>
        </p:spPr>
        <p:txBody>
          <a:bodyPr>
            <a:normAutofit fontScale="92500" lnSpcReduction="10000"/>
          </a:bodyPr>
          <a:lstStyle/>
          <a:p>
            <a:pPr algn="just"/>
            <a:endParaRPr lang="es-ES" b="1" dirty="0" smtClean="0">
              <a:solidFill>
                <a:schemeClr val="bg1"/>
              </a:solidFill>
            </a:endParaRPr>
          </a:p>
          <a:p>
            <a:pPr algn="ctr">
              <a:lnSpc>
                <a:spcPct val="150000"/>
              </a:lnSpc>
            </a:pPr>
            <a:r>
              <a:rPr lang="es-ES" sz="2800" b="1" dirty="0" smtClean="0">
                <a:solidFill>
                  <a:schemeClr val="bg1"/>
                </a:solidFill>
              </a:rPr>
              <a:t>Fuentes </a:t>
            </a:r>
            <a:r>
              <a:rPr lang="es-ES" sz="2800" b="1" dirty="0">
                <a:solidFill>
                  <a:schemeClr val="bg1"/>
                </a:solidFill>
              </a:rPr>
              <a:t>Materiales o Reales</a:t>
            </a:r>
          </a:p>
          <a:p>
            <a:pPr marL="457200" indent="-457200" algn="just">
              <a:lnSpc>
                <a:spcPct val="150000"/>
              </a:lnSpc>
              <a:buFont typeface="Arial" panose="020B0604020202020204" pitchFamily="34" charset="0"/>
              <a:buChar char="•"/>
            </a:pPr>
            <a:r>
              <a:rPr lang="es-ES" sz="2800" dirty="0" smtClean="0">
                <a:solidFill>
                  <a:schemeClr val="bg1"/>
                </a:solidFill>
              </a:rPr>
              <a:t>Los factores y elementos que determinan el contenido de tales normas (Eduardo García Máynez).</a:t>
            </a:r>
          </a:p>
          <a:p>
            <a:pPr marL="457200" indent="-457200" algn="just">
              <a:lnSpc>
                <a:spcPct val="150000"/>
              </a:lnSpc>
              <a:buFont typeface="Arial" panose="020B0604020202020204" pitchFamily="34" charset="0"/>
              <a:buChar char="•"/>
            </a:pPr>
            <a:r>
              <a:rPr lang="es-ES" sz="2800" dirty="0" smtClean="0">
                <a:solidFill>
                  <a:schemeClr val="bg1"/>
                </a:solidFill>
              </a:rPr>
              <a:t> Según </a:t>
            </a:r>
            <a:r>
              <a:rPr lang="es-ES" sz="2800" dirty="0" err="1" smtClean="0">
                <a:solidFill>
                  <a:schemeClr val="bg1"/>
                </a:solidFill>
              </a:rPr>
              <a:t>Weener</a:t>
            </a:r>
            <a:r>
              <a:rPr lang="es-ES" sz="2800" dirty="0" smtClean="0">
                <a:solidFill>
                  <a:schemeClr val="bg1"/>
                </a:solidFill>
              </a:rPr>
              <a:t> </a:t>
            </a:r>
            <a:r>
              <a:rPr lang="es-ES" sz="2800" dirty="0" err="1" smtClean="0">
                <a:solidFill>
                  <a:schemeClr val="bg1"/>
                </a:solidFill>
              </a:rPr>
              <a:t>Goldschmitd</a:t>
            </a:r>
            <a:r>
              <a:rPr lang="es-ES" sz="2800" dirty="0" smtClean="0">
                <a:solidFill>
                  <a:schemeClr val="bg1"/>
                </a:solidFill>
              </a:rPr>
              <a:t> son el conjunto de fuerzas que repercuten sobre la redacción de la ley o el nacimiento de las costumbres (influencias políticas, económicas, espirituales)</a:t>
            </a:r>
          </a:p>
          <a:p>
            <a:pPr marL="457200" indent="-457200" algn="just">
              <a:lnSpc>
                <a:spcPct val="150000"/>
              </a:lnSpc>
              <a:buFont typeface="Arial" panose="020B0604020202020204" pitchFamily="34" charset="0"/>
              <a:buChar char="•"/>
            </a:pPr>
            <a:endParaRPr lang="es-ES" sz="2800" dirty="0" smtClean="0">
              <a:solidFill>
                <a:schemeClr val="bg1"/>
              </a:solidFill>
            </a:endParaRPr>
          </a:p>
          <a:p>
            <a:pPr marL="457200" indent="-457200" algn="just">
              <a:lnSpc>
                <a:spcPct val="150000"/>
              </a:lnSpc>
              <a:buFont typeface="Arial" panose="020B0604020202020204" pitchFamily="34" charset="0"/>
              <a:buChar char="•"/>
            </a:pPr>
            <a:endParaRPr lang="es-ES" sz="2800" dirty="0" smtClean="0">
              <a:solidFill>
                <a:schemeClr val="bg1"/>
              </a:solidFill>
            </a:endParaRPr>
          </a:p>
          <a:p>
            <a:pPr algn="just"/>
            <a:endParaRPr lang="es-ES" b="1" dirty="0" smtClean="0">
              <a:solidFill>
                <a:schemeClr val="bg1"/>
              </a:solidFill>
            </a:endParaRPr>
          </a:p>
        </p:txBody>
      </p:sp>
    </p:spTree>
    <p:extLst>
      <p:ext uri="{BB962C8B-B14F-4D97-AF65-F5344CB8AC3E}">
        <p14:creationId xmlns:p14="http://schemas.microsoft.com/office/powerpoint/2010/main" val="52471143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500174"/>
            <a:ext cx="7854696" cy="5072098"/>
          </a:xfrm>
        </p:spPr>
        <p:txBody>
          <a:bodyPr>
            <a:normAutofit lnSpcReduction="10000"/>
          </a:bodyPr>
          <a:lstStyle/>
          <a:p>
            <a:pPr marL="457200" indent="-457200" algn="just">
              <a:lnSpc>
                <a:spcPct val="150000"/>
              </a:lnSpc>
              <a:buFont typeface="Arial" panose="020B0604020202020204" pitchFamily="34" charset="0"/>
              <a:buChar char="•"/>
            </a:pPr>
            <a:r>
              <a:rPr lang="es-ES" sz="2800" dirty="0" smtClean="0">
                <a:solidFill>
                  <a:schemeClr val="bg1"/>
                </a:solidFill>
              </a:rPr>
              <a:t>Debe haber un poder normativo del cual se han derivado todas las norma jurídicas desde las </a:t>
            </a:r>
            <a:r>
              <a:rPr lang="es-ES" sz="2800" dirty="0" err="1" smtClean="0">
                <a:solidFill>
                  <a:schemeClr val="bg1"/>
                </a:solidFill>
              </a:rPr>
              <a:t>infraconstitucionales</a:t>
            </a:r>
            <a:r>
              <a:rPr lang="es-ES" sz="2800" dirty="0" smtClean="0">
                <a:solidFill>
                  <a:schemeClr val="bg1"/>
                </a:solidFill>
              </a:rPr>
              <a:t> hasta las de rango constitucional, y este poder es el poder constituyente.</a:t>
            </a:r>
          </a:p>
          <a:p>
            <a:pPr marL="457200" indent="-457200" algn="just">
              <a:lnSpc>
                <a:spcPct val="150000"/>
              </a:lnSpc>
              <a:buFont typeface="Arial" panose="020B0604020202020204" pitchFamily="34" charset="0"/>
              <a:buChar char="•"/>
            </a:pPr>
            <a:r>
              <a:rPr lang="es-ES" sz="2800" dirty="0">
                <a:solidFill>
                  <a:schemeClr val="bg1"/>
                </a:solidFill>
              </a:rPr>
              <a:t>El poder constituyente es el poder ultimo, o si preferimos, supremo u originario de un ordenamiento jurídico.</a:t>
            </a:r>
          </a:p>
          <a:p>
            <a:pPr marL="457200" indent="-457200" algn="just">
              <a:buFont typeface="Arial" panose="020B0604020202020204" pitchFamily="34" charset="0"/>
              <a:buChar char="•"/>
            </a:pPr>
            <a:endParaRPr lang="es-ES" dirty="0">
              <a:solidFill>
                <a:schemeClr val="bg1"/>
              </a:solidFill>
            </a:endParaRPr>
          </a:p>
        </p:txBody>
      </p:sp>
    </p:spTree>
    <p:extLst>
      <p:ext uri="{BB962C8B-B14F-4D97-AF65-F5344CB8AC3E}">
        <p14:creationId xmlns:p14="http://schemas.microsoft.com/office/powerpoint/2010/main" val="359251029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285860"/>
            <a:ext cx="7854696" cy="5286412"/>
          </a:xfrm>
        </p:spPr>
        <p:txBody>
          <a:bodyPr>
            <a:normAutofit fontScale="92500" lnSpcReduction="20000"/>
          </a:bodyPr>
          <a:lstStyle/>
          <a:p>
            <a:pPr algn="ctr"/>
            <a:r>
              <a:rPr lang="es-ES" sz="3000" b="1" dirty="0" smtClean="0">
                <a:solidFill>
                  <a:schemeClr val="bg1"/>
                </a:solidFill>
              </a:rPr>
              <a:t>Fuentes Derivadas</a:t>
            </a:r>
          </a:p>
          <a:p>
            <a:pPr marL="457200" indent="-457200" algn="just">
              <a:lnSpc>
                <a:spcPct val="150000"/>
              </a:lnSpc>
              <a:buFont typeface="Arial" panose="020B0604020202020204" pitchFamily="34" charset="0"/>
              <a:buChar char="•"/>
            </a:pPr>
            <a:r>
              <a:rPr lang="es-ES" dirty="0" smtClean="0">
                <a:solidFill>
                  <a:schemeClr val="bg1"/>
                </a:solidFill>
              </a:rPr>
              <a:t>Son aquellas actividades productoras de normas jurídicas y cuyo procedimiento esta previamente regulado en otra norma jurídica generalmente de jerarquía superior.</a:t>
            </a:r>
          </a:p>
          <a:p>
            <a:pPr marL="457200" indent="-457200" algn="just">
              <a:lnSpc>
                <a:spcPct val="150000"/>
              </a:lnSpc>
              <a:buFont typeface="Arial" panose="020B0604020202020204" pitchFamily="34" charset="0"/>
              <a:buChar char="•"/>
            </a:pPr>
            <a:r>
              <a:rPr lang="es-ES" dirty="0" smtClean="0">
                <a:solidFill>
                  <a:schemeClr val="bg1"/>
                </a:solidFill>
              </a:rPr>
              <a:t>Así por ejemplo el proceso de reforma constitucional es fuente derivada del derecho regulada en el Art. 248 </a:t>
            </a:r>
            <a:r>
              <a:rPr lang="es-ES" dirty="0" err="1" smtClean="0">
                <a:solidFill>
                  <a:schemeClr val="bg1"/>
                </a:solidFill>
              </a:rPr>
              <a:t>Cn.</a:t>
            </a:r>
            <a:endParaRPr lang="es-ES" dirty="0" smtClean="0">
              <a:solidFill>
                <a:schemeClr val="bg1"/>
              </a:solidFill>
            </a:endParaRPr>
          </a:p>
          <a:p>
            <a:pPr marL="457200" indent="-457200" algn="just">
              <a:lnSpc>
                <a:spcPct val="150000"/>
              </a:lnSpc>
              <a:buFont typeface="Arial" panose="020B0604020202020204" pitchFamily="34" charset="0"/>
              <a:buChar char="•"/>
            </a:pPr>
            <a:r>
              <a:rPr lang="es-ES" dirty="0" smtClean="0">
                <a:solidFill>
                  <a:schemeClr val="bg1"/>
                </a:solidFill>
              </a:rPr>
              <a:t>  La legislación secundaria cuyo proceso de formación de ley regulado del Art. 133 al Art. 143 </a:t>
            </a:r>
            <a:r>
              <a:rPr lang="es-ES" dirty="0" err="1" smtClean="0">
                <a:solidFill>
                  <a:schemeClr val="bg1"/>
                </a:solidFill>
              </a:rPr>
              <a:t>Cn</a:t>
            </a:r>
            <a:r>
              <a:rPr lang="es-ES" dirty="0" smtClean="0">
                <a:solidFill>
                  <a:schemeClr val="bg1"/>
                </a:solidFill>
              </a:rPr>
              <a:t>., es otro ejemplo de fuente derivada del Derecho.</a:t>
            </a:r>
          </a:p>
          <a:p>
            <a:pPr algn="just"/>
            <a:endParaRPr lang="es-ES" dirty="0" smtClean="0">
              <a:solidFill>
                <a:schemeClr val="bg1"/>
              </a:solidFill>
            </a:endParaRPr>
          </a:p>
          <a:p>
            <a:pPr algn="just"/>
            <a:endParaRPr lang="es-ES"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323528" y="1124744"/>
            <a:ext cx="7959764" cy="5447528"/>
          </a:xfrm>
        </p:spPr>
        <p:txBody>
          <a:bodyPr>
            <a:normAutofit/>
          </a:bodyPr>
          <a:lstStyle/>
          <a:p>
            <a:pPr algn="ctr"/>
            <a:r>
              <a:rPr lang="es-ES" sz="2800" b="1" dirty="0" smtClean="0">
                <a:solidFill>
                  <a:schemeClr val="bg1"/>
                </a:solidFill>
              </a:rPr>
              <a:t>Fuentes de Conocimiento </a:t>
            </a:r>
          </a:p>
          <a:p>
            <a:pPr algn="just">
              <a:lnSpc>
                <a:spcPct val="150000"/>
              </a:lnSpc>
              <a:buFont typeface="Arial" pitchFamily="34" charset="0"/>
              <a:buChar char="•"/>
            </a:pPr>
            <a:r>
              <a:rPr lang="es-ES" dirty="0" smtClean="0">
                <a:solidFill>
                  <a:schemeClr val="bg1"/>
                </a:solidFill>
              </a:rPr>
              <a:t>Son las formas de dar a conocer el texto de las leyes. Su finalidad es dar a conocer el texto, lo cual lo diferencia de las fuentes históricas, con las cuales se les asimila por coincidir con las fuentes de conocimiento escritas.</a:t>
            </a:r>
          </a:p>
          <a:p>
            <a:pPr algn="just">
              <a:lnSpc>
                <a:spcPct val="150000"/>
              </a:lnSpc>
              <a:buFont typeface="Arial" pitchFamily="34" charset="0"/>
              <a:buChar char="•"/>
            </a:pPr>
            <a:r>
              <a:rPr lang="es-ES" dirty="0" smtClean="0">
                <a:solidFill>
                  <a:schemeClr val="bg1"/>
                </a:solidFill>
              </a:rPr>
              <a:t>Ejemplo de esta clasificación lo constituyen en la actualidad el Diario Oficial o darla a conocer por internet, radio o televisión.</a:t>
            </a:r>
            <a:endParaRPr lang="es-E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500174"/>
            <a:ext cx="7854696" cy="5072098"/>
          </a:xfrm>
        </p:spPr>
        <p:txBody>
          <a:bodyPr>
            <a:normAutofit/>
          </a:bodyPr>
          <a:lstStyle/>
          <a:p>
            <a:pPr algn="ctr"/>
            <a:r>
              <a:rPr lang="es-ES" b="1" dirty="0" smtClean="0">
                <a:solidFill>
                  <a:schemeClr val="bg1"/>
                </a:solidFill>
              </a:rPr>
              <a:t>Fuentes Históricas </a:t>
            </a:r>
          </a:p>
          <a:p>
            <a:pPr marL="457200" indent="-457200" algn="just">
              <a:buFont typeface="Arial" panose="020B0604020202020204" pitchFamily="34" charset="0"/>
              <a:buChar char="•"/>
            </a:pPr>
            <a:r>
              <a:rPr lang="es-ES" dirty="0" smtClean="0">
                <a:solidFill>
                  <a:schemeClr val="bg1"/>
                </a:solidFill>
              </a:rPr>
              <a:t>Son los textos de leyes, que constan en papiros, libros, cintas magnetofónicas, videos audiovisuales medios digitales, documentos en su mas amplia acepción, cuya finalidad es preservar el texto de la ley.</a:t>
            </a:r>
          </a:p>
          <a:p>
            <a:pPr marL="457200" indent="-457200" algn="just">
              <a:buFont typeface="Arial" panose="020B0604020202020204" pitchFamily="34" charset="0"/>
              <a:buChar char="•"/>
            </a:pPr>
            <a:r>
              <a:rPr lang="es-ES" dirty="0" smtClean="0">
                <a:solidFill>
                  <a:schemeClr val="bg1"/>
                </a:solidFill>
              </a:rPr>
              <a:t>Por ejemplo las actas, cintas magnetofónicas, video cintas de las discusiones de la Constitución de 1983, que en el Art. 268, declara a tales registros como documentos fidedignos para la interpretación del texto constitucional.</a:t>
            </a:r>
            <a:endParaRPr lang="es-E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285860"/>
            <a:ext cx="7854696" cy="5286412"/>
          </a:xfrm>
        </p:spPr>
        <p:txBody>
          <a:bodyPr>
            <a:normAutofit lnSpcReduction="10000"/>
          </a:bodyPr>
          <a:lstStyle/>
          <a:p>
            <a:pPr algn="ctr"/>
            <a:r>
              <a:rPr lang="es-ES" b="1" dirty="0" smtClean="0">
                <a:solidFill>
                  <a:schemeClr val="bg1"/>
                </a:solidFill>
              </a:rPr>
              <a:t>Fuentes de Producción</a:t>
            </a:r>
          </a:p>
          <a:p>
            <a:pPr algn="just">
              <a:buFont typeface="Arial" pitchFamily="34" charset="0"/>
              <a:buChar char="•"/>
            </a:pPr>
            <a:r>
              <a:rPr lang="es-ES" dirty="0" smtClean="0">
                <a:solidFill>
                  <a:schemeClr val="bg1"/>
                </a:solidFill>
              </a:rPr>
              <a:t>Es el órgano o sujeto competente para producir la norma. En el caso salvadoreño, son el órgano legislativo, el presidente de la republica y eventualmente el órgano judicial, que intervienen en la creación de leyes.</a:t>
            </a:r>
          </a:p>
          <a:p>
            <a:pPr algn="just">
              <a:buFont typeface="Arial" pitchFamily="34" charset="0"/>
              <a:buChar char="•"/>
            </a:pPr>
            <a:r>
              <a:rPr lang="es-ES" dirty="0" smtClean="0">
                <a:solidFill>
                  <a:schemeClr val="bg1"/>
                </a:solidFill>
              </a:rPr>
              <a:t>Así mismo los tribunales de lo civil y de la sala de lo penal conociendo en recursos de casación intervienen en la creación de normas de jurisprudencia obligatoria (Doctrina Legal).</a:t>
            </a:r>
          </a:p>
          <a:p>
            <a:pPr algn="just">
              <a:buFont typeface="Arial" pitchFamily="34" charset="0"/>
              <a:buChar char="•"/>
            </a:pPr>
            <a:r>
              <a:rPr lang="es-ES" dirty="0" smtClean="0">
                <a:solidFill>
                  <a:schemeClr val="bg1"/>
                </a:solidFill>
              </a:rPr>
              <a:t>La sala de lo Constitucional al dictar sentencias interpretativas conforme a la Constitución, crea Derecho.</a:t>
            </a:r>
            <a:endParaRPr lang="es-E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285860"/>
            <a:ext cx="7854696" cy="5286412"/>
          </a:xfrm>
        </p:spPr>
        <p:txBody>
          <a:bodyPr>
            <a:normAutofit lnSpcReduction="10000"/>
          </a:bodyPr>
          <a:lstStyle/>
          <a:p>
            <a:pPr algn="ctr"/>
            <a:r>
              <a:rPr lang="es-ES" b="1" dirty="0" smtClean="0">
                <a:solidFill>
                  <a:schemeClr val="bg1"/>
                </a:solidFill>
              </a:rPr>
              <a:t>Fuentes de Elaboración</a:t>
            </a:r>
          </a:p>
          <a:p>
            <a:pPr marL="457200" indent="-457200" algn="just">
              <a:buFont typeface="Arial" panose="020B0604020202020204" pitchFamily="34" charset="0"/>
              <a:buChar char="•"/>
            </a:pPr>
            <a:r>
              <a:rPr lang="es-ES" dirty="0" smtClean="0">
                <a:solidFill>
                  <a:schemeClr val="bg1"/>
                </a:solidFill>
              </a:rPr>
              <a:t>Denominado por Abelardo Torre acto creador. “Es el procedimiento de creación de las normas jurídicas, al cual el ordenamiento jurídico le reconoce tal idoneidad. </a:t>
            </a:r>
          </a:p>
          <a:p>
            <a:pPr marL="457200" indent="-457200" algn="just">
              <a:buFont typeface="Arial" panose="020B0604020202020204" pitchFamily="34" charset="0"/>
              <a:buChar char="•"/>
            </a:pPr>
            <a:r>
              <a:rPr lang="es-ES" dirty="0" smtClean="0">
                <a:solidFill>
                  <a:schemeClr val="bg1"/>
                </a:solidFill>
              </a:rPr>
              <a:t>Ejemplo de ello lo constituyen el acto político del constituyente, creador de la norma fundamental, los actos del legislador previstos en la constitución para la creación de leyes, los actos del legislador previstos en la Constitución para la creación de leyes, los actos del funcionario que tiene potestad reglamentaria según la constitución (Art. 168 N.14 Cn) o la ley (Art. 51 L.O.J)</a:t>
            </a:r>
            <a:endParaRPr lang="es-E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285860"/>
            <a:ext cx="7854696" cy="5286412"/>
          </a:xfrm>
        </p:spPr>
        <p:txBody>
          <a:bodyPr>
            <a:normAutofit/>
          </a:bodyPr>
          <a:lstStyle/>
          <a:p>
            <a:pPr algn="just"/>
            <a:endParaRPr lang="es-ES" b="1" dirty="0" smtClean="0">
              <a:solidFill>
                <a:schemeClr val="bg1"/>
              </a:solidFill>
            </a:endParaRPr>
          </a:p>
          <a:p>
            <a:pPr algn="ctr"/>
            <a:r>
              <a:rPr lang="es-ES" sz="3200" b="1" dirty="0" smtClean="0">
                <a:solidFill>
                  <a:schemeClr val="bg1"/>
                </a:solidFill>
              </a:rPr>
              <a:t>Fuentes de Elaboración</a:t>
            </a:r>
          </a:p>
          <a:p>
            <a:pPr algn="just">
              <a:lnSpc>
                <a:spcPct val="150000"/>
              </a:lnSpc>
            </a:pPr>
            <a:r>
              <a:rPr lang="es-ES" sz="2800" dirty="0" smtClean="0">
                <a:solidFill>
                  <a:schemeClr val="bg1"/>
                </a:solidFill>
              </a:rPr>
              <a:t>Otro ejemplo lo constituye la convivencia social que produce la norma consuetudinaria, la actividad jurisdiccional que produce la jurisprudencia, </a:t>
            </a:r>
            <a:r>
              <a:rPr lang="es-ES" sz="2800" dirty="0" smtClean="0">
                <a:solidFill>
                  <a:schemeClr val="bg1"/>
                </a:solidFill>
              </a:rPr>
              <a:t>cuyos procedimientos </a:t>
            </a:r>
            <a:r>
              <a:rPr lang="es-ES" sz="2800" dirty="0" err="1" smtClean="0">
                <a:solidFill>
                  <a:schemeClr val="bg1"/>
                </a:solidFill>
              </a:rPr>
              <a:t>estan</a:t>
            </a:r>
            <a:r>
              <a:rPr lang="es-ES" sz="2800" smtClean="0">
                <a:solidFill>
                  <a:schemeClr val="bg1"/>
                </a:solidFill>
              </a:rPr>
              <a:t> regulados </a:t>
            </a:r>
            <a:r>
              <a:rPr lang="es-ES" sz="2800" dirty="0" smtClean="0">
                <a:solidFill>
                  <a:schemeClr val="bg1"/>
                </a:solidFill>
              </a:rPr>
              <a:t>por la normativa  legal.</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357166"/>
            <a:ext cx="7851648" cy="857256"/>
          </a:xfrm>
        </p:spPr>
        <p:txBody>
          <a:bodyPr/>
          <a:lstStyle/>
          <a:p>
            <a:pPr algn="ctr"/>
            <a:r>
              <a:rPr lang="es-ES" dirty="0" smtClean="0"/>
              <a:t>Fuentes del Derecho  </a:t>
            </a:r>
            <a:endParaRPr lang="es-ES" dirty="0"/>
          </a:p>
        </p:txBody>
      </p:sp>
      <p:sp>
        <p:nvSpPr>
          <p:cNvPr id="3" name="2 Subtítulo"/>
          <p:cNvSpPr>
            <a:spLocks noGrp="1"/>
          </p:cNvSpPr>
          <p:nvPr>
            <p:ph type="subTitle" idx="1"/>
          </p:nvPr>
        </p:nvSpPr>
        <p:spPr>
          <a:xfrm>
            <a:off x="428596" y="1285860"/>
            <a:ext cx="7854696" cy="5286412"/>
          </a:xfrm>
        </p:spPr>
        <p:txBody>
          <a:bodyPr>
            <a:normAutofit/>
          </a:bodyPr>
          <a:lstStyle/>
          <a:p>
            <a:pPr algn="ctr">
              <a:lnSpc>
                <a:spcPct val="150000"/>
              </a:lnSpc>
            </a:pPr>
            <a:r>
              <a:rPr lang="es-ES" sz="3200" b="1" dirty="0" smtClean="0">
                <a:solidFill>
                  <a:schemeClr val="bg1"/>
                </a:solidFill>
              </a:rPr>
              <a:t>Fuentes </a:t>
            </a:r>
            <a:r>
              <a:rPr lang="es-ES" sz="3200" b="1" dirty="0">
                <a:solidFill>
                  <a:schemeClr val="bg1"/>
                </a:solidFill>
              </a:rPr>
              <a:t>Materiales o Reales</a:t>
            </a:r>
          </a:p>
          <a:p>
            <a:pPr marL="457200" indent="-457200" algn="just">
              <a:lnSpc>
                <a:spcPct val="150000"/>
              </a:lnSpc>
              <a:buFont typeface="Arial" panose="020B0604020202020204" pitchFamily="34" charset="0"/>
              <a:buChar char="•"/>
            </a:pPr>
            <a:r>
              <a:rPr lang="es-ES" sz="2800" dirty="0" smtClean="0">
                <a:solidFill>
                  <a:schemeClr val="bg1"/>
                </a:solidFill>
              </a:rPr>
              <a:t>En definitiva se trata del conjunto de fenómenos o elementos políticos, económicos, sociales, religiosos, culturales, o de cualquier naturaleza, que estimulan a las fuentes de producción a poner en marcha los procesos de formación de normas. </a:t>
            </a:r>
          </a:p>
        </p:txBody>
      </p:sp>
    </p:spTree>
    <p:extLst>
      <p:ext uri="{BB962C8B-B14F-4D97-AF65-F5344CB8AC3E}">
        <p14:creationId xmlns:p14="http://schemas.microsoft.com/office/powerpoint/2010/main" val="213602593"/>
      </p:ext>
    </p:extLst>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236</TotalTime>
  <Words>682</Words>
  <Application>Microsoft Office PowerPoint</Application>
  <PresentationFormat>Presentación en pantalla (4:3)</PresentationFormat>
  <Paragraphs>42</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Flujo</vt:lpstr>
      <vt:lpstr>Fuentes del Derecho </vt:lpstr>
      <vt:lpstr>Fuentes del Derecho </vt:lpstr>
      <vt:lpstr>Fuentes del Derecho </vt:lpstr>
      <vt:lpstr>Fuentes del Derecho </vt:lpstr>
      <vt:lpstr>Fuentes del Derecho </vt:lpstr>
      <vt:lpstr>Fuentes del Derecho </vt:lpstr>
      <vt:lpstr>Fuentes del Derecho </vt:lpstr>
      <vt:lpstr>Fuentes del Derecho  </vt:lpstr>
      <vt:lpstr>Fuentes del Derecho  </vt:lpstr>
      <vt:lpstr>Fuentes del Derecho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Fuentes del Derecho</dc:title>
  <dc:creator>X9336780Q</dc:creator>
  <cp:lastModifiedBy>PC</cp:lastModifiedBy>
  <cp:revision>17</cp:revision>
  <dcterms:created xsi:type="dcterms:W3CDTF">2014-10-14T22:18:27Z</dcterms:created>
  <dcterms:modified xsi:type="dcterms:W3CDTF">2014-10-22T16:42:55Z</dcterms:modified>
</cp:coreProperties>
</file>