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14"/>
  </p:notesMasterIdLst>
  <p:handoutMasterIdLst>
    <p:handoutMasterId r:id="rId15"/>
  </p:handoutMasterIdLst>
  <p:sldIdLst>
    <p:sldId id="257" r:id="rId2"/>
    <p:sldId id="258" r:id="rId3"/>
    <p:sldId id="260" r:id="rId4"/>
    <p:sldId id="259" r:id="rId5"/>
    <p:sldId id="263" r:id="rId6"/>
    <p:sldId id="261" r:id="rId7"/>
    <p:sldId id="265" r:id="rId8"/>
    <p:sldId id="262" r:id="rId9"/>
    <p:sldId id="264" r:id="rId10"/>
    <p:sldId id="266" r:id="rId11"/>
    <p:sldId id="267" r:id="rId12"/>
    <p:sldId id="268" r:id="rId1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750" autoAdjust="0"/>
  </p:normalViewPr>
  <p:slideViewPr>
    <p:cSldViewPr>
      <p:cViewPr>
        <p:scale>
          <a:sx n="59" d="100"/>
          <a:sy n="59" d="100"/>
        </p:scale>
        <p:origin x="-822"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98984B8F-7CD8-4145-ACF7-1DE468AB09AF}" type="datetimeFigureOut">
              <a:rPr lang="es-ES"/>
              <a:pPr>
                <a:defRPr/>
              </a:pPr>
              <a:t>18/12/2010</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r>
              <a:rPr lang="es-ES"/>
              <a:t>Lic. Rosas Martinez</a:t>
            </a:r>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34825534-2F3E-47A8-90FE-2DD9D4D09A4C}" type="slidenum">
              <a:rPr lang="es-ES"/>
              <a:pPr>
                <a:defRPr/>
              </a:pPr>
              <a:t>‹Nº›</a:t>
            </a:fld>
            <a:endParaRPr lang="es-E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6BD13C1-8158-4A06-B460-57DEAE154FD0}" type="datetimeFigureOut">
              <a:rPr lang="es-ES"/>
              <a:pPr>
                <a:defRPr/>
              </a:pPr>
              <a:t>18/12/2010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r>
              <a:rPr lang="es-ES"/>
              <a:t>Lic. Rosas Martinez</a:t>
            </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1808D57-9649-45A3-8EE5-3140BBAAE437}" type="slidenum">
              <a:rPr lang="es-ES"/>
              <a:pPr>
                <a:defRPr/>
              </a:pPr>
              <a:t>‹Nº›</a:t>
            </a:fld>
            <a:endParaRPr lang="es-ES"/>
          </a:p>
        </p:txBody>
      </p:sp>
    </p:spTree>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2531"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22532" name="3 Marcador de pie de página"/>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s-ES"/>
              <a:t>Lic. Rosas Martinez</a:t>
            </a:r>
          </a:p>
        </p:txBody>
      </p:sp>
      <p:sp>
        <p:nvSpPr>
          <p:cNvPr id="22533" name="4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F654FE-5E95-4847-A225-8A5D86652E15}" type="slidenum">
              <a:rPr lang="es-ES"/>
              <a:pPr/>
              <a:t>4</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3555"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2355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1B8FF0-8818-4603-A7C9-00ACB3C9BBD1}" type="slidenum">
              <a:rPr lang="es-ES"/>
              <a:pPr/>
              <a:t>6</a:t>
            </a:fld>
            <a:endParaRPr lang="es-ES"/>
          </a:p>
        </p:txBody>
      </p:sp>
      <p:sp>
        <p:nvSpPr>
          <p:cNvPr id="23557" name="4 Marcador de pie de página"/>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s-ES"/>
              <a:t>Lic. Rosas Martinez</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4 Elipse"/>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13 Título"/>
          <p:cNvSpPr>
            <a:spLocks noGrp="1"/>
          </p:cNvSpPr>
          <p:nvPr>
            <p:ph type="ctrTitle"/>
          </p:nvPr>
        </p:nvSpPr>
        <p:spPr>
          <a:xfrm>
            <a:off x="1432560" y="359898"/>
            <a:ext cx="7406640" cy="1472184"/>
          </a:xfrm>
        </p:spPr>
        <p:txBody>
          <a:bodyPr anchor="b"/>
          <a:lstStyle>
            <a:lvl1pPr algn="l">
              <a:defRPr/>
            </a:lvl1pPr>
            <a:extLst/>
          </a:lstStyle>
          <a:p>
            <a:r>
              <a:rPr lang="es-ES" smtClean="0"/>
              <a:t>Haga clic para modificar el estilo de título del patrón</a:t>
            </a:r>
            <a:endParaRPr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6" name="6 Marcador de fecha"/>
          <p:cNvSpPr>
            <a:spLocks noGrp="1"/>
          </p:cNvSpPr>
          <p:nvPr>
            <p:ph type="dt" sz="half" idx="10"/>
          </p:nvPr>
        </p:nvSpPr>
        <p:spPr/>
        <p:txBody>
          <a:bodyPr/>
          <a:lstStyle>
            <a:lvl1pPr>
              <a:defRPr smtClean="0"/>
            </a:lvl1pPr>
            <a:extLst/>
          </a:lstStyle>
          <a:p>
            <a:pPr>
              <a:defRPr/>
            </a:pPr>
            <a:fld id="{383586FE-D560-4DF0-8101-EEF53FA63164}" type="datetime1">
              <a:rPr lang="es-ES"/>
              <a:pPr>
                <a:defRPr/>
              </a:pPr>
              <a:t>18/12/2010</a:t>
            </a:fld>
            <a:endParaRPr lang="es-ES"/>
          </a:p>
        </p:txBody>
      </p:sp>
      <p:sp>
        <p:nvSpPr>
          <p:cNvPr id="7" name="19 Marcador de pie de página"/>
          <p:cNvSpPr>
            <a:spLocks noGrp="1"/>
          </p:cNvSpPr>
          <p:nvPr>
            <p:ph type="ftr" sz="quarter" idx="11"/>
          </p:nvPr>
        </p:nvSpPr>
        <p:spPr/>
        <p:txBody>
          <a:bodyPr/>
          <a:lstStyle>
            <a:lvl1pPr>
              <a:defRPr/>
            </a:lvl1pPr>
            <a:extLst/>
          </a:lstStyle>
          <a:p>
            <a:pPr>
              <a:defRPr/>
            </a:pPr>
            <a:endParaRPr lang="es-ES"/>
          </a:p>
        </p:txBody>
      </p:sp>
      <p:sp>
        <p:nvSpPr>
          <p:cNvPr id="8" name="9 Marcador de número de diapositiva"/>
          <p:cNvSpPr>
            <a:spLocks noGrp="1"/>
          </p:cNvSpPr>
          <p:nvPr>
            <p:ph type="sldNum" sz="quarter" idx="12"/>
          </p:nvPr>
        </p:nvSpPr>
        <p:spPr/>
        <p:txBody>
          <a:bodyPr/>
          <a:lstStyle>
            <a:lvl1pPr>
              <a:defRPr/>
            </a:lvl1pPr>
            <a:extLst/>
          </a:lstStyle>
          <a:p>
            <a:pPr>
              <a:defRPr/>
            </a:pPr>
            <a:fld id="{662F40DE-AA5C-47E0-ADD7-CA5AC445BE1B}" type="slidenum">
              <a:rPr lang="es-ES"/>
              <a:pPr>
                <a:defRPr/>
              </a:pPr>
              <a:t>‹Nº›</a:t>
            </a:fld>
            <a:endParaRPr lang="es-E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fld id="{81110D06-D480-4D08-8E95-506C9119A243}" type="datetime1">
              <a:rPr lang="es-ES"/>
              <a:pPr>
                <a:defRPr/>
              </a:pPr>
              <a:t>18/12/2010</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9AF041FB-E87D-492E-A5B9-B6DD55029582}" type="slidenum">
              <a:rPr lang="es-ES"/>
              <a:pPr>
                <a:defRPr/>
              </a:pPr>
              <a:t>‹Nº›</a:t>
            </a:fld>
            <a:endParaRPr lang="es-E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fld id="{62F26D70-4BD0-4264-A08D-CAA6F4549694}" type="datetime1">
              <a:rPr lang="es-ES"/>
              <a:pPr>
                <a:defRPr/>
              </a:pPr>
              <a:t>18/12/2010</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82A96436-02C3-4BC8-B998-1354014AB7FC}" type="slidenum">
              <a:rPr lang="es-ES"/>
              <a:pPr>
                <a:defRPr/>
              </a:pPr>
              <a:t>‹Nº›</a:t>
            </a:fld>
            <a:endParaRPr lang="es-E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fld id="{7816A782-9ACC-4C52-889C-5930DF8A44F7}" type="datetime1">
              <a:rPr lang="es-ES"/>
              <a:pPr>
                <a:defRPr/>
              </a:pPr>
              <a:t>18/12/2010</a:t>
            </a:fld>
            <a:endParaRPr lang="es-ES"/>
          </a:p>
        </p:txBody>
      </p:sp>
      <p:sp>
        <p:nvSpPr>
          <p:cNvPr id="5" name="9 Marcador de pie de página"/>
          <p:cNvSpPr>
            <a:spLocks noGrp="1"/>
          </p:cNvSpPr>
          <p:nvPr>
            <p:ph type="ftr" sz="quarter" idx="11"/>
          </p:nvPr>
        </p:nvSpPr>
        <p:spPr/>
        <p:txBody>
          <a:bodyPr/>
          <a:lstStyle>
            <a:lvl1pPr>
              <a:defRPr/>
            </a:lvl1pPr>
          </a:lstStyle>
          <a:p>
            <a:pPr>
              <a:defRPr/>
            </a:pPr>
            <a:endParaRPr lang="es-ES"/>
          </a:p>
        </p:txBody>
      </p:sp>
      <p:sp>
        <p:nvSpPr>
          <p:cNvPr id="6" name="21 Marcador de número de diapositiva"/>
          <p:cNvSpPr>
            <a:spLocks noGrp="1"/>
          </p:cNvSpPr>
          <p:nvPr>
            <p:ph type="sldNum" sz="quarter" idx="12"/>
          </p:nvPr>
        </p:nvSpPr>
        <p:spPr/>
        <p:txBody>
          <a:bodyPr/>
          <a:lstStyle>
            <a:lvl1pPr>
              <a:defRPr/>
            </a:lvl1pPr>
          </a:lstStyle>
          <a:p>
            <a:pPr>
              <a:defRPr/>
            </a:pPr>
            <a:fld id="{1C1A548A-3101-4091-A0EE-D82DE9C9C965}" type="slidenum">
              <a:rPr lang="es-ES"/>
              <a:pPr>
                <a:defRPr/>
              </a:pPr>
              <a:t>‹Nº›</a:t>
            </a:fld>
            <a:endParaRPr lang="es-E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3 Rectángulo"/>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Rectángulo"/>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5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6 Elipse"/>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8" name="3 Marcador de fecha"/>
          <p:cNvSpPr>
            <a:spLocks noGrp="1"/>
          </p:cNvSpPr>
          <p:nvPr>
            <p:ph type="dt" sz="half" idx="10"/>
          </p:nvPr>
        </p:nvSpPr>
        <p:spPr/>
        <p:txBody>
          <a:bodyPr/>
          <a:lstStyle>
            <a:lvl1pPr>
              <a:defRPr smtClean="0"/>
            </a:lvl1pPr>
            <a:extLst/>
          </a:lstStyle>
          <a:p>
            <a:pPr>
              <a:defRPr/>
            </a:pPr>
            <a:fld id="{7087E4C9-E0EF-4BE0-ACDE-117726CEA3B9}" type="datetime1">
              <a:rPr lang="es-ES"/>
              <a:pPr>
                <a:defRPr/>
              </a:pPr>
              <a:t>18/12/2010</a:t>
            </a:fld>
            <a:endParaRPr lang="es-ES"/>
          </a:p>
        </p:txBody>
      </p:sp>
      <p:sp>
        <p:nvSpPr>
          <p:cNvPr id="9" name="4 Marcador de pie de página"/>
          <p:cNvSpPr>
            <a:spLocks noGrp="1"/>
          </p:cNvSpPr>
          <p:nvPr>
            <p:ph type="ftr" sz="quarter" idx="11"/>
          </p:nvPr>
        </p:nvSpPr>
        <p:spPr/>
        <p:txBody>
          <a:bodyPr/>
          <a:lstStyle>
            <a:lvl1pPr>
              <a:defRPr/>
            </a:lvl1pPr>
            <a:extLst/>
          </a:lstStyle>
          <a:p>
            <a:pPr>
              <a:defRPr/>
            </a:pPr>
            <a:endParaRPr lang="es-ES"/>
          </a:p>
        </p:txBody>
      </p:sp>
      <p:sp>
        <p:nvSpPr>
          <p:cNvPr id="10" name="5 Marcador de número de diapositiva"/>
          <p:cNvSpPr>
            <a:spLocks noGrp="1"/>
          </p:cNvSpPr>
          <p:nvPr>
            <p:ph type="sldNum" sz="quarter" idx="12"/>
          </p:nvPr>
        </p:nvSpPr>
        <p:spPr/>
        <p:txBody>
          <a:bodyPr/>
          <a:lstStyle>
            <a:lvl1pPr>
              <a:defRPr/>
            </a:lvl1pPr>
            <a:extLst/>
          </a:lstStyle>
          <a:p>
            <a:pPr>
              <a:defRPr/>
            </a:pPr>
            <a:fld id="{DB2FB1EA-DDB4-489F-8527-5CAA40C85847}" type="slidenum">
              <a:rPr lang="es-ES"/>
              <a:pPr>
                <a:defRPr/>
              </a:pPr>
              <a:t>‹Nº›</a:t>
            </a:fld>
            <a:endParaRPr lang="es-E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3 Marcador de fecha"/>
          <p:cNvSpPr>
            <a:spLocks noGrp="1"/>
          </p:cNvSpPr>
          <p:nvPr>
            <p:ph type="dt" sz="half" idx="10"/>
          </p:nvPr>
        </p:nvSpPr>
        <p:spPr/>
        <p:txBody>
          <a:bodyPr/>
          <a:lstStyle>
            <a:lvl1pPr>
              <a:defRPr/>
            </a:lvl1pPr>
          </a:lstStyle>
          <a:p>
            <a:pPr>
              <a:defRPr/>
            </a:pPr>
            <a:fld id="{DA2B42BD-DBDA-4662-B867-2BF7A3D95166}" type="datetime1">
              <a:rPr lang="es-ES"/>
              <a:pPr>
                <a:defRPr/>
              </a:pPr>
              <a:t>18/12/2010</a:t>
            </a:fld>
            <a:endParaRPr lang="es-ES"/>
          </a:p>
        </p:txBody>
      </p:sp>
      <p:sp>
        <p:nvSpPr>
          <p:cNvPr id="6" name="9 Marcador de pie de página"/>
          <p:cNvSpPr>
            <a:spLocks noGrp="1"/>
          </p:cNvSpPr>
          <p:nvPr>
            <p:ph type="ftr" sz="quarter" idx="11"/>
          </p:nvPr>
        </p:nvSpPr>
        <p:spPr/>
        <p:txBody>
          <a:bodyPr/>
          <a:lstStyle>
            <a:lvl1pPr>
              <a:defRPr/>
            </a:lvl1pPr>
          </a:lstStyle>
          <a:p>
            <a:pPr>
              <a:defRPr/>
            </a:pPr>
            <a:endParaRPr lang="es-ES"/>
          </a:p>
        </p:txBody>
      </p:sp>
      <p:sp>
        <p:nvSpPr>
          <p:cNvPr id="7" name="21 Marcador de número de diapositiva"/>
          <p:cNvSpPr>
            <a:spLocks noGrp="1"/>
          </p:cNvSpPr>
          <p:nvPr>
            <p:ph type="sldNum" sz="quarter" idx="12"/>
          </p:nvPr>
        </p:nvSpPr>
        <p:spPr/>
        <p:txBody>
          <a:bodyPr/>
          <a:lstStyle>
            <a:lvl1pPr>
              <a:defRPr/>
            </a:lvl1pPr>
          </a:lstStyle>
          <a:p>
            <a:pPr>
              <a:defRPr/>
            </a:pPr>
            <a:fld id="{AB33CD61-C71F-40C2-AE88-4C78B76C05FE}" type="slidenum">
              <a:rPr lang="es-ES"/>
              <a:pPr>
                <a:defRPr/>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lstStyle>
            <a:lvl1pPr algn="ctr">
              <a:defRPr sz="4500" b="1" cap="none" baseline="0"/>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smtClean="0"/>
            </a:lvl1pPr>
            <a:extLst/>
          </a:lstStyle>
          <a:p>
            <a:pPr>
              <a:defRPr/>
            </a:pPr>
            <a:fld id="{09E6F33E-626E-47B2-9C06-D96689C1F78F}" type="datetime1">
              <a:rPr lang="es-ES"/>
              <a:pPr>
                <a:defRPr/>
              </a:pPr>
              <a:t>18/12/2010</a:t>
            </a:fld>
            <a:endParaRPr lang="es-ES"/>
          </a:p>
        </p:txBody>
      </p:sp>
      <p:sp>
        <p:nvSpPr>
          <p:cNvPr id="8" name="7 Marcador de pie de página"/>
          <p:cNvSpPr>
            <a:spLocks noGrp="1"/>
          </p:cNvSpPr>
          <p:nvPr>
            <p:ph type="ftr" sz="quarter" idx="11"/>
          </p:nvPr>
        </p:nvSpPr>
        <p:spPr/>
        <p:txBody>
          <a:bodyPr/>
          <a:lstStyle>
            <a:lvl1pPr>
              <a:defRPr/>
            </a:lvl1pPr>
            <a:extLst/>
          </a:lstStyle>
          <a:p>
            <a:pPr>
              <a:defRPr/>
            </a:pPr>
            <a:endParaRPr lang="es-ES"/>
          </a:p>
        </p:txBody>
      </p:sp>
      <p:sp>
        <p:nvSpPr>
          <p:cNvPr id="9" name="8 Marcador de número de diapositiva"/>
          <p:cNvSpPr>
            <a:spLocks noGrp="1"/>
          </p:cNvSpPr>
          <p:nvPr>
            <p:ph type="sldNum" sz="quarter" idx="12"/>
          </p:nvPr>
        </p:nvSpPr>
        <p:spPr/>
        <p:txBody>
          <a:bodyPr/>
          <a:lstStyle>
            <a:lvl1pPr>
              <a:defRPr/>
            </a:lvl1pPr>
            <a:extLst/>
          </a:lstStyle>
          <a:p>
            <a:pPr>
              <a:defRPr/>
            </a:pPr>
            <a:fld id="{AA921E36-1030-4F30-AF06-2AB7A1B0F936}" type="slidenum">
              <a:rPr lang="es-ES"/>
              <a:pPr>
                <a:defRPr/>
              </a:pPr>
              <a:t>‹Nº›</a:t>
            </a:fld>
            <a:endParaRPr lang="es-E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lang="es-ES" smtClean="0"/>
              <a:t>Haga clic para modificar el estilo de título del patrón</a:t>
            </a:r>
            <a:endParaRPr lang="en-US"/>
          </a:p>
        </p:txBody>
      </p:sp>
      <p:sp>
        <p:nvSpPr>
          <p:cNvPr id="3" name="23 Marcador de fecha"/>
          <p:cNvSpPr>
            <a:spLocks noGrp="1"/>
          </p:cNvSpPr>
          <p:nvPr>
            <p:ph type="dt" sz="half" idx="10"/>
          </p:nvPr>
        </p:nvSpPr>
        <p:spPr/>
        <p:txBody>
          <a:bodyPr/>
          <a:lstStyle>
            <a:lvl1pPr>
              <a:defRPr/>
            </a:lvl1pPr>
          </a:lstStyle>
          <a:p>
            <a:pPr>
              <a:defRPr/>
            </a:pPr>
            <a:fld id="{EED627CA-CD22-4827-9D0B-3EB57C602C0E}" type="datetime1">
              <a:rPr lang="es-ES"/>
              <a:pPr>
                <a:defRPr/>
              </a:pPr>
              <a:t>18/12/2010</a:t>
            </a:fld>
            <a:endParaRPr lang="es-ES"/>
          </a:p>
        </p:txBody>
      </p:sp>
      <p:sp>
        <p:nvSpPr>
          <p:cNvPr id="4" name="9 Marcador de pie de página"/>
          <p:cNvSpPr>
            <a:spLocks noGrp="1"/>
          </p:cNvSpPr>
          <p:nvPr>
            <p:ph type="ftr" sz="quarter" idx="11"/>
          </p:nvPr>
        </p:nvSpPr>
        <p:spPr/>
        <p:txBody>
          <a:bodyPr/>
          <a:lstStyle>
            <a:lvl1pPr>
              <a:defRPr/>
            </a:lvl1pPr>
          </a:lstStyle>
          <a:p>
            <a:pPr>
              <a:defRPr/>
            </a:pPr>
            <a:endParaRPr lang="es-ES"/>
          </a:p>
        </p:txBody>
      </p:sp>
      <p:sp>
        <p:nvSpPr>
          <p:cNvPr id="5" name="21 Marcador de número de diapositiva"/>
          <p:cNvSpPr>
            <a:spLocks noGrp="1"/>
          </p:cNvSpPr>
          <p:nvPr>
            <p:ph type="sldNum" sz="quarter" idx="12"/>
          </p:nvPr>
        </p:nvSpPr>
        <p:spPr/>
        <p:txBody>
          <a:bodyPr/>
          <a:lstStyle>
            <a:lvl1pPr>
              <a:defRPr/>
            </a:lvl1pPr>
          </a:lstStyle>
          <a:p>
            <a:pPr>
              <a:defRPr/>
            </a:pPr>
            <a:fld id="{BA4BF2BB-FAC2-4E06-B1E0-497DE6F53C23}" type="slidenum">
              <a:rPr lang="es-ES"/>
              <a:pPr>
                <a:defRPr/>
              </a:pPr>
              <a:t>‹Nº›</a:t>
            </a:fld>
            <a:endParaRPr lang="es-E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Rectángulo"/>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2 Rectángulo"/>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1 Marcador de fecha"/>
          <p:cNvSpPr>
            <a:spLocks noGrp="1"/>
          </p:cNvSpPr>
          <p:nvPr>
            <p:ph type="dt" sz="half" idx="10"/>
          </p:nvPr>
        </p:nvSpPr>
        <p:spPr/>
        <p:txBody>
          <a:bodyPr/>
          <a:lstStyle>
            <a:lvl1pPr>
              <a:defRPr smtClean="0"/>
            </a:lvl1pPr>
            <a:extLst/>
          </a:lstStyle>
          <a:p>
            <a:pPr>
              <a:defRPr/>
            </a:pPr>
            <a:fld id="{1F8A08F3-0681-4D89-AF0D-E4FEC5B167B3}" type="datetime1">
              <a:rPr lang="es-ES"/>
              <a:pPr>
                <a:defRPr/>
              </a:pPr>
              <a:t>18/12/2010</a:t>
            </a:fld>
            <a:endParaRPr lang="es-ES"/>
          </a:p>
        </p:txBody>
      </p:sp>
      <p:sp>
        <p:nvSpPr>
          <p:cNvPr id="5" name="2 Marcador de pie de página"/>
          <p:cNvSpPr>
            <a:spLocks noGrp="1"/>
          </p:cNvSpPr>
          <p:nvPr>
            <p:ph type="ftr" sz="quarter" idx="11"/>
          </p:nvPr>
        </p:nvSpPr>
        <p:spPr/>
        <p:txBody>
          <a:bodyPr/>
          <a:lstStyle>
            <a:lvl1pPr>
              <a:defRPr/>
            </a:lvl1pPr>
            <a:extLst/>
          </a:lstStyle>
          <a:p>
            <a:pPr>
              <a:defRPr/>
            </a:pPr>
            <a:endParaRPr lang="es-ES"/>
          </a:p>
        </p:txBody>
      </p:sp>
      <p:sp>
        <p:nvSpPr>
          <p:cNvPr id="6" name="3 Marcador de número de diapositiva"/>
          <p:cNvSpPr>
            <a:spLocks noGrp="1"/>
          </p:cNvSpPr>
          <p:nvPr>
            <p:ph type="sldNum" sz="quarter" idx="12"/>
          </p:nvPr>
        </p:nvSpPr>
        <p:spPr/>
        <p:txBody>
          <a:bodyPr/>
          <a:lstStyle>
            <a:lvl1pPr>
              <a:defRPr/>
            </a:lvl1pPr>
            <a:extLst/>
          </a:lstStyle>
          <a:p>
            <a:pPr>
              <a:defRPr/>
            </a:pPr>
            <a:fld id="{1B8A9DA9-31DB-4577-9E09-957DE7C5E8F6}" type="slidenum">
              <a:rPr lang="es-ES"/>
              <a:pPr>
                <a:defRPr/>
              </a:pPr>
              <a:t>‹Nº›</a:t>
            </a:fld>
            <a:endParaRPr lang="es-E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smtClean="0"/>
            </a:lvl1pPr>
            <a:extLst/>
          </a:lstStyle>
          <a:p>
            <a:pPr>
              <a:defRPr/>
            </a:pPr>
            <a:fld id="{763E5BE5-7B58-4A53-9DF8-1755F99A82C2}" type="datetime1">
              <a:rPr lang="es-ES"/>
              <a:pPr>
                <a:defRPr/>
              </a:pPr>
              <a:t>18/12/2010</a:t>
            </a:fld>
            <a:endParaRPr lang="es-ES"/>
          </a:p>
        </p:txBody>
      </p:sp>
      <p:sp>
        <p:nvSpPr>
          <p:cNvPr id="6" name="5 Marcador de pie de página"/>
          <p:cNvSpPr>
            <a:spLocks noGrp="1"/>
          </p:cNvSpPr>
          <p:nvPr>
            <p:ph type="ftr" sz="quarter" idx="11"/>
          </p:nvPr>
        </p:nvSpPr>
        <p:spPr/>
        <p:txBody>
          <a:bodyPr/>
          <a:lstStyle>
            <a:lvl1pPr>
              <a:defRPr/>
            </a:lvl1pPr>
            <a:extLst/>
          </a:lstStyle>
          <a:p>
            <a:pPr>
              <a:defRPr/>
            </a:pPr>
            <a:endParaRPr lang="es-ES"/>
          </a:p>
        </p:txBody>
      </p:sp>
      <p:sp>
        <p:nvSpPr>
          <p:cNvPr id="7" name="6 Marcador de número de diapositiva"/>
          <p:cNvSpPr>
            <a:spLocks noGrp="1"/>
          </p:cNvSpPr>
          <p:nvPr>
            <p:ph type="sldNum" sz="quarter" idx="12"/>
          </p:nvPr>
        </p:nvSpPr>
        <p:spPr/>
        <p:txBody>
          <a:bodyPr/>
          <a:lstStyle>
            <a:lvl1pPr>
              <a:defRPr/>
            </a:lvl1pPr>
            <a:extLst/>
          </a:lstStyle>
          <a:p>
            <a:pPr>
              <a:defRPr/>
            </a:pPr>
            <a:fld id="{7BC198D2-9BCF-41B5-BABE-C51A9E61F057}" type="slidenum">
              <a:rPr lang="es-ES"/>
              <a:pPr>
                <a:defRPr/>
              </a:pPr>
              <a:t>‹Nº›</a:t>
            </a:fld>
            <a:endParaRPr lang="es-E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5 Proceso"/>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6 Proceso"/>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8" name="4 Marcador de fecha"/>
          <p:cNvSpPr>
            <a:spLocks noGrp="1"/>
          </p:cNvSpPr>
          <p:nvPr>
            <p:ph type="dt" sz="half" idx="10"/>
          </p:nvPr>
        </p:nvSpPr>
        <p:spPr/>
        <p:txBody>
          <a:bodyPr/>
          <a:lstStyle>
            <a:lvl1pPr>
              <a:defRPr smtClean="0"/>
            </a:lvl1pPr>
            <a:extLst/>
          </a:lstStyle>
          <a:p>
            <a:pPr>
              <a:defRPr/>
            </a:pPr>
            <a:fld id="{1B7BA4E9-05B9-47AD-BDFB-4FF2C1AC230E}" type="datetime1">
              <a:rPr lang="es-ES"/>
              <a:pPr>
                <a:defRPr/>
              </a:pPr>
              <a:t>18/12/2010</a:t>
            </a:fld>
            <a:endParaRPr lang="es-ES"/>
          </a:p>
        </p:txBody>
      </p:sp>
      <p:sp>
        <p:nvSpPr>
          <p:cNvPr id="9" name="5 Marcador de pie de página"/>
          <p:cNvSpPr>
            <a:spLocks noGrp="1"/>
          </p:cNvSpPr>
          <p:nvPr>
            <p:ph type="ftr" sz="quarter" idx="11"/>
          </p:nvPr>
        </p:nvSpPr>
        <p:spPr/>
        <p:txBody>
          <a:bodyPr/>
          <a:lstStyle>
            <a:lvl1pPr>
              <a:defRPr/>
            </a:lvl1pPr>
            <a:extLst/>
          </a:lstStyle>
          <a:p>
            <a:pPr>
              <a:defRPr/>
            </a:pPr>
            <a:endParaRPr lang="es-ES"/>
          </a:p>
        </p:txBody>
      </p:sp>
      <p:sp>
        <p:nvSpPr>
          <p:cNvPr id="10" name="6 Marcador de número de diapositiva"/>
          <p:cNvSpPr>
            <a:spLocks noGrp="1"/>
          </p:cNvSpPr>
          <p:nvPr>
            <p:ph type="sldNum" sz="quarter" idx="12"/>
          </p:nvPr>
        </p:nvSpPr>
        <p:spPr/>
        <p:txBody>
          <a:bodyPr/>
          <a:lstStyle>
            <a:lvl1pPr>
              <a:defRPr/>
            </a:lvl1pPr>
            <a:extLst/>
          </a:lstStyle>
          <a:p>
            <a:pPr>
              <a:defRPr/>
            </a:pPr>
            <a:fld id="{8DD9AC97-A93C-4299-9506-76C8625A95C0}" type="slidenum">
              <a:rPr lang="es-ES"/>
              <a:pPr>
                <a:defRPr/>
              </a:pPr>
              <a:t>‹Nº›</a:t>
            </a:fld>
            <a:endParaRPr lang="es-E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7 Elipse"/>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11 Rectángulo"/>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Marcador de título"/>
          <p:cNvSpPr>
            <a:spLocks noGrp="1"/>
          </p:cNvSpPr>
          <p:nvPr>
            <p:ph type="title"/>
          </p:nvPr>
        </p:nvSpPr>
        <p:spPr>
          <a:xfrm>
            <a:off x="1435100" y="274638"/>
            <a:ext cx="7499350" cy="1143000"/>
          </a:xfrm>
          <a:prstGeom prst="rect">
            <a:avLst/>
          </a:prstGeom>
        </p:spPr>
        <p:txBody>
          <a:bodyPr anchor="ctr">
            <a:normAutofit/>
          </a:bodyPr>
          <a:lstStyle>
            <a:extLst/>
          </a:lstStyle>
          <a:p>
            <a:r>
              <a:rPr lang="es-ES" smtClean="0"/>
              <a:t>Haga clic para modificar el estilo de título del patrón</a:t>
            </a:r>
            <a:endParaRPr lang="en-US"/>
          </a:p>
        </p:txBody>
      </p:sp>
      <p:sp>
        <p:nvSpPr>
          <p:cNvPr id="1033" name="8 Marcador de texto"/>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D983E225-346A-4B7D-8349-4F575CBDFFA8}" type="datetime1">
              <a:rPr lang="es-ES"/>
              <a:pPr>
                <a:defRPr/>
              </a:pPr>
              <a:t>18/12/2010</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s-ES"/>
          </a:p>
        </p:txBody>
      </p:sp>
      <p:sp>
        <p:nvSpPr>
          <p:cNvPr id="22" name="21 Marcador de número de diapositiva"/>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fld id="{6FD1395D-8ED3-4A0C-809D-CDF11D93DA2A}" type="slidenum">
              <a:rPr lang="es-ES"/>
              <a:pPr>
                <a:defRPr/>
              </a:pPr>
              <a:t>‹Nº›</a:t>
            </a:fld>
            <a:endParaRPr lang="es-ES"/>
          </a:p>
        </p:txBody>
      </p:sp>
      <p:sp>
        <p:nvSpPr>
          <p:cNvPr id="15" name="14 Rectángulo"/>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892" r:id="rId1"/>
    <p:sldLayoutId id="2147483887" r:id="rId2"/>
    <p:sldLayoutId id="2147483893" r:id="rId3"/>
    <p:sldLayoutId id="2147483888" r:id="rId4"/>
    <p:sldLayoutId id="2147483894" r:id="rId5"/>
    <p:sldLayoutId id="2147483889" r:id="rId6"/>
    <p:sldLayoutId id="2147483895" r:id="rId7"/>
    <p:sldLayoutId id="2147483896" r:id="rId8"/>
    <p:sldLayoutId id="2147483897" r:id="rId9"/>
    <p:sldLayoutId id="2147483890" r:id="rId10"/>
    <p:sldLayoutId id="2147483891" r:id="rId11"/>
  </p:sldLayoutIdLst>
  <p:transition/>
  <p:hf sldNum="0" hdr="0" ftr="0" dt="0"/>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monografias.com/trabajos12/eleynewt/eleynewt.shtml"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3000" y="228600"/>
            <a:ext cx="8001000" cy="990600"/>
          </a:xfrm>
        </p:spPr>
        <p:txBody>
          <a:bodyPr>
            <a:normAutofit fontScale="90000"/>
          </a:bodyPr>
          <a:lstStyle/>
          <a:p>
            <a:pPr eaLnBrk="1" fontAlgn="auto" hangingPunct="1">
              <a:spcAft>
                <a:spcPts val="0"/>
              </a:spcAft>
              <a:defRPr/>
            </a:pPr>
            <a:r>
              <a:rPr lang="es-ES" sz="3200" b="1" dirty="0" smtClean="0">
                <a:solidFill>
                  <a:schemeClr val="accent2"/>
                </a:solidFill>
                <a:effectLst>
                  <a:outerShdw blurRad="38100" dist="38100" dir="2700000" algn="tl">
                    <a:srgbClr val="000000">
                      <a:alpha val="43137"/>
                    </a:srgbClr>
                  </a:outerShdw>
                </a:effectLst>
                <a:cs typeface="Times New Roman" pitchFamily="18" charset="0"/>
              </a:rPr>
              <a:t>Concepto de Contrato Colectivo de Trabajo</a:t>
            </a:r>
            <a:endParaRPr lang="es-ES" sz="3200" b="1" dirty="0">
              <a:solidFill>
                <a:schemeClr val="accent2"/>
              </a:solidFill>
              <a:effectLst>
                <a:outerShdw blurRad="38100" dist="38100" dir="2700000" algn="tl">
                  <a:srgbClr val="000000">
                    <a:alpha val="43137"/>
                  </a:srgbClr>
                </a:outerShdw>
              </a:effectLst>
              <a:cs typeface="Times New Roman" pitchFamily="18" charset="0"/>
            </a:endParaRPr>
          </a:p>
        </p:txBody>
      </p:sp>
      <p:sp>
        <p:nvSpPr>
          <p:cNvPr id="3" name="2 Marcador de contenido"/>
          <p:cNvSpPr>
            <a:spLocks noGrp="1"/>
          </p:cNvSpPr>
          <p:nvPr>
            <p:ph idx="1"/>
          </p:nvPr>
        </p:nvSpPr>
        <p:spPr>
          <a:xfrm>
            <a:off x="857250" y="1447800"/>
            <a:ext cx="8072438" cy="4624388"/>
          </a:xfrm>
        </p:spPr>
        <p:txBody>
          <a:bodyPr>
            <a:normAutofit/>
          </a:bodyPr>
          <a:lstStyle/>
          <a:p>
            <a:pPr marL="365760" indent="-283464" algn="just" eaLnBrk="1" fontAlgn="auto" hangingPunct="1">
              <a:spcAft>
                <a:spcPts val="0"/>
              </a:spcAft>
              <a:buClr>
                <a:srgbClr val="FFC000"/>
              </a:buClr>
              <a:buFont typeface="Wingdings 2"/>
              <a:buChar char=""/>
              <a:defRPr/>
            </a:pPr>
            <a:r>
              <a:rPr lang="es-ES" sz="2000" b="1" dirty="0" smtClean="0">
                <a:solidFill>
                  <a:srgbClr val="FFC000"/>
                </a:solidFill>
                <a:effectLst>
                  <a:outerShdw blurRad="38100" dist="38100" dir="2700000" algn="tl">
                    <a:srgbClr val="000000">
                      <a:alpha val="43137"/>
                    </a:srgbClr>
                  </a:outerShdw>
                </a:effectLst>
                <a:cs typeface="Times New Roman" pitchFamily="18" charset="0"/>
              </a:rPr>
              <a:t>Doctrinal</a:t>
            </a:r>
            <a:r>
              <a:rPr lang="es-ES" sz="2000" b="1" dirty="0" smtClean="0">
                <a:solidFill>
                  <a:schemeClr val="accent4"/>
                </a:solidFill>
                <a:effectLst>
                  <a:outerShdw blurRad="38100" dist="38100" dir="2700000" algn="tl">
                    <a:srgbClr val="000000">
                      <a:alpha val="43137"/>
                    </a:srgbClr>
                  </a:outerShdw>
                </a:effectLst>
                <a:cs typeface="Times New Roman" pitchFamily="18" charset="0"/>
              </a:rPr>
              <a:t>. </a:t>
            </a:r>
            <a:r>
              <a:rPr lang="es-ES" sz="2000" dirty="0" smtClean="0">
                <a:solidFill>
                  <a:schemeClr val="accent4"/>
                </a:solidFill>
                <a:cs typeface="Times New Roman" pitchFamily="18" charset="0"/>
              </a:rPr>
              <a:t>Regula las condiciones que regirán los contratos individuales de trabajo en las empresas o establecimientos y los deberes y derechos de las partes contratantes que son uno o varios sindicatos de trabajadores y un patrono.-</a:t>
            </a:r>
          </a:p>
          <a:p>
            <a:pPr marL="365760" indent="-283464" algn="just" eaLnBrk="1" fontAlgn="auto" hangingPunct="1">
              <a:spcAft>
                <a:spcPts val="0"/>
              </a:spcAft>
              <a:buFont typeface="Wingdings 2"/>
              <a:buNone/>
              <a:defRPr/>
            </a:pPr>
            <a:endParaRPr lang="es-ES" sz="2000" dirty="0" smtClean="0">
              <a:cs typeface="Times New Roman" pitchFamily="18" charset="0"/>
            </a:endParaRPr>
          </a:p>
          <a:p>
            <a:pPr marL="365760" indent="-283464" algn="just" eaLnBrk="1" fontAlgn="auto" hangingPunct="1">
              <a:spcAft>
                <a:spcPts val="0"/>
              </a:spcAft>
              <a:buClr>
                <a:srgbClr val="FFC000"/>
              </a:buClr>
              <a:buFont typeface="Wingdings 2"/>
              <a:buChar char=""/>
              <a:defRPr/>
            </a:pPr>
            <a:r>
              <a:rPr lang="es-ES" sz="2000" b="1" dirty="0" smtClean="0">
                <a:solidFill>
                  <a:srgbClr val="FFC000"/>
                </a:solidFill>
                <a:effectLst>
                  <a:outerShdw blurRad="38100" dist="38100" dir="2700000" algn="tl">
                    <a:srgbClr val="000000">
                      <a:alpha val="43137"/>
                    </a:srgbClr>
                  </a:outerShdw>
                </a:effectLst>
                <a:cs typeface="Times New Roman" pitchFamily="18" charset="0"/>
              </a:rPr>
              <a:t>Legal. </a:t>
            </a:r>
            <a:r>
              <a:rPr lang="es-ES" sz="2000" b="1" dirty="0" smtClean="0">
                <a:solidFill>
                  <a:schemeClr val="accent2"/>
                </a:solidFill>
                <a:effectLst>
                  <a:outerShdw blurRad="38100" dist="38100" dir="2700000" algn="tl">
                    <a:srgbClr val="000000">
                      <a:alpha val="43137"/>
                    </a:srgbClr>
                  </a:outerShdw>
                </a:effectLst>
                <a:cs typeface="Times New Roman" pitchFamily="18" charset="0"/>
              </a:rPr>
              <a:t>Art. 268.- </a:t>
            </a:r>
            <a:r>
              <a:rPr lang="es-ES" sz="2000" b="1" u="sng" dirty="0" smtClean="0">
                <a:solidFill>
                  <a:schemeClr val="accent4"/>
                </a:solidFill>
                <a:cs typeface="Times New Roman" pitchFamily="18" charset="0"/>
              </a:rPr>
              <a:t>El contrato colectivo de trabajo y la convención colectiva de trabajo, </a:t>
            </a:r>
            <a:r>
              <a:rPr lang="es-ES" sz="2000" dirty="0" smtClean="0">
                <a:solidFill>
                  <a:schemeClr val="accent4"/>
                </a:solidFill>
                <a:cs typeface="Times New Roman" pitchFamily="18" charset="0"/>
              </a:rPr>
              <a:t>tienen por objeto regular, durante su vigencia, las condiciones que regirán los contratos individuales de trabajo en las empresas o establecimientos de que se trate; y los derechos y obligaciones de las partes contratantes.</a:t>
            </a:r>
            <a:br>
              <a:rPr lang="es-ES" sz="2000" dirty="0" smtClean="0">
                <a:solidFill>
                  <a:schemeClr val="accent4"/>
                </a:solidFill>
                <a:cs typeface="Times New Roman" pitchFamily="18" charset="0"/>
              </a:rPr>
            </a:br>
            <a:r>
              <a:rPr lang="es-ES" sz="2000" dirty="0" smtClean="0">
                <a:solidFill>
                  <a:schemeClr val="accent4"/>
                </a:solidFill>
              </a:rPr>
              <a:t/>
            </a:r>
            <a:br>
              <a:rPr lang="es-ES" sz="2000" dirty="0" smtClean="0">
                <a:solidFill>
                  <a:schemeClr val="accent4"/>
                </a:solidFill>
              </a:rPr>
            </a:br>
            <a:endParaRPr lang="es-ES" sz="2000" dirty="0" smtClean="0">
              <a:solidFill>
                <a:schemeClr val="accent4"/>
              </a:solidFill>
              <a:cs typeface="Times New Roman" pitchFamily="18" charset="0"/>
            </a:endParaRPr>
          </a:p>
          <a:p>
            <a:pPr marL="365760" indent="-283464" eaLnBrk="1" fontAlgn="auto" hangingPunct="1">
              <a:spcAft>
                <a:spcPts val="0"/>
              </a:spcAft>
              <a:buFont typeface="Wingdings 2"/>
              <a:buChar char=""/>
              <a:defRPr/>
            </a:pPr>
            <a:endParaRPr lang="es-ES" dirty="0"/>
          </a:p>
        </p:txBody>
      </p:sp>
      <p:pic>
        <p:nvPicPr>
          <p:cNvPr id="9220" name="Picture 3" descr="C:\Program Files\Microsoft Office\MEDIA\CAGCAT10\j0299125.wmf"/>
          <p:cNvPicPr>
            <a:picLocks noChangeAspect="1" noChangeArrowheads="1"/>
          </p:cNvPicPr>
          <p:nvPr/>
        </p:nvPicPr>
        <p:blipFill>
          <a:blip r:embed="rId2" cstate="print"/>
          <a:srcRect/>
          <a:stretch>
            <a:fillRect/>
          </a:stretch>
        </p:blipFill>
        <p:spPr bwMode="auto">
          <a:xfrm>
            <a:off x="7715250" y="4857750"/>
            <a:ext cx="1100138" cy="15001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ctrTitle"/>
          </p:nvPr>
        </p:nvSpPr>
        <p:spPr>
          <a:xfrm>
            <a:off x="1331640" y="692696"/>
            <a:ext cx="6525344" cy="1445865"/>
          </a:xfrm>
        </p:spPr>
        <p:txBody>
          <a:bodyPr>
            <a:noAutofit/>
          </a:bodyPr>
          <a:lstStyle/>
          <a:p>
            <a:pPr algn="just" eaLnBrk="1" fontAlgn="auto" hangingPunct="1">
              <a:spcAft>
                <a:spcPts val="0"/>
              </a:spcAft>
              <a:defRPr/>
            </a:pPr>
            <a:r>
              <a:rPr lang="es-ES" sz="2400" b="1" dirty="0" smtClean="0">
                <a:solidFill>
                  <a:schemeClr val="tx2">
                    <a:satMod val="130000"/>
                  </a:schemeClr>
                </a:solidFill>
              </a:rPr>
              <a:t>El Registro y la Autorización del Contrato Colectivo de Trabajo por parte de Mintrab (DGT)</a:t>
            </a:r>
            <a:endParaRPr lang="es-ES" sz="2400" b="1" dirty="0">
              <a:solidFill>
                <a:schemeClr val="tx2">
                  <a:satMod val="130000"/>
                </a:schemeClr>
              </a:solidFill>
            </a:endParaRPr>
          </a:p>
        </p:txBody>
      </p:sp>
      <p:sp>
        <p:nvSpPr>
          <p:cNvPr id="9" name="8 Rectángulo"/>
          <p:cNvSpPr/>
          <p:nvPr/>
        </p:nvSpPr>
        <p:spPr>
          <a:xfrm>
            <a:off x="1043609" y="2132856"/>
            <a:ext cx="6552727" cy="2862322"/>
          </a:xfrm>
          <a:prstGeom prst="rect">
            <a:avLst/>
          </a:prstGeom>
        </p:spPr>
        <p:txBody>
          <a:bodyPr wrap="square">
            <a:spAutoFit/>
          </a:bodyPr>
          <a:lstStyle/>
          <a:p>
            <a:pPr algn="just" fontAlgn="auto">
              <a:spcBef>
                <a:spcPts val="0"/>
              </a:spcBef>
              <a:spcAft>
                <a:spcPts val="0"/>
              </a:spcAft>
              <a:defRPr/>
            </a:pPr>
            <a:r>
              <a:rPr lang="es-ES" dirty="0">
                <a:solidFill>
                  <a:schemeClr val="accent5">
                    <a:lumMod val="75000"/>
                  </a:schemeClr>
                </a:solidFill>
                <a:effectLst>
                  <a:outerShdw blurRad="38100" dist="38100" dir="2700000" algn="tl">
                    <a:srgbClr val="000000">
                      <a:alpha val="43137"/>
                    </a:srgbClr>
                  </a:outerShdw>
                </a:effectLst>
                <a:latin typeface="+mn-lt"/>
                <a:cs typeface="+mn-cs"/>
              </a:rPr>
              <a:t/>
            </a:r>
            <a:br>
              <a:rPr lang="es-ES" dirty="0">
                <a:solidFill>
                  <a:schemeClr val="accent5">
                    <a:lumMod val="75000"/>
                  </a:schemeClr>
                </a:solidFill>
                <a:effectLst>
                  <a:outerShdw blurRad="38100" dist="38100" dir="2700000" algn="tl">
                    <a:srgbClr val="000000">
                      <a:alpha val="43137"/>
                    </a:srgbClr>
                  </a:outerShdw>
                </a:effectLst>
                <a:latin typeface="+mn-lt"/>
                <a:cs typeface="+mn-cs"/>
              </a:rPr>
            </a:br>
            <a:endParaRPr lang="es-ES" dirty="0">
              <a:solidFill>
                <a:schemeClr val="accent5">
                  <a:lumMod val="75000"/>
                </a:schemeClr>
              </a:solidFill>
              <a:effectLst>
                <a:outerShdw blurRad="38100" dist="38100" dir="2700000" algn="tl">
                  <a:srgbClr val="000000">
                    <a:alpha val="43137"/>
                  </a:srgbClr>
                </a:outerShdw>
              </a:effectLst>
              <a:latin typeface="+mn-lt"/>
              <a:cs typeface="+mn-cs"/>
            </a:endParaRPr>
          </a:p>
          <a:p>
            <a:pPr algn="just"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Dentro de los </a:t>
            </a:r>
            <a:r>
              <a:rPr lang="es-ES" b="1" u="sng" dirty="0">
                <a:solidFill>
                  <a:schemeClr val="accent5">
                    <a:lumMod val="75000"/>
                  </a:schemeClr>
                </a:solidFill>
                <a:effectLst>
                  <a:outerShdw blurRad="38100" dist="38100" dir="2700000" algn="tl">
                    <a:srgbClr val="000000">
                      <a:alpha val="43137"/>
                    </a:srgbClr>
                  </a:outerShdw>
                </a:effectLst>
                <a:latin typeface="+mn-lt"/>
                <a:cs typeface="+mn-cs"/>
              </a:rPr>
              <a:t>treinta días </a:t>
            </a:r>
            <a:r>
              <a:rPr lang="es-ES" b="1" dirty="0">
                <a:solidFill>
                  <a:schemeClr val="accent5">
                    <a:lumMod val="75000"/>
                  </a:schemeClr>
                </a:solidFill>
                <a:effectLst>
                  <a:outerShdw blurRad="38100" dist="38100" dir="2700000" algn="tl">
                    <a:srgbClr val="000000">
                      <a:alpha val="43137"/>
                    </a:srgbClr>
                  </a:outerShdw>
                </a:effectLst>
                <a:latin typeface="+mn-lt"/>
                <a:cs typeface="+mn-cs"/>
              </a:rPr>
              <a:t>siguientes al de la celebración, cualquiera de las partes presentará los ejemplares a la </a:t>
            </a:r>
            <a:r>
              <a:rPr lang="es-ES" b="1" u="sng" dirty="0">
                <a:solidFill>
                  <a:schemeClr val="accent5">
                    <a:lumMod val="75000"/>
                  </a:schemeClr>
                </a:solidFill>
                <a:effectLst>
                  <a:outerShdw blurRad="38100" dist="38100" dir="2700000" algn="tl">
                    <a:srgbClr val="000000">
                      <a:alpha val="43137"/>
                    </a:srgbClr>
                  </a:outerShdw>
                </a:effectLst>
                <a:latin typeface="+mn-lt"/>
                <a:cs typeface="+mn-cs"/>
              </a:rPr>
              <a:t>sección correspondiente </a:t>
            </a:r>
            <a:r>
              <a:rPr lang="es-ES" b="1" dirty="0">
                <a:solidFill>
                  <a:schemeClr val="accent5">
                    <a:lumMod val="75000"/>
                  </a:schemeClr>
                </a:solidFill>
                <a:effectLst>
                  <a:outerShdw blurRad="38100" dist="38100" dir="2700000" algn="tl">
                    <a:srgbClr val="000000">
                      <a:alpha val="43137"/>
                    </a:srgbClr>
                  </a:outerShdw>
                </a:effectLst>
                <a:latin typeface="+mn-lt"/>
                <a:cs typeface="+mn-cs"/>
              </a:rPr>
              <a:t>del Ministerio de Trabajo y Previsión Social, para que el contrato se inscriba en el registro que al efecto llevará dicha sección, siempre que se ajuste a lo dispuesto por este Código.</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r>
              <a:rPr lang="es-ES" b="1" dirty="0">
                <a:latin typeface="+mn-lt"/>
                <a:cs typeface="+mn-cs"/>
              </a:rPr>
              <a:t/>
            </a:r>
            <a:br>
              <a:rPr lang="es-ES" b="1" dirty="0">
                <a:latin typeface="+mn-lt"/>
                <a:cs typeface="+mn-cs"/>
              </a:rPr>
            </a:br>
            <a:endParaRPr lang="es-ES" b="1" dirty="0">
              <a:latin typeface="+mn-lt"/>
              <a:cs typeface="+mn-cs"/>
            </a:endParaRPr>
          </a:p>
        </p:txBody>
      </p:sp>
      <p:sp>
        <p:nvSpPr>
          <p:cNvPr id="10" name="9 Rectángulo"/>
          <p:cNvSpPr/>
          <p:nvPr/>
        </p:nvSpPr>
        <p:spPr>
          <a:xfrm>
            <a:off x="0" y="2852936"/>
            <a:ext cx="1141413" cy="369888"/>
          </a:xfrm>
          <a:prstGeom prst="rect">
            <a:avLst/>
          </a:prstGeom>
        </p:spPr>
        <p:txBody>
          <a:bodyPr>
            <a:spAutoFit/>
          </a:bodyPr>
          <a:lstStyle/>
          <a:p>
            <a:pPr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Art. 278 </a:t>
            </a:r>
            <a:endParaRPr lang="es-ES" b="1" dirty="0">
              <a:latin typeface="+mn-lt"/>
              <a:cs typeface="+mn-cs"/>
            </a:endParaRPr>
          </a:p>
        </p:txBody>
      </p:sp>
      <p:sp>
        <p:nvSpPr>
          <p:cNvPr id="12" name="11 Rectángulo"/>
          <p:cNvSpPr/>
          <p:nvPr/>
        </p:nvSpPr>
        <p:spPr>
          <a:xfrm>
            <a:off x="971601" y="4509120"/>
            <a:ext cx="5760640" cy="2585323"/>
          </a:xfrm>
          <a:prstGeom prst="rect">
            <a:avLst/>
          </a:prstGeom>
        </p:spPr>
        <p:txBody>
          <a:bodyPr wrap="square">
            <a:spAutoFit/>
          </a:bodyPr>
          <a:lstStyle/>
          <a:p>
            <a:pPr algn="just"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La sección, dentro de los cinco días siguientes a la presentación del contrato, calificará los requisitos de forma y la capacidad de los contratantes. Si no encontrare contravenciones a las leyes, verificará la inscripción inmediatamente; en caso contrario, devolverá a los interesados los ejemplares del contrato, con las observaciones pertinentes.</a:t>
            </a:r>
            <a:r>
              <a:rPr lang="es-ES" b="1" dirty="0">
                <a:latin typeface="+mn-lt"/>
                <a:cs typeface="+mn-cs"/>
              </a:rPr>
              <a:t/>
            </a:r>
            <a:br>
              <a:rPr lang="es-ES" b="1" dirty="0">
                <a:latin typeface="+mn-lt"/>
                <a:cs typeface="+mn-cs"/>
              </a:rPr>
            </a:br>
            <a:r>
              <a:rPr lang="es-ES" dirty="0">
                <a:latin typeface="+mn-lt"/>
                <a:cs typeface="+mn-cs"/>
              </a:rPr>
              <a:t/>
            </a:r>
            <a:br>
              <a:rPr lang="es-ES" dirty="0">
                <a:latin typeface="+mn-lt"/>
                <a:cs typeface="+mn-cs"/>
              </a:rPr>
            </a:br>
            <a:endParaRPr lang="es-ES" dirty="0">
              <a:latin typeface="+mn-lt"/>
              <a:cs typeface="+mn-cs"/>
            </a:endParaRPr>
          </a:p>
        </p:txBody>
      </p:sp>
      <p:sp>
        <p:nvSpPr>
          <p:cNvPr id="13" name="12 Rectángulo"/>
          <p:cNvSpPr/>
          <p:nvPr/>
        </p:nvSpPr>
        <p:spPr>
          <a:xfrm>
            <a:off x="0" y="5085184"/>
            <a:ext cx="1049338" cy="369888"/>
          </a:xfrm>
          <a:prstGeom prst="rect">
            <a:avLst/>
          </a:prstGeom>
        </p:spPr>
        <p:txBody>
          <a:bodyPr wrap="none">
            <a:spAutoFit/>
          </a:bodyPr>
          <a:lstStyle/>
          <a:p>
            <a:pPr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Art. 279</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 calcmode="lin" valueType="num">
                                      <p:cBhvr additive="base">
                                        <p:cTn id="19"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xEl>
                                              <p:pRg st="0" end="0"/>
                                            </p:txEl>
                                          </p:spTgt>
                                        </p:tgtEl>
                                        <p:attrNameLst>
                                          <p:attrName>style.visibility</p:attrName>
                                        </p:attrNameLst>
                                      </p:cBhvr>
                                      <p:to>
                                        <p:strVal val="visible"/>
                                      </p:to>
                                    </p:set>
                                    <p:anim calcmode="lin" valueType="num">
                                      <p:cBhvr additive="base">
                                        <p:cTn id="2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 calcmode="lin" valueType="num">
                                      <p:cBhvr additive="base">
                                        <p:cTn id="31"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2" grpId="0" build="p"/>
      <p:bldP spid="1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187624" y="620688"/>
            <a:ext cx="6120680" cy="4247317"/>
          </a:xfrm>
          <a:prstGeom prst="rect">
            <a:avLst/>
          </a:prstGeom>
        </p:spPr>
        <p:txBody>
          <a:bodyPr wrap="square">
            <a:spAutoFit/>
          </a:bodyPr>
          <a:lstStyle/>
          <a:p>
            <a:pPr algn="just"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Cuando se denegare una inscripción y cualquiera de las partes lo considerare indebido, podrá recurrir jerárquicamente para ante el Director General de Trabajo, dentro de los tres días siguientes al de la notificación de la denegatoria. Si el Director encontrare que la resolución está ajustada a derecho, la confirmará, en otro caso, ordenará la inscripción. Contra la resolución del Director no habrá recurso alguno.</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r>
              <a:rPr lang="es-ES" b="1" dirty="0">
                <a:solidFill>
                  <a:schemeClr val="accent5">
                    <a:lumMod val="75000"/>
                  </a:schemeClr>
                </a:solidFill>
                <a:effectLst>
                  <a:outerShdw blurRad="38100" dist="38100" dir="2700000" algn="tl">
                    <a:srgbClr val="000000">
                      <a:alpha val="43137"/>
                    </a:srgbClr>
                  </a:outerShdw>
                </a:effectLst>
                <a:latin typeface="+mn-lt"/>
                <a:cs typeface="+mn-cs"/>
              </a:rPr>
              <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r>
              <a:rPr lang="es-ES" b="1" dirty="0">
                <a:solidFill>
                  <a:schemeClr val="accent5">
                    <a:lumMod val="75000"/>
                  </a:schemeClr>
                </a:solidFill>
                <a:effectLst>
                  <a:outerShdw blurRad="38100" dist="38100" dir="2700000" algn="tl">
                    <a:srgbClr val="000000">
                      <a:alpha val="43137"/>
                    </a:srgbClr>
                  </a:outerShdw>
                </a:effectLst>
                <a:latin typeface="+mn-lt"/>
                <a:cs typeface="+mn-cs"/>
              </a:rPr>
              <a:t>Si a pesar de haberse hecho la calificación a que se refiere este artículo, se inscribiere un contrato colectivo que contenga cláusulas que violen los derechos consagrados por este Código a favor de los trabajadores, dichas cláusulas se tendrán por no escritas.</a:t>
            </a:r>
          </a:p>
        </p:txBody>
      </p:sp>
      <p:sp>
        <p:nvSpPr>
          <p:cNvPr id="6" name="5 Rectángulo"/>
          <p:cNvSpPr/>
          <p:nvPr/>
        </p:nvSpPr>
        <p:spPr>
          <a:xfrm>
            <a:off x="971600" y="4869160"/>
            <a:ext cx="6840760" cy="1754326"/>
          </a:xfrm>
          <a:prstGeom prst="rect">
            <a:avLst/>
          </a:prstGeom>
        </p:spPr>
        <p:txBody>
          <a:bodyPr wrap="square">
            <a:spAutoFit/>
          </a:bodyPr>
          <a:lstStyle/>
          <a:p>
            <a:pPr algn="just"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En cada uno de los ejemplares del contrato se anotará la hora y fecha del registro, y el libro, número y folio en que aparece el asiento. Se devolverá un ejemplar a cada contratante y se conservará uno en el archivo de la sección.</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r>
              <a:rPr lang="es-ES" b="1" dirty="0">
                <a:solidFill>
                  <a:schemeClr val="accent5">
                    <a:lumMod val="75000"/>
                  </a:schemeClr>
                </a:solidFill>
                <a:effectLst>
                  <a:outerShdw blurRad="38100" dist="38100" dir="2700000" algn="tl">
                    <a:srgbClr val="000000">
                      <a:alpha val="43137"/>
                    </a:srgbClr>
                  </a:outerShdw>
                </a:effectLst>
                <a:latin typeface="+mn-lt"/>
                <a:cs typeface="+mn-cs"/>
              </a:rPr>
              <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endParaRPr lang="es-ES" b="1" dirty="0">
              <a:solidFill>
                <a:schemeClr val="accent5">
                  <a:lumMod val="75000"/>
                </a:schemeClr>
              </a:solidFill>
              <a:effectLst>
                <a:outerShdw blurRad="38100" dist="38100" dir="2700000" algn="tl">
                  <a:srgbClr val="000000">
                    <a:alpha val="43137"/>
                  </a:srgbClr>
                </a:outerShdw>
              </a:effectLst>
              <a:latin typeface="+mn-lt"/>
              <a:cs typeface="+mn-cs"/>
            </a:endParaRPr>
          </a:p>
        </p:txBody>
      </p:sp>
      <p:sp>
        <p:nvSpPr>
          <p:cNvPr id="7" name="6 Rectángulo"/>
          <p:cNvSpPr/>
          <p:nvPr/>
        </p:nvSpPr>
        <p:spPr>
          <a:xfrm>
            <a:off x="0" y="5085184"/>
            <a:ext cx="1112838" cy="369887"/>
          </a:xfrm>
          <a:prstGeom prst="rect">
            <a:avLst/>
          </a:prstGeom>
        </p:spPr>
        <p:txBody>
          <a:bodyPr wrap="none">
            <a:spAutoFit/>
          </a:bodyPr>
          <a:lstStyle/>
          <a:p>
            <a:pPr fontAlgn="auto">
              <a:spcBef>
                <a:spcPts val="0"/>
              </a:spcBef>
              <a:spcAft>
                <a:spcPts val="0"/>
              </a:spcAft>
              <a:defRPr/>
            </a:pPr>
            <a:r>
              <a:rPr lang="es-ES" b="1" dirty="0">
                <a:solidFill>
                  <a:schemeClr val="accent5">
                    <a:lumMod val="75000"/>
                  </a:schemeClr>
                </a:solidFill>
                <a:effectLst>
                  <a:outerShdw blurRad="38100" dist="38100" dir="2700000" algn="tl">
                    <a:srgbClr val="000000">
                      <a:alpha val="43137"/>
                    </a:srgbClr>
                  </a:outerShdw>
                </a:effectLst>
                <a:latin typeface="+mn-lt"/>
                <a:cs typeface="+mn-cs"/>
              </a:rPr>
              <a:t>Art. 280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2286000" y="214313"/>
            <a:ext cx="5214938" cy="2214562"/>
          </a:xfrm>
        </p:spPr>
        <p:txBody>
          <a:bodyPr>
            <a:noAutofit/>
          </a:bodyPr>
          <a:lstStyle/>
          <a:p>
            <a:pPr algn="just" eaLnBrk="1" fontAlgn="auto" hangingPunct="1">
              <a:lnSpc>
                <a:spcPct val="100000"/>
              </a:lnSpc>
              <a:spcAft>
                <a:spcPts val="0"/>
              </a:spcAft>
              <a:defRPr/>
            </a:pPr>
            <a:r>
              <a:rPr lang="es-ES" sz="2400" cap="none" dirty="0" smtClean="0">
                <a:solidFill>
                  <a:schemeClr val="accent4">
                    <a:lumMod val="75000"/>
                  </a:schemeClr>
                </a:solidFill>
              </a:rPr>
              <a:t>Sólo puede probarse por medio del documento respectivo debidamente inscrito, o mediante certificación de la inscripción extendida por el Departamento correspondiente del Ministerio de Trabajo y Previsión Social</a:t>
            </a:r>
            <a:r>
              <a:rPr lang="es-ES" sz="2400" b="0" cap="none" dirty="0" smtClean="0">
                <a:solidFill>
                  <a:schemeClr val="accent4">
                    <a:lumMod val="75000"/>
                  </a:schemeClr>
                </a:solidFill>
              </a:rPr>
              <a:t>.</a:t>
            </a:r>
            <a:br>
              <a:rPr lang="es-ES" sz="2400" b="0" cap="none" dirty="0" smtClean="0">
                <a:solidFill>
                  <a:schemeClr val="accent4">
                    <a:lumMod val="75000"/>
                  </a:schemeClr>
                </a:solidFill>
              </a:rPr>
            </a:br>
            <a:endParaRPr lang="es-ES" sz="2400" b="0" cap="none" dirty="0">
              <a:solidFill>
                <a:schemeClr val="accent4">
                  <a:lumMod val="75000"/>
                </a:schemeClr>
              </a:solidFill>
            </a:endParaRPr>
          </a:p>
        </p:txBody>
      </p:sp>
      <p:sp>
        <p:nvSpPr>
          <p:cNvPr id="7" name="6 Rectángulo"/>
          <p:cNvSpPr/>
          <p:nvPr/>
        </p:nvSpPr>
        <p:spPr>
          <a:xfrm>
            <a:off x="0" y="332656"/>
            <a:ext cx="2771800" cy="1631216"/>
          </a:xfrm>
          <a:prstGeom prst="rect">
            <a:avLst/>
          </a:prstGeom>
        </p:spPr>
        <p:txBody>
          <a:bodyPr wrap="square">
            <a:spAutoFit/>
          </a:bodyPr>
          <a:lstStyle/>
          <a:p>
            <a:pPr algn="ct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Art. 281 </a:t>
            </a:r>
          </a:p>
          <a:p>
            <a:pPr algn="ct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La existencia </a:t>
            </a:r>
          </a:p>
          <a:p>
            <a:pPr algn="ctr" fontAlgn="auto">
              <a:spcBef>
                <a:spcPts val="0"/>
              </a:spcBef>
              <a:spcAft>
                <a:spcPts val="0"/>
              </a:spcAft>
              <a:defRPr/>
            </a:pPr>
            <a:r>
              <a:rPr lang="es-ES" sz="2000" b="1" dirty="0" smtClean="0">
                <a:solidFill>
                  <a:schemeClr val="accent5">
                    <a:lumMod val="75000"/>
                  </a:schemeClr>
                </a:solidFill>
                <a:effectLst>
                  <a:outerShdw blurRad="38100" dist="38100" dir="2700000" algn="tl">
                    <a:srgbClr val="000000">
                      <a:alpha val="43137"/>
                    </a:srgbClr>
                  </a:outerShdw>
                </a:effectLst>
                <a:latin typeface="+mn-lt"/>
                <a:cs typeface="+mn-cs"/>
              </a:rPr>
              <a:t>Del Contrato </a:t>
            </a:r>
          </a:p>
          <a:p>
            <a:pPr algn="ctr" fontAlgn="auto">
              <a:spcBef>
                <a:spcPts val="0"/>
              </a:spcBef>
              <a:spcAft>
                <a:spcPts val="0"/>
              </a:spcAft>
              <a:defRPr/>
            </a:pPr>
            <a:r>
              <a:rPr lang="es-ES" sz="2000" b="1" dirty="0" smtClean="0">
                <a:solidFill>
                  <a:schemeClr val="accent5">
                    <a:lumMod val="75000"/>
                  </a:schemeClr>
                </a:solidFill>
                <a:effectLst>
                  <a:outerShdw blurRad="38100" dist="38100" dir="2700000" algn="tl">
                    <a:srgbClr val="000000">
                      <a:alpha val="43137"/>
                    </a:srgbClr>
                  </a:outerShdw>
                </a:effectLst>
                <a:latin typeface="+mn-lt"/>
                <a:cs typeface="+mn-cs"/>
              </a:rPr>
              <a:t>Colectivo </a:t>
            </a:r>
            <a:endParaRPr lang="es-ES" sz="2000" b="1" dirty="0">
              <a:solidFill>
                <a:schemeClr val="accent5">
                  <a:lumMod val="75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de </a:t>
            </a:r>
            <a:r>
              <a:rPr lang="es-ES" sz="2000" b="1" dirty="0" smtClean="0">
                <a:solidFill>
                  <a:schemeClr val="accent5">
                    <a:lumMod val="75000"/>
                  </a:schemeClr>
                </a:solidFill>
                <a:effectLst>
                  <a:outerShdw blurRad="38100" dist="38100" dir="2700000" algn="tl">
                    <a:srgbClr val="000000">
                      <a:alpha val="43137"/>
                    </a:srgbClr>
                  </a:outerShdw>
                </a:effectLst>
                <a:latin typeface="+mn-lt"/>
                <a:cs typeface="+mn-cs"/>
              </a:rPr>
              <a:t>Trabajo </a:t>
            </a:r>
            <a:endParaRPr lang="es-ES" sz="2000" b="1" dirty="0">
              <a:solidFill>
                <a:schemeClr val="accent5">
                  <a:lumMod val="75000"/>
                </a:schemeClr>
              </a:solidFill>
              <a:effectLst>
                <a:outerShdw blurRad="38100" dist="38100" dir="2700000" algn="tl">
                  <a:srgbClr val="000000">
                    <a:alpha val="43137"/>
                  </a:srgbClr>
                </a:outerShdw>
              </a:effectLst>
              <a:latin typeface="+mn-lt"/>
              <a:cs typeface="+mn-cs"/>
            </a:endParaRPr>
          </a:p>
        </p:txBody>
      </p:sp>
      <p:sp>
        <p:nvSpPr>
          <p:cNvPr id="8" name="7 Rectángulo"/>
          <p:cNvSpPr/>
          <p:nvPr/>
        </p:nvSpPr>
        <p:spPr>
          <a:xfrm>
            <a:off x="2357438" y="3214688"/>
            <a:ext cx="5886970" cy="1938992"/>
          </a:xfrm>
          <a:prstGeom prst="rect">
            <a:avLst/>
          </a:prstGeom>
        </p:spPr>
        <p:txBody>
          <a:bodyPr wrap="square">
            <a:spAutoFit/>
          </a:bodyPr>
          <a:lstStyle/>
          <a:p>
            <a:pPr algn="just" fontAlgn="auto">
              <a:spcBef>
                <a:spcPts val="0"/>
              </a:spcBef>
              <a:spcAft>
                <a:spcPts val="0"/>
              </a:spcAft>
              <a:defRPr/>
            </a:pPr>
            <a:r>
              <a:rPr lang="es-ES" sz="2400" b="1" dirty="0">
                <a:solidFill>
                  <a:schemeClr val="accent4">
                    <a:lumMod val="75000"/>
                  </a:schemeClr>
                </a:solidFill>
                <a:effectLst>
                  <a:outerShdw blurRad="38100" dist="38100" dir="2700000" algn="tl">
                    <a:srgbClr val="000000">
                      <a:alpha val="43137"/>
                    </a:srgbClr>
                  </a:outerShdw>
                </a:effectLst>
                <a:latin typeface="+mn-lt"/>
                <a:cs typeface="+mn-cs"/>
              </a:rPr>
              <a:t>La Disolución de un sindicato de trabajadores no afectará las Obligaciones y Derechos Individuales que emanen de un Contrato Colectivo.</a:t>
            </a:r>
            <a:br>
              <a:rPr lang="es-ES" sz="2400" b="1" dirty="0">
                <a:solidFill>
                  <a:schemeClr val="accent4">
                    <a:lumMod val="75000"/>
                  </a:schemeClr>
                </a:solidFill>
                <a:effectLst>
                  <a:outerShdw blurRad="38100" dist="38100" dir="2700000" algn="tl">
                    <a:srgbClr val="000000">
                      <a:alpha val="43137"/>
                    </a:srgbClr>
                  </a:outerShdw>
                </a:effectLst>
                <a:latin typeface="+mn-lt"/>
                <a:cs typeface="+mn-cs"/>
              </a:rPr>
            </a:br>
            <a:endParaRPr lang="es-ES" sz="2400" b="1" dirty="0">
              <a:solidFill>
                <a:schemeClr val="accent4">
                  <a:lumMod val="75000"/>
                </a:schemeClr>
              </a:solidFill>
              <a:effectLst>
                <a:outerShdw blurRad="38100" dist="38100" dir="2700000" algn="tl">
                  <a:srgbClr val="000000">
                    <a:alpha val="43137"/>
                  </a:srgbClr>
                </a:outerShdw>
              </a:effectLst>
              <a:latin typeface="+mn-lt"/>
              <a:cs typeface="+mn-cs"/>
            </a:endParaRPr>
          </a:p>
        </p:txBody>
      </p:sp>
      <p:sp>
        <p:nvSpPr>
          <p:cNvPr id="9" name="8 Rectángulo"/>
          <p:cNvSpPr/>
          <p:nvPr/>
        </p:nvSpPr>
        <p:spPr>
          <a:xfrm>
            <a:off x="357188" y="3357563"/>
            <a:ext cx="1871025" cy="707886"/>
          </a:xfrm>
          <a:prstGeom prst="rect">
            <a:avLst/>
          </a:prstGeom>
        </p:spPr>
        <p:txBody>
          <a:bodyPr wrap="none">
            <a:spAutoFit/>
          </a:bodyPr>
          <a:lstStyle/>
          <a:p>
            <a:pP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    Art. 282. </a:t>
            </a:r>
          </a:p>
          <a:p>
            <a:pP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La Disolución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xEl>
                                              <p:pRg st="1" end="1"/>
                                            </p:txEl>
                                          </p:spTgt>
                                        </p:tgtEl>
                                        <p:attrNameLst>
                                          <p:attrName>style.visibility</p:attrName>
                                        </p:attrNameLst>
                                      </p:cBhvr>
                                      <p:to>
                                        <p:strVal val="visible"/>
                                      </p:to>
                                    </p:set>
                                    <p:anim calcmode="lin" valueType="num">
                                      <p:cBhvr additive="base">
                                        <p:cTn id="4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xEl>
                                              <p:pRg st="0" end="0"/>
                                            </p:txEl>
                                          </p:spTgt>
                                        </p:tgtEl>
                                        <p:attrNameLst>
                                          <p:attrName>style.visibility</p:attrName>
                                        </p:attrNameLst>
                                      </p:cBhvr>
                                      <p:to>
                                        <p:strVal val="visible"/>
                                      </p:to>
                                    </p:set>
                                    <p:anim calcmode="lin" valueType="num">
                                      <p:cBhvr additive="base">
                                        <p:cTn id="5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bldP spid="8" grpId="0" build="p"/>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785813" y="357188"/>
            <a:ext cx="8358187" cy="1214437"/>
          </a:xfrm>
        </p:spPr>
        <p:txBody>
          <a:bodyPr/>
          <a:lstStyle/>
          <a:p>
            <a:pPr algn="ctr" eaLnBrk="1" fontAlgn="auto" hangingPunct="1">
              <a:spcAft>
                <a:spcPts val="0"/>
              </a:spcAft>
              <a:defRPr/>
            </a:pPr>
            <a:r>
              <a:rPr lang="es-ES" sz="2800" b="1" dirty="0" smtClean="0">
                <a:solidFill>
                  <a:schemeClr val="bg2">
                    <a:lumMod val="50000"/>
                  </a:schemeClr>
                </a:solidFill>
                <a:cs typeface="Times New Roman" pitchFamily="18" charset="0"/>
              </a:rPr>
              <a:t>Generalidades del Contrato Colectivo de Trabajo</a:t>
            </a:r>
            <a:endParaRPr lang="es-ES" sz="2800" b="1" dirty="0">
              <a:solidFill>
                <a:schemeClr val="bg2">
                  <a:lumMod val="50000"/>
                </a:schemeClr>
              </a:solidFill>
              <a:cs typeface="Times New Roman" pitchFamily="18" charset="0"/>
            </a:endParaRPr>
          </a:p>
        </p:txBody>
      </p:sp>
      <p:sp>
        <p:nvSpPr>
          <p:cNvPr id="5" name="4 Marcador de texto"/>
          <p:cNvSpPr>
            <a:spLocks noGrp="1"/>
          </p:cNvSpPr>
          <p:nvPr>
            <p:ph type="body" idx="4294967295"/>
          </p:nvPr>
        </p:nvSpPr>
        <p:spPr>
          <a:xfrm>
            <a:off x="571500" y="1357313"/>
            <a:ext cx="8143875" cy="4357687"/>
          </a:xfrm>
        </p:spPr>
        <p:txBody>
          <a:bodyPr>
            <a:normAutofit fontScale="70000" lnSpcReduction="20000"/>
          </a:bodyPr>
          <a:lstStyle/>
          <a:p>
            <a:pPr marL="365760" indent="-283464" eaLnBrk="1" fontAlgn="auto" hangingPunct="1">
              <a:spcAft>
                <a:spcPts val="0"/>
              </a:spcAft>
              <a:buClr>
                <a:srgbClr val="0070C0"/>
              </a:buClr>
              <a:buFont typeface="Wingdings 2"/>
              <a:buNone/>
              <a:defRPr/>
            </a:pPr>
            <a:r>
              <a:rPr lang="es-ES" sz="1800" dirty="0" smtClean="0">
                <a:solidFill>
                  <a:schemeClr val="accent2"/>
                </a:solidFill>
                <a:latin typeface="Times New Roman" pitchFamily="18" charset="0"/>
                <a:cs typeface="Times New Roman" pitchFamily="18" charset="0"/>
              </a:rPr>
              <a:t>      </a:t>
            </a:r>
          </a:p>
          <a:p>
            <a:pPr marL="365760" indent="-283464" algn="just" eaLnBrk="1" fontAlgn="auto" hangingPunct="1">
              <a:spcAft>
                <a:spcPts val="0"/>
              </a:spcAft>
              <a:buClr>
                <a:srgbClr val="0070C0"/>
              </a:buClr>
              <a:buFont typeface="Wingdings 2"/>
              <a:buNone/>
              <a:defRPr/>
            </a:pPr>
            <a:r>
              <a:rPr lang="es-ES" sz="1800" dirty="0" smtClean="0">
                <a:solidFill>
                  <a:schemeClr val="accent2"/>
                </a:solidFill>
                <a:latin typeface="Times New Roman" pitchFamily="18" charset="0"/>
                <a:cs typeface="Times New Roman" pitchFamily="18" charset="0"/>
              </a:rPr>
              <a:t>      </a:t>
            </a:r>
            <a:r>
              <a:rPr lang="es-ES" sz="3800" b="1" dirty="0" smtClean="0">
                <a:solidFill>
                  <a:schemeClr val="accent2"/>
                </a:solidFill>
                <a:effectLst>
                  <a:outerShdw blurRad="38100" dist="38100" dir="2700000" algn="tl">
                    <a:srgbClr val="000000">
                      <a:alpha val="43137"/>
                    </a:srgbClr>
                  </a:outerShdw>
                </a:effectLst>
                <a:cs typeface="Times New Roman" pitchFamily="18" charset="0"/>
              </a:rPr>
              <a:t>*</a:t>
            </a:r>
            <a:r>
              <a:rPr lang="es-ES" sz="1800" dirty="0" smtClean="0">
                <a:solidFill>
                  <a:schemeClr val="accent2"/>
                </a:solidFill>
                <a:cs typeface="Times New Roman" pitchFamily="18" charset="0"/>
              </a:rPr>
              <a:t> 	</a:t>
            </a:r>
            <a:r>
              <a:rPr lang="es-ES" sz="2400" b="1" dirty="0" smtClean="0">
                <a:solidFill>
                  <a:schemeClr val="bg2">
                    <a:lumMod val="50000"/>
                  </a:schemeClr>
                </a:solidFill>
                <a:cs typeface="Times New Roman" pitchFamily="18" charset="0"/>
              </a:rPr>
              <a:t>Se celebra por parte de trabajadores organizados en 	asociaciones 	profesiones(sindicados) con un patrono.</a:t>
            </a:r>
            <a:r>
              <a:rPr lang="es-ES" sz="2000" b="1" dirty="0" smtClean="0">
                <a:solidFill>
                  <a:schemeClr val="bg2">
                    <a:lumMod val="50000"/>
                  </a:schemeClr>
                </a:solidFill>
              </a:rPr>
              <a:t> </a:t>
            </a:r>
            <a:r>
              <a:rPr lang="es-ES" sz="2000" b="1" dirty="0" smtClean="0">
                <a:solidFill>
                  <a:schemeClr val="bg2">
                    <a:lumMod val="50000"/>
                  </a:schemeClr>
                </a:solidFill>
                <a:effectLst>
                  <a:outerShdw blurRad="38100" dist="38100" dir="2700000" algn="tl">
                    <a:srgbClr val="000000">
                      <a:alpha val="43137"/>
                    </a:srgbClr>
                  </a:outerShdw>
                </a:effectLst>
              </a:rPr>
              <a:t>Art. 269 C.T.</a:t>
            </a:r>
            <a:endParaRPr lang="es-ES" sz="2400" b="1" dirty="0" smtClean="0">
              <a:solidFill>
                <a:schemeClr val="bg2">
                  <a:lumMod val="50000"/>
                </a:schemeClr>
              </a:solidFill>
              <a:effectLst>
                <a:outerShdw blurRad="38100" dist="38100" dir="2700000" algn="tl">
                  <a:srgbClr val="000000">
                    <a:alpha val="43137"/>
                  </a:srgbClr>
                </a:outerShdw>
              </a:effectLst>
              <a:cs typeface="Times New Roman" pitchFamily="18" charset="0"/>
            </a:endParaRPr>
          </a:p>
          <a:p>
            <a:pPr marL="365760" indent="-283464" algn="just" eaLnBrk="1" fontAlgn="auto" hangingPunct="1">
              <a:spcAft>
                <a:spcPts val="0"/>
              </a:spcAft>
              <a:buClr>
                <a:srgbClr val="0070C0"/>
              </a:buClr>
              <a:buFont typeface="Wingdings 2"/>
              <a:buNone/>
              <a:defRPr/>
            </a:pPr>
            <a:r>
              <a:rPr lang="es-ES" sz="2400" dirty="0" smtClean="0">
                <a:solidFill>
                  <a:schemeClr val="accent2"/>
                </a:solidFill>
                <a:cs typeface="Times New Roman" pitchFamily="18" charset="0"/>
              </a:rPr>
              <a:t>   </a:t>
            </a:r>
            <a:r>
              <a:rPr lang="es-ES" sz="2400" dirty="0" smtClean="0">
                <a:solidFill>
                  <a:schemeClr val="accent2"/>
                </a:solidFill>
                <a:effectLst>
                  <a:outerShdw blurRad="38100" dist="38100" dir="2700000" algn="tl">
                    <a:srgbClr val="000000">
                      <a:alpha val="43137"/>
                    </a:srgbClr>
                  </a:outerShdw>
                </a:effectLst>
                <a:cs typeface="Times New Roman" pitchFamily="18" charset="0"/>
              </a:rPr>
              <a:t> </a:t>
            </a:r>
            <a:r>
              <a:rPr lang="es-ES" sz="4100" b="1" dirty="0" smtClean="0">
                <a:solidFill>
                  <a:schemeClr val="accent2"/>
                </a:solidFill>
                <a:effectLst>
                  <a:outerShdw blurRad="38100" dist="38100" dir="2700000" algn="tl">
                    <a:srgbClr val="000000">
                      <a:alpha val="43137"/>
                    </a:srgbClr>
                  </a:outerShdw>
                </a:effectLst>
                <a:cs typeface="Times New Roman" pitchFamily="18" charset="0"/>
              </a:rPr>
              <a:t>*</a:t>
            </a:r>
            <a:r>
              <a:rPr lang="es-ES" dirty="0" smtClean="0">
                <a:solidFill>
                  <a:schemeClr val="accent2"/>
                </a:solidFill>
                <a:effectLst>
                  <a:outerShdw blurRad="38100" dist="38100" dir="2700000" algn="tl">
                    <a:srgbClr val="000000">
                      <a:alpha val="43137"/>
                    </a:srgbClr>
                  </a:outerShdw>
                </a:effectLst>
                <a:cs typeface="Times New Roman" pitchFamily="18" charset="0"/>
              </a:rPr>
              <a:t> </a:t>
            </a:r>
            <a:r>
              <a:rPr lang="es-ES" dirty="0" smtClean="0">
                <a:solidFill>
                  <a:schemeClr val="accent1">
                    <a:lumMod val="50000"/>
                  </a:schemeClr>
                </a:solidFill>
                <a:effectLst>
                  <a:outerShdw blurRad="38100" dist="38100" dir="2700000" algn="tl">
                    <a:srgbClr val="000000">
                      <a:alpha val="43137"/>
                    </a:srgbClr>
                  </a:outerShdw>
                </a:effectLst>
                <a:cs typeface="Times New Roman" pitchFamily="18" charset="0"/>
              </a:rPr>
              <a:t> </a:t>
            </a:r>
            <a:r>
              <a:rPr lang="es-ES" sz="2400" b="1" dirty="0" smtClean="0">
                <a:solidFill>
                  <a:schemeClr val="bg2">
                    <a:lumMod val="50000"/>
                  </a:schemeClr>
                </a:solidFill>
                <a:cs typeface="Times New Roman" pitchFamily="18" charset="0"/>
              </a:rPr>
              <a:t>El objetivo es de negociar las condiciones laborales de sus 	miembros. Como es estabilidad, salarios, jornadas entre otras</a:t>
            </a:r>
            <a:r>
              <a:rPr lang="es-ES" sz="2400" b="1" dirty="0" smtClean="0">
                <a:solidFill>
                  <a:schemeClr val="accent1">
                    <a:lumMod val="50000"/>
                  </a:schemeClr>
                </a:solidFill>
                <a:cs typeface="Times New Roman" pitchFamily="18" charset="0"/>
              </a:rPr>
              <a:t>.</a:t>
            </a:r>
          </a:p>
          <a:p>
            <a:pPr marL="365760" indent="-283464" algn="just" eaLnBrk="1" fontAlgn="auto" hangingPunct="1">
              <a:spcAft>
                <a:spcPts val="0"/>
              </a:spcAft>
              <a:buClr>
                <a:srgbClr val="0070C0"/>
              </a:buClr>
              <a:buFont typeface="Wingdings 2"/>
              <a:buNone/>
              <a:defRPr/>
            </a:pPr>
            <a:r>
              <a:rPr lang="es-ES" sz="2400" dirty="0" smtClean="0">
                <a:solidFill>
                  <a:schemeClr val="accent2"/>
                </a:solidFill>
                <a:effectLst>
                  <a:outerShdw blurRad="38100" dist="38100" dir="2700000" algn="tl">
                    <a:srgbClr val="000000">
                      <a:alpha val="43137"/>
                    </a:srgbClr>
                  </a:outerShdw>
                </a:effectLst>
                <a:cs typeface="Times New Roman" pitchFamily="18" charset="0"/>
              </a:rPr>
              <a:t>   </a:t>
            </a:r>
            <a:r>
              <a:rPr lang="es-ES" dirty="0" smtClean="0">
                <a:solidFill>
                  <a:schemeClr val="accent2"/>
                </a:solidFill>
                <a:effectLst>
                  <a:outerShdw blurRad="38100" dist="38100" dir="2700000" algn="tl">
                    <a:srgbClr val="000000">
                      <a:alpha val="43137"/>
                    </a:srgbClr>
                  </a:outerShdw>
                </a:effectLst>
                <a:cs typeface="Times New Roman" pitchFamily="18" charset="0"/>
              </a:rPr>
              <a:t> </a:t>
            </a:r>
            <a:r>
              <a:rPr lang="es-ES" sz="4100" b="1" dirty="0" smtClean="0">
                <a:solidFill>
                  <a:schemeClr val="accent2"/>
                </a:solidFill>
                <a:effectLst>
                  <a:outerShdw blurRad="38100" dist="38100" dir="2700000" algn="tl">
                    <a:srgbClr val="000000">
                      <a:alpha val="43137"/>
                    </a:srgbClr>
                  </a:outerShdw>
                </a:effectLst>
                <a:cs typeface="Times New Roman" pitchFamily="18" charset="0"/>
              </a:rPr>
              <a:t>*</a:t>
            </a:r>
            <a:r>
              <a:rPr lang="es-ES" sz="2400" dirty="0" smtClean="0">
                <a:solidFill>
                  <a:schemeClr val="accent1">
                    <a:lumMod val="50000"/>
                  </a:schemeClr>
                </a:solidFill>
                <a:cs typeface="Times New Roman" pitchFamily="18" charset="0"/>
              </a:rPr>
              <a:t>	</a:t>
            </a:r>
            <a:r>
              <a:rPr lang="es-ES" sz="2400" b="1" dirty="0" smtClean="0">
                <a:solidFill>
                  <a:schemeClr val="bg2">
                    <a:lumMod val="50000"/>
                  </a:schemeClr>
                </a:solidFill>
                <a:cs typeface="Times New Roman" pitchFamily="18" charset="0"/>
              </a:rPr>
              <a:t> La negociación es el elemento fundamental de la celebración 	de 	Contrato Colectivo  de Trabajo. </a:t>
            </a:r>
          </a:p>
          <a:p>
            <a:pPr marL="365760" indent="-283464" algn="just" eaLnBrk="1" fontAlgn="auto" hangingPunct="1">
              <a:spcAft>
                <a:spcPts val="0"/>
              </a:spcAft>
              <a:buClr>
                <a:srgbClr val="0070C0"/>
              </a:buClr>
              <a:buFont typeface="Wingdings 2"/>
              <a:buNone/>
              <a:defRPr/>
            </a:pPr>
            <a:r>
              <a:rPr lang="es-ES" sz="2400" dirty="0" smtClean="0">
                <a:solidFill>
                  <a:schemeClr val="accent2"/>
                </a:solidFill>
                <a:cs typeface="Times New Roman" pitchFamily="18" charset="0"/>
              </a:rPr>
              <a:t>   </a:t>
            </a:r>
            <a:r>
              <a:rPr lang="es-ES" sz="4100" b="1" dirty="0" smtClean="0">
                <a:solidFill>
                  <a:schemeClr val="accent2"/>
                </a:solidFill>
                <a:effectLst>
                  <a:outerShdw blurRad="38100" dist="38100" dir="2700000" algn="tl">
                    <a:srgbClr val="000000">
                      <a:alpha val="43137"/>
                    </a:srgbClr>
                  </a:outerShdw>
                </a:effectLst>
                <a:cs typeface="Times New Roman" pitchFamily="18" charset="0"/>
              </a:rPr>
              <a:t> *</a:t>
            </a:r>
            <a:r>
              <a:rPr lang="es-ES" sz="2400" dirty="0" smtClean="0">
                <a:solidFill>
                  <a:schemeClr val="accent2"/>
                </a:solidFill>
                <a:cs typeface="Times New Roman" pitchFamily="18" charset="0"/>
              </a:rPr>
              <a:t>	</a:t>
            </a:r>
            <a:r>
              <a:rPr lang="es-ES" sz="2400" b="1" dirty="0" smtClean="0">
                <a:solidFill>
                  <a:schemeClr val="bg2">
                    <a:lumMod val="50000"/>
                  </a:schemeClr>
                </a:solidFill>
                <a:cs typeface="Times New Roman" pitchFamily="18" charset="0"/>
              </a:rPr>
              <a:t>El sindicato de trabajadores es titular de los derechos de 	celebrar y revisar un contrato colectivo. Para ejercer el 	derecho de celebrar por primera vez un contrato 	colectivo, es 	necesario el sindicato tenga como 	afiliados no 	menos del 	cincuenta y uno 	por ciento de los trabajadores  de la empresa 	o establecimiento. </a:t>
            </a:r>
          </a:p>
          <a:p>
            <a:pPr marL="365760" indent="-283464" algn="just" eaLnBrk="1" fontAlgn="auto" hangingPunct="1">
              <a:spcAft>
                <a:spcPts val="0"/>
              </a:spcAft>
              <a:buClr>
                <a:srgbClr val="0070C0"/>
              </a:buClr>
              <a:buFont typeface="Wingdings 2"/>
              <a:buNone/>
              <a:defRPr/>
            </a:pPr>
            <a:r>
              <a:rPr lang="es-ES" sz="2400" b="1" dirty="0" smtClean="0">
                <a:solidFill>
                  <a:schemeClr val="bg2">
                    <a:lumMod val="50000"/>
                  </a:schemeClr>
                </a:solidFill>
                <a:effectLst>
                  <a:outerShdw blurRad="38100" dist="38100" dir="2700000" algn="tl">
                    <a:srgbClr val="000000">
                      <a:alpha val="43137"/>
                    </a:srgbClr>
                  </a:outerShdw>
                </a:effectLst>
                <a:cs typeface="Times New Roman" pitchFamily="18" charset="0"/>
              </a:rPr>
              <a:t>		</a:t>
            </a:r>
            <a:r>
              <a:rPr lang="es-ES" sz="2000" b="1" dirty="0" smtClean="0">
                <a:solidFill>
                  <a:schemeClr val="bg2">
                    <a:lumMod val="50000"/>
                  </a:schemeClr>
                </a:solidFill>
                <a:effectLst>
                  <a:outerShdw blurRad="38100" dist="38100" dir="2700000" algn="tl">
                    <a:srgbClr val="000000">
                      <a:alpha val="43137"/>
                    </a:srgbClr>
                  </a:outerShdw>
                </a:effectLst>
              </a:rPr>
              <a:t>Art. 270 C.T</a:t>
            </a:r>
            <a:r>
              <a:rPr lang="es-ES" sz="2000" b="1" dirty="0" smtClean="0">
                <a:solidFill>
                  <a:schemeClr val="bg2">
                    <a:lumMod val="50000"/>
                  </a:schemeClr>
                </a:solidFill>
              </a:rPr>
              <a:t>. </a:t>
            </a:r>
          </a:p>
          <a:p>
            <a:pPr marL="365760" indent="-283464" eaLnBrk="1" fontAlgn="auto" hangingPunct="1">
              <a:spcAft>
                <a:spcPts val="0"/>
              </a:spcAft>
              <a:buClr>
                <a:srgbClr val="0070C0"/>
              </a:buClr>
              <a:buFont typeface="Wingdings 2"/>
              <a:buChar char=""/>
              <a:defRPr/>
            </a:pPr>
            <a:endParaRPr lang="es-ES" sz="1800" dirty="0" smtClean="0">
              <a:solidFill>
                <a:schemeClr val="accent2"/>
              </a:solidFill>
              <a:latin typeface="Times New Roman" pitchFamily="18" charset="0"/>
              <a:cs typeface="Times New Roman" pitchFamily="18" charset="0"/>
            </a:endParaRPr>
          </a:p>
          <a:p>
            <a:pPr marL="365760" indent="-283464" eaLnBrk="1" fontAlgn="auto" hangingPunct="1">
              <a:spcAft>
                <a:spcPts val="0"/>
              </a:spcAft>
              <a:buClr>
                <a:srgbClr val="0070C0"/>
              </a:buClr>
              <a:buFont typeface="Wingdings 2"/>
              <a:buBlip>
                <a:blip r:embed="rId2"/>
              </a:buBlip>
              <a:defRPr/>
            </a:pPr>
            <a:endParaRPr lang="es-ES" sz="1800" dirty="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928688" y="357188"/>
            <a:ext cx="8215312" cy="1784350"/>
          </a:xfrm>
          <a:prstGeom prst="rect">
            <a:avLst/>
          </a:prstGeom>
        </p:spPr>
        <p:txBody>
          <a:bodyPr>
            <a:spAutoFit/>
          </a:bodyPr>
          <a:lstStyle/>
          <a:p>
            <a:pPr fontAlgn="auto">
              <a:spcBef>
                <a:spcPts val="0"/>
              </a:spcBef>
              <a:spcAft>
                <a:spcPts val="0"/>
              </a:spcAft>
              <a:buClr>
                <a:srgbClr val="0070C0"/>
              </a:buClr>
              <a:defRPr/>
            </a:pPr>
            <a:r>
              <a:rPr lang="es-ES" sz="3200" b="1" dirty="0">
                <a:solidFill>
                  <a:srgbClr val="FFC000"/>
                </a:solidFill>
                <a:effectLst>
                  <a:outerShdw blurRad="38100" dist="38100" dir="2700000" algn="tl">
                    <a:srgbClr val="000000">
                      <a:alpha val="43137"/>
                    </a:srgbClr>
                  </a:outerShdw>
                </a:effectLst>
                <a:latin typeface="Gill Sans MT" pitchFamily="34" charset="0"/>
                <a:cs typeface="+mn-cs"/>
              </a:rPr>
              <a:t>*</a:t>
            </a:r>
            <a:r>
              <a:rPr lang="es-ES" sz="2000" b="1" dirty="0">
                <a:solidFill>
                  <a:srgbClr val="FFC000"/>
                </a:solidFill>
                <a:latin typeface="Gill Sans MT" pitchFamily="34" charset="0"/>
                <a:cs typeface="+mn-cs"/>
              </a:rPr>
              <a:t> </a:t>
            </a:r>
            <a:r>
              <a:rPr lang="es-ES" sz="2000" b="1" dirty="0">
                <a:solidFill>
                  <a:srgbClr val="FFC000"/>
                </a:solidFill>
                <a:effectLst>
                  <a:outerShdw blurRad="38100" dist="38100" dir="2700000" algn="tl">
                    <a:srgbClr val="000000">
                      <a:alpha val="43137"/>
                    </a:srgbClr>
                  </a:outerShdw>
                </a:effectLst>
                <a:latin typeface="Gill Sans MT" pitchFamily="34" charset="0"/>
                <a:cs typeface="+mn-cs"/>
              </a:rPr>
              <a:t>Art. 278.- </a:t>
            </a:r>
            <a:r>
              <a:rPr lang="es-ES" sz="2000" b="1" dirty="0">
                <a:solidFill>
                  <a:schemeClr val="bg2">
                    <a:lumMod val="50000"/>
                  </a:schemeClr>
                </a:solidFill>
                <a:latin typeface="Gill Sans MT" pitchFamily="34" charset="0"/>
                <a:cs typeface="+mn-cs"/>
              </a:rPr>
              <a:t>El Contrato Colectivo de Trabajo deberá constar por escrito, debidamente firmado y en tantos ejemplares como contratantes haya, más uno.</a:t>
            </a:r>
            <a:br>
              <a:rPr lang="es-ES" sz="2000" b="1" dirty="0">
                <a:solidFill>
                  <a:schemeClr val="bg2">
                    <a:lumMod val="50000"/>
                  </a:schemeClr>
                </a:solidFill>
                <a:latin typeface="Gill Sans MT" pitchFamily="34" charset="0"/>
                <a:cs typeface="+mn-cs"/>
              </a:rPr>
            </a:br>
            <a:r>
              <a:rPr lang="es-ES" dirty="0">
                <a:latin typeface="Gill Sans MT" pitchFamily="34" charset="0"/>
                <a:cs typeface="+mn-cs"/>
              </a:rPr>
              <a:t/>
            </a:r>
            <a:br>
              <a:rPr lang="es-ES" dirty="0">
                <a:latin typeface="Gill Sans MT" pitchFamily="34" charset="0"/>
                <a:cs typeface="+mn-cs"/>
              </a:rPr>
            </a:br>
            <a:endParaRPr lang="es-ES" sz="2000" dirty="0">
              <a:solidFill>
                <a:schemeClr val="accent1">
                  <a:lumMod val="50000"/>
                </a:schemeClr>
              </a:solidFill>
              <a:latin typeface="Gill Sans MT" pitchFamily="34" charset="0"/>
              <a:cs typeface="Times New Roman" pitchFamily="18" charset="0"/>
            </a:endParaRPr>
          </a:p>
        </p:txBody>
      </p:sp>
      <p:sp>
        <p:nvSpPr>
          <p:cNvPr id="8" name="7 Rectángulo"/>
          <p:cNvSpPr/>
          <p:nvPr/>
        </p:nvSpPr>
        <p:spPr>
          <a:xfrm>
            <a:off x="928688" y="1720850"/>
            <a:ext cx="8001000" cy="3354388"/>
          </a:xfrm>
          <a:prstGeom prst="rect">
            <a:avLst/>
          </a:prstGeom>
        </p:spPr>
        <p:txBody>
          <a:bodyPr>
            <a:spAutoFit/>
          </a:bodyPr>
          <a:lstStyle/>
          <a:p>
            <a:pPr fontAlgn="auto">
              <a:spcBef>
                <a:spcPts val="0"/>
              </a:spcBef>
              <a:spcAft>
                <a:spcPts val="0"/>
              </a:spcAft>
              <a:defRPr/>
            </a:pPr>
            <a:r>
              <a:rPr lang="es-ES" sz="3200" b="1" dirty="0">
                <a:solidFill>
                  <a:srgbClr val="FFC000"/>
                </a:solidFill>
                <a:effectLst>
                  <a:outerShdw blurRad="38100" dist="38100" dir="2700000" algn="tl">
                    <a:srgbClr val="000000">
                      <a:alpha val="43137"/>
                    </a:srgbClr>
                  </a:outerShdw>
                </a:effectLst>
                <a:latin typeface="Gill Sans MT" pitchFamily="34" charset="0"/>
                <a:cs typeface="Times New Roman" pitchFamily="18" charset="0"/>
              </a:rPr>
              <a:t>*</a:t>
            </a:r>
            <a:r>
              <a:rPr lang="es-ES" sz="2000" b="1" dirty="0">
                <a:solidFill>
                  <a:srgbClr val="FFC000"/>
                </a:solidFill>
                <a:effectLst>
                  <a:outerShdw blurRad="38100" dist="38100" dir="2700000" algn="tl">
                    <a:srgbClr val="000000">
                      <a:alpha val="43137"/>
                    </a:srgbClr>
                  </a:outerShdw>
                </a:effectLst>
                <a:latin typeface="Gill Sans MT" pitchFamily="34" charset="0"/>
                <a:cs typeface="Times New Roman" pitchFamily="18" charset="0"/>
              </a:rPr>
              <a:t> </a:t>
            </a:r>
            <a:r>
              <a:rPr lang="es-ES" sz="2000" b="1" dirty="0">
                <a:solidFill>
                  <a:srgbClr val="FFC000"/>
                </a:solidFill>
                <a:effectLst>
                  <a:outerShdw blurRad="38100" dist="38100" dir="2700000" algn="tl">
                    <a:srgbClr val="000000">
                      <a:alpha val="43137"/>
                    </a:srgbClr>
                  </a:outerShdw>
                </a:effectLst>
                <a:latin typeface="Gill Sans MT" pitchFamily="34" charset="0"/>
                <a:cs typeface="+mn-cs"/>
              </a:rPr>
              <a:t>Art. 287.- </a:t>
            </a:r>
            <a:r>
              <a:rPr lang="es-ES" sz="2000" b="1" dirty="0">
                <a:solidFill>
                  <a:schemeClr val="bg2">
                    <a:lumMod val="50000"/>
                  </a:schemeClr>
                </a:solidFill>
                <a:latin typeface="Gill Sans MT" pitchFamily="34" charset="0"/>
                <a:cs typeface="+mn-cs"/>
              </a:rPr>
              <a:t>Todo contrato colectivo celebrado con una institución oficial autónoma, necesita para su validez de la aprobación del respectivo Ministerio, oyendo previamente la opinión del Ministerio de Hacienda.</a:t>
            </a:r>
            <a:br>
              <a:rPr lang="es-ES" sz="2000" b="1" dirty="0">
                <a:solidFill>
                  <a:schemeClr val="bg2">
                    <a:lumMod val="50000"/>
                  </a:schemeClr>
                </a:solidFill>
                <a:latin typeface="Gill Sans MT" pitchFamily="34" charset="0"/>
                <a:cs typeface="+mn-cs"/>
              </a:rPr>
            </a:br>
            <a:r>
              <a:rPr lang="es-ES" sz="2000" b="1" dirty="0">
                <a:solidFill>
                  <a:schemeClr val="bg2">
                    <a:lumMod val="50000"/>
                  </a:schemeClr>
                </a:solidFill>
                <a:latin typeface="Gill Sans MT" pitchFamily="34" charset="0"/>
                <a:cs typeface="+mn-cs"/>
              </a:rPr>
              <a:t/>
            </a:r>
            <a:br>
              <a:rPr lang="es-ES" sz="2000" b="1" dirty="0">
                <a:solidFill>
                  <a:schemeClr val="bg2">
                    <a:lumMod val="50000"/>
                  </a:schemeClr>
                </a:solidFill>
                <a:latin typeface="Gill Sans MT" pitchFamily="34" charset="0"/>
                <a:cs typeface="+mn-cs"/>
              </a:rPr>
            </a:br>
            <a:r>
              <a:rPr lang="es-ES" sz="2000" b="1" dirty="0">
                <a:solidFill>
                  <a:schemeClr val="bg2">
                    <a:lumMod val="50000"/>
                  </a:schemeClr>
                </a:solidFill>
                <a:latin typeface="Gill Sans MT" pitchFamily="34" charset="0"/>
                <a:cs typeface="+mn-cs"/>
              </a:rPr>
              <a:t>La institución oficial autónoma que celebre dicho contrato, está obligada a comunicar el texto del mismo a la Corte de Cuentas de la República.</a:t>
            </a:r>
            <a:r>
              <a:rPr lang="es-ES" sz="2000" dirty="0">
                <a:latin typeface="Gill Sans MT" pitchFamily="34" charset="0"/>
                <a:cs typeface="+mn-cs"/>
              </a:rPr>
              <a:t/>
            </a:r>
            <a:br>
              <a:rPr lang="es-ES" sz="2000" dirty="0">
                <a:latin typeface="Gill Sans MT" pitchFamily="34" charset="0"/>
                <a:cs typeface="+mn-cs"/>
              </a:rPr>
            </a:br>
            <a:r>
              <a:rPr lang="es-ES" sz="2000" dirty="0">
                <a:latin typeface="Gill Sans MT" pitchFamily="34" charset="0"/>
                <a:cs typeface="+mn-cs"/>
              </a:rPr>
              <a:t/>
            </a:r>
            <a:br>
              <a:rPr lang="es-ES" sz="2000" dirty="0">
                <a:latin typeface="Gill Sans MT" pitchFamily="34" charset="0"/>
                <a:cs typeface="+mn-cs"/>
              </a:rPr>
            </a:br>
            <a:endParaRPr lang="es-ES" sz="2000" dirty="0">
              <a:latin typeface="Gill Sans MT" pitchFamily="34" charset="0"/>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Título"/>
          <p:cNvSpPr>
            <a:spLocks noGrp="1"/>
          </p:cNvSpPr>
          <p:nvPr>
            <p:ph type="title"/>
          </p:nvPr>
        </p:nvSpPr>
        <p:spPr>
          <a:xfrm>
            <a:off x="1071563" y="274638"/>
            <a:ext cx="7786687" cy="1143000"/>
          </a:xfrm>
        </p:spPr>
        <p:txBody>
          <a:bodyPr/>
          <a:lstStyle/>
          <a:p>
            <a:pPr eaLnBrk="1" fontAlgn="auto" hangingPunct="1">
              <a:spcAft>
                <a:spcPts val="0"/>
              </a:spcAft>
              <a:defRPr/>
            </a:pPr>
            <a:r>
              <a:rPr lang="es-ES" sz="2800" b="1" dirty="0" smtClean="0">
                <a:solidFill>
                  <a:schemeClr val="tx2">
                    <a:satMod val="130000"/>
                  </a:schemeClr>
                </a:solidFill>
                <a:effectLst>
                  <a:outerShdw blurRad="38100" dist="38100" dir="2700000" algn="tl">
                    <a:srgbClr val="000000">
                      <a:alpha val="43137"/>
                    </a:srgbClr>
                  </a:outerShdw>
                </a:effectLst>
              </a:rPr>
              <a:t>Contenido del Contrato Colectivo de Trabajo</a:t>
            </a:r>
            <a:endParaRPr lang="es-ES" sz="2800" b="1" dirty="0">
              <a:solidFill>
                <a:schemeClr val="tx2">
                  <a:satMod val="130000"/>
                </a:schemeClr>
              </a:solidFill>
              <a:effectLst>
                <a:outerShdw blurRad="38100" dist="38100" dir="2700000" algn="tl">
                  <a:srgbClr val="000000">
                    <a:alpha val="43137"/>
                  </a:srgbClr>
                </a:outerShdw>
              </a:effectLst>
            </a:endParaRPr>
          </a:p>
        </p:txBody>
      </p:sp>
      <p:sp>
        <p:nvSpPr>
          <p:cNvPr id="17" name="16 Rectángulo"/>
          <p:cNvSpPr/>
          <p:nvPr/>
        </p:nvSpPr>
        <p:spPr>
          <a:xfrm>
            <a:off x="1143000" y="1285875"/>
            <a:ext cx="8001000" cy="5908675"/>
          </a:xfrm>
          <a:prstGeom prst="rect">
            <a:avLst/>
          </a:prstGeom>
        </p:spPr>
        <p:txBody>
          <a:bodyPr>
            <a:spAutoFit/>
          </a:bodyPr>
          <a:lstStyle/>
          <a:p>
            <a:pPr fontAlgn="auto">
              <a:spcBef>
                <a:spcPts val="0"/>
              </a:spcBef>
              <a:spcAft>
                <a:spcPts val="0"/>
              </a:spcAft>
              <a:defRPr/>
            </a:pPr>
            <a:r>
              <a:rPr lang="es-ES" b="1" u="sng" dirty="0">
                <a:solidFill>
                  <a:schemeClr val="accent2"/>
                </a:solidFill>
                <a:effectLst>
                  <a:outerShdw blurRad="38100" dist="38100" dir="2700000" algn="tl">
                    <a:srgbClr val="000000">
                      <a:alpha val="43137"/>
                    </a:srgbClr>
                  </a:outerShdw>
                </a:effectLst>
                <a:latin typeface="Gill Sans MT" pitchFamily="34" charset="0"/>
                <a:cs typeface="+mn-cs"/>
              </a:rPr>
              <a:t>Art. 275.- Todo Contrato Colectivo de Trabajo debe contener:</a:t>
            </a:r>
            <a:br>
              <a:rPr lang="es-ES" b="1" u="sng" dirty="0">
                <a:solidFill>
                  <a:schemeClr val="accent2"/>
                </a:solidFill>
                <a:effectLst>
                  <a:outerShdw blurRad="38100" dist="38100" dir="2700000" algn="tl">
                    <a:srgbClr val="000000">
                      <a:alpha val="43137"/>
                    </a:srgbClr>
                  </a:outerShdw>
                </a:effectLst>
                <a:latin typeface="Gill Sans MT" pitchFamily="34" charset="0"/>
                <a:cs typeface="+mn-cs"/>
              </a:rPr>
            </a:br>
            <a:r>
              <a:rPr lang="es-ES" dirty="0">
                <a:solidFill>
                  <a:schemeClr val="accent2"/>
                </a:solidFill>
                <a:latin typeface="Gill Sans MT" pitchFamily="34" charset="0"/>
                <a:cs typeface="+mn-cs"/>
              </a:rPr>
              <a:t/>
            </a:r>
            <a:br>
              <a:rPr lang="es-ES" dirty="0">
                <a:solidFill>
                  <a:schemeClr val="accent2"/>
                </a:solidFill>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a) Lugar y fecha de su otorgamiento;</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b) Nombres completos y generales de quienes lo suscriben y expresión de la calidad en que actúan;</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c) La fecha en que entrará en vigor y su duración;</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ch) Las condiciones generales de trabajo que regirán los contratos individuales celebrados o por celebrarse en la empresa o establecimiento;</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d) Cláusula que determinen los derechos y obligaciones de las partes contratantes;</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e) Cláusulas que garanticen su ejecución o eficacia; y</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b="1" dirty="0">
                <a:solidFill>
                  <a:schemeClr val="accent2"/>
                </a:solidFill>
                <a:effectLst>
                  <a:outerShdw blurRad="38100" dist="38100" dir="2700000" algn="tl">
                    <a:srgbClr val="000000">
                      <a:alpha val="43137"/>
                    </a:srgbClr>
                  </a:outerShdw>
                </a:effectLst>
                <a:latin typeface="Gill Sans MT" pitchFamily="34" charset="0"/>
                <a:cs typeface="+mn-cs"/>
              </a:rPr>
              <a:t>f) Las demás estipulaciones en que convengan las partes contratantes.</a:t>
            </a:r>
            <a:br>
              <a:rPr lang="es-ES" b="1" dirty="0">
                <a:solidFill>
                  <a:schemeClr val="accent2"/>
                </a:solidFill>
                <a:effectLst>
                  <a:outerShdw blurRad="38100" dist="38100" dir="2700000" algn="tl">
                    <a:srgbClr val="000000">
                      <a:alpha val="43137"/>
                    </a:srgbClr>
                  </a:outerShdw>
                </a:effectLst>
                <a:latin typeface="Gill Sans MT" pitchFamily="34" charset="0"/>
                <a:cs typeface="+mn-cs"/>
              </a:rPr>
            </a:br>
            <a:r>
              <a:rPr lang="es-ES" dirty="0">
                <a:latin typeface="Gill Sans MT" pitchFamily="34" charset="0"/>
                <a:cs typeface="+mn-cs"/>
              </a:rPr>
              <a:t/>
            </a:r>
            <a:br>
              <a:rPr lang="es-ES" dirty="0">
                <a:latin typeface="Gill Sans MT" pitchFamily="34" charset="0"/>
                <a:cs typeface="+mn-cs"/>
              </a:rPr>
            </a:br>
            <a:endParaRPr lang="es-ES" dirty="0">
              <a:latin typeface="Gill Sans MT" pitchFamily="34" charset="0"/>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ctrTitle"/>
          </p:nvPr>
        </p:nvSpPr>
        <p:spPr>
          <a:xfrm>
            <a:off x="1431925" y="360363"/>
            <a:ext cx="7407275" cy="1471612"/>
          </a:xfrm>
        </p:spPr>
        <p:txBody>
          <a:bodyPr/>
          <a:lstStyle/>
          <a:p>
            <a:pPr eaLnBrk="1" fontAlgn="auto" hangingPunct="1">
              <a:spcAft>
                <a:spcPts val="0"/>
              </a:spcAft>
              <a:defRPr/>
            </a:pPr>
            <a:r>
              <a:rPr lang="es-ES" sz="3200" b="1" dirty="0" smtClean="0">
                <a:solidFill>
                  <a:schemeClr val="tx2">
                    <a:satMod val="130000"/>
                  </a:schemeClr>
                </a:solidFill>
                <a:effectLst>
                  <a:outerShdw blurRad="38100" dist="38100" dir="2700000" algn="tl">
                    <a:srgbClr val="000000">
                      <a:alpha val="43137"/>
                    </a:srgbClr>
                  </a:outerShdw>
                </a:effectLst>
              </a:rPr>
              <a:t>EL PLAZO DE SU VIGENCIA…</a:t>
            </a:r>
            <a:endParaRPr lang="es-ES" sz="3200" b="1" dirty="0">
              <a:solidFill>
                <a:schemeClr val="tx2">
                  <a:satMod val="130000"/>
                </a:schemeClr>
              </a:solidFill>
              <a:effectLst>
                <a:outerShdw blurRad="38100" dist="38100" dir="2700000" algn="tl">
                  <a:srgbClr val="000000">
                    <a:alpha val="43137"/>
                  </a:srgbClr>
                </a:outerShdw>
              </a:effectLst>
            </a:endParaRPr>
          </a:p>
        </p:txBody>
      </p:sp>
      <p:sp>
        <p:nvSpPr>
          <p:cNvPr id="9" name="8 Subtítulo"/>
          <p:cNvSpPr>
            <a:spLocks noGrp="1"/>
          </p:cNvSpPr>
          <p:nvPr>
            <p:ph type="subTitle" idx="1"/>
          </p:nvPr>
        </p:nvSpPr>
        <p:spPr>
          <a:xfrm>
            <a:off x="1431925" y="2143125"/>
            <a:ext cx="7407275" cy="3429000"/>
          </a:xfrm>
        </p:spPr>
        <p:txBody>
          <a:bodyPr>
            <a:noAutofit/>
          </a:bodyPr>
          <a:lstStyle/>
          <a:p>
            <a:pPr algn="just" eaLnBrk="1" fontAlgn="auto" hangingPunct="1">
              <a:spcAft>
                <a:spcPts val="0"/>
              </a:spcAft>
              <a:buFont typeface="Wingdings 2"/>
              <a:buNone/>
              <a:defRPr/>
            </a:pPr>
            <a:r>
              <a:rPr lang="es-ES" sz="2000" b="1" dirty="0" smtClean="0">
                <a:solidFill>
                  <a:schemeClr val="accent5">
                    <a:lumMod val="60000"/>
                    <a:lumOff val="40000"/>
                  </a:schemeClr>
                </a:solidFill>
                <a:effectLst>
                  <a:outerShdw blurRad="38100" dist="38100" dir="2700000" algn="tl">
                    <a:srgbClr val="000000">
                      <a:alpha val="43137"/>
                    </a:srgbClr>
                  </a:outerShdw>
                </a:effectLst>
              </a:rPr>
              <a:t>Art. 276.- </a:t>
            </a:r>
            <a:r>
              <a:rPr lang="es-ES" sz="2000" dirty="0" smtClean="0">
                <a:effectLst>
                  <a:outerShdw blurRad="38100" dist="38100" dir="2700000" algn="tl">
                    <a:srgbClr val="000000">
                      <a:alpha val="43137"/>
                    </a:srgbClr>
                  </a:outerShdw>
                </a:effectLst>
              </a:rPr>
              <a:t>El contrato debe </a:t>
            </a:r>
            <a:r>
              <a:rPr lang="es-ES" sz="2000" b="1" u="sng" dirty="0" smtClean="0">
                <a:solidFill>
                  <a:schemeClr val="accent5">
                    <a:lumMod val="60000"/>
                    <a:lumOff val="40000"/>
                  </a:schemeClr>
                </a:solidFill>
                <a:effectLst>
                  <a:outerShdw blurRad="38100" dist="38100" dir="2700000" algn="tl">
                    <a:srgbClr val="000000">
                      <a:alpha val="43137"/>
                    </a:srgbClr>
                  </a:outerShdw>
                </a:effectLst>
              </a:rPr>
              <a:t>celebrarse a plazo o por tiempo necesario cuando se trate de le ejecución de determinada obra</a:t>
            </a:r>
            <a:r>
              <a:rPr lang="es-ES" sz="2000" dirty="0" smtClean="0">
                <a:effectLst>
                  <a:outerShdw blurRad="38100" dist="38100" dir="2700000" algn="tl">
                    <a:srgbClr val="000000">
                      <a:alpha val="43137"/>
                    </a:srgbClr>
                  </a:outerShdw>
                </a:effectLst>
              </a:rPr>
              <a:t>. El plazo no podrá ser menor de un año ni mayor de tres; y se prorrogará automáticamente por períodos de un año, siempre que ninguna de las partes, en el penúltimo mes del mismo o de su prórroga, pida la revisión del contrato. Los meses del plazo se contarán a partir de la fecha en que el contrato entre en vigencia. </a:t>
            </a:r>
            <a:br>
              <a:rPr lang="es-ES" sz="2000" dirty="0" smtClean="0">
                <a:effectLst>
                  <a:outerShdw blurRad="38100" dist="38100" dir="2700000" algn="tl">
                    <a:srgbClr val="000000">
                      <a:alpha val="43137"/>
                    </a:srgbClr>
                  </a:outerShdw>
                </a:effectLst>
              </a:rPr>
            </a:br>
            <a:r>
              <a:rPr lang="es-ES" sz="2000" dirty="0" smtClean="0">
                <a:effectLst>
                  <a:outerShdw blurRad="38100" dist="38100" dir="2700000" algn="tl">
                    <a:srgbClr val="000000">
                      <a:alpha val="43137"/>
                    </a:srgbClr>
                  </a:outerShdw>
                </a:effectLst>
              </a:rPr>
              <a:t/>
            </a:r>
            <a:br>
              <a:rPr lang="es-ES" sz="2000" dirty="0" smtClean="0">
                <a:effectLst>
                  <a:outerShdw blurRad="38100" dist="38100" dir="2700000" algn="tl">
                    <a:srgbClr val="000000">
                      <a:alpha val="43137"/>
                    </a:srgbClr>
                  </a:outerShdw>
                </a:effectLst>
              </a:rPr>
            </a:br>
            <a:r>
              <a:rPr lang="es-ES" sz="2000" dirty="0" smtClean="0">
                <a:effectLst>
                  <a:outerShdw blurRad="38100" dist="38100" dir="2700000" algn="tl">
                    <a:srgbClr val="000000">
                      <a:alpha val="43137"/>
                    </a:srgbClr>
                  </a:outerShdw>
                </a:effectLst>
              </a:rPr>
              <a:t>Los efectos del contrato se prorrogarán mientras duren las negociaciones del nuevo contrato colectivo.</a:t>
            </a:r>
            <a:br>
              <a:rPr lang="es-ES" sz="2000" dirty="0" smtClean="0">
                <a:effectLst>
                  <a:outerShdw blurRad="38100" dist="38100" dir="2700000" algn="tl">
                    <a:srgbClr val="000000">
                      <a:alpha val="43137"/>
                    </a:srgbClr>
                  </a:outerShdw>
                </a:effectLst>
              </a:rPr>
            </a:br>
            <a:r>
              <a:rPr lang="es-ES" sz="2000" dirty="0" smtClean="0">
                <a:effectLst>
                  <a:outerShdw blurRad="38100" dist="38100" dir="2700000" algn="tl">
                    <a:srgbClr val="000000">
                      <a:alpha val="43137"/>
                    </a:srgbClr>
                  </a:outerShdw>
                </a:effectLst>
              </a:rPr>
              <a:t/>
            </a:r>
            <a:br>
              <a:rPr lang="es-ES" sz="2000" dirty="0" smtClean="0">
                <a:effectLst>
                  <a:outerShdw blurRad="38100" dist="38100" dir="2700000" algn="tl">
                    <a:srgbClr val="000000">
                      <a:alpha val="43137"/>
                    </a:srgbClr>
                  </a:outerShdw>
                </a:effectLst>
              </a:rPr>
            </a:br>
            <a:endParaRPr lang="es-ES" sz="2000" dirty="0">
              <a:effectLst>
                <a:outerShdw blurRad="38100" dist="38100" dir="2700000" algn="tl">
                  <a:srgbClr val="000000">
                    <a:alpha val="43137"/>
                  </a:srgbClr>
                </a:outerShdw>
              </a:effectLst>
            </a:endParaRPr>
          </a:p>
        </p:txBody>
      </p:sp>
      <p:pic>
        <p:nvPicPr>
          <p:cNvPr id="13316" name="Picture 2" descr="C:\Program Files\Microsoft Office\MEDIA\CAGCAT10\j0234131.wmf"/>
          <p:cNvPicPr>
            <a:picLocks noChangeAspect="1" noChangeArrowheads="1"/>
          </p:cNvPicPr>
          <p:nvPr/>
        </p:nvPicPr>
        <p:blipFill>
          <a:blip r:embed="rId2" cstate="print"/>
          <a:srcRect/>
          <a:stretch>
            <a:fillRect/>
          </a:stretch>
        </p:blipFill>
        <p:spPr bwMode="auto">
          <a:xfrm>
            <a:off x="7643813" y="571500"/>
            <a:ext cx="1222375" cy="13001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1"/>
          </p:nvPr>
        </p:nvSpPr>
        <p:spPr>
          <a:xfrm>
            <a:off x="285750" y="2133600"/>
            <a:ext cx="8501063" cy="4295775"/>
          </a:xfrm>
        </p:spPr>
        <p:txBody>
          <a:bodyPr>
            <a:noAutofit/>
          </a:bodyPr>
          <a:lstStyle/>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algn="just" eaLnBrk="1" fontAlgn="auto" hangingPunct="1">
              <a:spcAft>
                <a:spcPts val="0"/>
              </a:spcAft>
              <a:buFont typeface="Wingdings 2"/>
              <a:buNone/>
              <a:defRPr/>
            </a:pPr>
            <a:r>
              <a:rPr lang="es-ES" sz="2000" dirty="0" smtClean="0">
                <a:solidFill>
                  <a:schemeClr val="accent5">
                    <a:lumMod val="75000"/>
                  </a:schemeClr>
                </a:solidFill>
                <a:effectLst>
                  <a:outerShdw blurRad="38100" dist="38100" dir="2700000" algn="tl">
                    <a:srgbClr val="000000">
                      <a:alpha val="43137"/>
                    </a:srgbClr>
                  </a:outerShdw>
                </a:effectLst>
              </a:rPr>
              <a:t>Las causas de terminación del contrato colectivo de trabajo se pueden clasificar en ordinarias y extraordinarias: las primeras son </a:t>
            </a:r>
            <a:r>
              <a:rPr lang="es-ES" sz="2000" b="1" u="sng" dirty="0" smtClean="0">
                <a:solidFill>
                  <a:schemeClr val="accent5">
                    <a:lumMod val="60000"/>
                    <a:lumOff val="40000"/>
                  </a:schemeClr>
                </a:solidFill>
                <a:effectLst>
                  <a:outerShdw blurRad="38100" dist="38100" dir="2700000" algn="tl">
                    <a:srgbClr val="000000">
                      <a:alpha val="43137"/>
                    </a:srgbClr>
                  </a:outerShdw>
                </a:effectLst>
              </a:rPr>
              <a:t>LAS QUE, NORMALMENTE, PONEN FIN AL CONTRATO COLECTIVO </a:t>
            </a:r>
            <a:r>
              <a:rPr lang="es-ES" sz="2000" dirty="0" smtClean="0">
                <a:solidFill>
                  <a:schemeClr val="accent5">
                    <a:lumMod val="75000"/>
                  </a:schemeClr>
                </a:solidFill>
                <a:effectLst>
                  <a:outerShdw blurRad="38100" dist="38100" dir="2700000" algn="tl">
                    <a:srgbClr val="000000">
                      <a:alpha val="43137"/>
                    </a:srgbClr>
                  </a:outerShdw>
                </a:effectLst>
              </a:rPr>
              <a:t>y, puede decirse, que </a:t>
            </a:r>
            <a:r>
              <a:rPr lang="es-ES" sz="2000" b="1" u="sng" dirty="0" smtClean="0">
                <a:solidFill>
                  <a:schemeClr val="accent5">
                    <a:lumMod val="60000"/>
                    <a:lumOff val="40000"/>
                  </a:schemeClr>
                </a:solidFill>
                <a:effectLst>
                  <a:outerShdw blurRad="38100" dist="38100" dir="2700000" algn="tl">
                    <a:srgbClr val="000000">
                      <a:alpha val="43137"/>
                    </a:srgbClr>
                  </a:outerShdw>
                </a:effectLst>
              </a:rPr>
              <a:t>dependen de la voluntad de los autores de la institución</a:t>
            </a:r>
            <a:r>
              <a:rPr lang="es-ES" sz="2000" dirty="0" smtClean="0">
                <a:solidFill>
                  <a:schemeClr val="accent5">
                    <a:lumMod val="75000"/>
                  </a:schemeClr>
                </a:solidFill>
                <a:effectLst>
                  <a:outerShdw blurRad="38100" dist="38100" dir="2700000" algn="tl">
                    <a:srgbClr val="000000">
                      <a:alpha val="43137"/>
                    </a:srgbClr>
                  </a:outerShdw>
                </a:effectLst>
              </a:rPr>
              <a:t>, por ejemplo, el mutuo acuerdo, el vencimiento del término estipulado, entre otras. Las causas extraordinarias son aquellas que ponen fin al contrato colectivo, independientemente de los deseos de las partes, por ejemplo, </a:t>
            </a:r>
            <a:r>
              <a:rPr lang="es-ES" sz="2000" b="1" u="sng" dirty="0" smtClean="0">
                <a:solidFill>
                  <a:srgbClr val="92D050"/>
                </a:solidFill>
                <a:effectLst>
                  <a:outerShdw blurRad="38100" dist="38100" dir="2700000" algn="tl">
                    <a:srgbClr val="000000">
                      <a:alpha val="43137"/>
                    </a:srgbClr>
                  </a:outerShdw>
                </a:effectLst>
              </a:rPr>
              <a:t>EL CASO FORTUITO O LA </a:t>
            </a:r>
            <a:r>
              <a:rPr lang="es-ES" sz="2000" b="1" u="sng" dirty="0" smtClean="0">
                <a:solidFill>
                  <a:srgbClr val="92D050"/>
                </a:solidFill>
                <a:effectLst>
                  <a:outerShdw blurRad="38100" dist="38100" dir="2700000" algn="tl">
                    <a:srgbClr val="000000">
                      <a:alpha val="43137"/>
                    </a:srgbClr>
                  </a:outerShdw>
                </a:effectLst>
                <a:hlinkClick r:id="rId3"/>
              </a:rPr>
              <a:t>FUERZA</a:t>
            </a:r>
            <a:r>
              <a:rPr lang="es-ES" sz="2000" b="1" u="sng" dirty="0" smtClean="0">
                <a:solidFill>
                  <a:srgbClr val="92D050"/>
                </a:solidFill>
                <a:effectLst>
                  <a:outerShdw blurRad="38100" dist="38100" dir="2700000" algn="tl">
                    <a:srgbClr val="000000">
                      <a:alpha val="43137"/>
                    </a:srgbClr>
                  </a:outerShdw>
                </a:effectLst>
              </a:rPr>
              <a:t> MAYOR </a:t>
            </a:r>
            <a:r>
              <a:rPr lang="es-ES" sz="2000" dirty="0" smtClean="0">
                <a:solidFill>
                  <a:schemeClr val="accent5">
                    <a:lumMod val="75000"/>
                  </a:schemeClr>
                </a:solidFill>
                <a:effectLst>
                  <a:outerShdw blurRad="38100" dist="38100" dir="2700000" algn="tl">
                    <a:srgbClr val="000000">
                      <a:alpha val="43137"/>
                    </a:srgbClr>
                  </a:outerShdw>
                </a:effectLst>
              </a:rPr>
              <a:t>que obligan al cierre de la empresa. Las primeras pueden llamarse contingentes, en tanto las segundas son necesarias; de lo que se desprende que son diversos sus efectos.</a:t>
            </a:r>
          </a:p>
          <a:p>
            <a:pPr marL="365760" indent="-283464" algn="just"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a:p>
            <a:pPr marL="365760" indent="-283464" eaLnBrk="1" fontAlgn="auto" hangingPunct="1">
              <a:spcAft>
                <a:spcPts val="0"/>
              </a:spcAft>
              <a:buFont typeface="Wingdings 2"/>
              <a:buNone/>
              <a:defRPr/>
            </a:pPr>
            <a:endParaRPr lang="es-ES" sz="1800" b="1" dirty="0" smtClean="0">
              <a:solidFill>
                <a:schemeClr val="accent5">
                  <a:lumMod val="75000"/>
                </a:schemeClr>
              </a:solidFill>
              <a:effectLst>
                <a:outerShdw blurRad="38100" dist="38100" dir="2700000" algn="tl">
                  <a:srgbClr val="000000">
                    <a:alpha val="43137"/>
                  </a:srgbClr>
                </a:outerShdw>
              </a:effectLst>
            </a:endParaRPr>
          </a:p>
        </p:txBody>
      </p:sp>
      <p:sp>
        <p:nvSpPr>
          <p:cNvPr id="9" name="8 Esquina doblada"/>
          <p:cNvSpPr/>
          <p:nvPr/>
        </p:nvSpPr>
        <p:spPr>
          <a:xfrm>
            <a:off x="285720" y="785794"/>
            <a:ext cx="4286280" cy="1071570"/>
          </a:xfrm>
          <a:prstGeom prst="foldedCorner">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ES"/>
          </a:p>
        </p:txBody>
      </p:sp>
      <p:sp>
        <p:nvSpPr>
          <p:cNvPr id="3" name="2 Título"/>
          <p:cNvSpPr>
            <a:spLocks noGrp="1"/>
          </p:cNvSpPr>
          <p:nvPr>
            <p:ph type="title"/>
          </p:nvPr>
        </p:nvSpPr>
        <p:spPr>
          <a:xfrm>
            <a:off x="571500" y="500063"/>
            <a:ext cx="4143375" cy="1214437"/>
          </a:xfrm>
        </p:spPr>
        <p:txBody>
          <a:bodyPr/>
          <a:lstStyle/>
          <a:p>
            <a:pPr eaLnBrk="1" fontAlgn="auto" hangingPunct="1">
              <a:spcAft>
                <a:spcPts val="0"/>
              </a:spcAft>
              <a:defRPr/>
            </a:pPr>
            <a:r>
              <a:rPr lang="es-ES" sz="2400" dirty="0" smtClean="0">
                <a:solidFill>
                  <a:schemeClr val="accent5">
                    <a:lumMod val="75000"/>
                  </a:schemeClr>
                </a:solidFill>
              </a:rPr>
              <a:t>TERMINACION DEL CONTRATO COLECTIVO DE TRABAJO</a:t>
            </a:r>
            <a:endParaRPr lang="es-ES" sz="2400" dirty="0">
              <a:solidFill>
                <a:schemeClr val="accent5">
                  <a:lumMod val="75000"/>
                </a:schemeClr>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500063" y="1000125"/>
            <a:ext cx="8286750" cy="5108575"/>
          </a:xfrm>
          <a:prstGeom prst="rect">
            <a:avLst/>
          </a:prstGeom>
        </p:spPr>
        <p:txBody>
          <a:bodyPr>
            <a:spAutoFit/>
          </a:bodyPr>
          <a:lstStyle/>
          <a:p>
            <a:pP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sz="2000"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a)  Por mutuo consentimiento de las partes siempre que se hayan llenado los mismos    requisitos que para su celebración;</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b) Por quiebra o concurso del patrono;</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c)  Por agotamiento de la materia objeto de la industria extractiva;</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ch) Por el cierre total de la empresa;</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d)  Por imposibilidad jurídica de que subsista el contrato, como en los casos de terminación total de la obra, disolución de la persona jurídica titular de la empresa, incapacidad física o mental del patrono que imposibilite la continuación de las labores y otros semejantes; y</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60000"/>
                    <a:lumOff val="40000"/>
                  </a:schemeClr>
                </a:solidFill>
                <a:effectLst>
                  <a:outerShdw blurRad="38100" dist="38100" dir="2700000" algn="tl">
                    <a:srgbClr val="000000">
                      <a:alpha val="43137"/>
                    </a:srgbClr>
                  </a:outerShdw>
                </a:effectLst>
                <a:latin typeface="Gill Sans MT" pitchFamily="34" charset="0"/>
                <a:cs typeface="+mn-cs"/>
              </a:rPr>
              <a:t> </a:t>
            </a: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e) Por las demás causas establecidas en el contrato.</a:t>
            </a:r>
            <a:br>
              <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endParaRPr lang="es-ES"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endParaRPr>
          </a:p>
        </p:txBody>
      </p:sp>
      <p:sp>
        <p:nvSpPr>
          <p:cNvPr id="6" name="5 Rectángulo"/>
          <p:cNvSpPr/>
          <p:nvPr/>
        </p:nvSpPr>
        <p:spPr>
          <a:xfrm>
            <a:off x="285750" y="357188"/>
            <a:ext cx="8358188" cy="830262"/>
          </a:xfrm>
          <a:prstGeom prst="rect">
            <a:avLst/>
          </a:prstGeom>
        </p:spPr>
        <p:txBody>
          <a:bodyPr>
            <a:spAutoFit/>
          </a:bodyPr>
          <a:lstStyle/>
          <a:p>
            <a:pPr algn="ctr" fontAlgn="auto">
              <a:spcBef>
                <a:spcPts val="0"/>
              </a:spcBef>
              <a:spcAft>
                <a:spcPts val="0"/>
              </a:spcAft>
              <a:defRPr/>
            </a:pPr>
            <a:r>
              <a:rPr lang="es-ES" sz="2400" b="1" dirty="0">
                <a:solidFill>
                  <a:schemeClr val="accent5">
                    <a:lumMod val="60000"/>
                    <a:lumOff val="40000"/>
                  </a:schemeClr>
                </a:solidFill>
                <a:effectLst>
                  <a:outerShdw blurRad="38100" dist="38100" dir="2700000" algn="tl">
                    <a:srgbClr val="000000">
                      <a:alpha val="43137"/>
                    </a:srgbClr>
                  </a:outerShdw>
                </a:effectLst>
                <a:latin typeface="Gill Sans MT" pitchFamily="34" charset="0"/>
                <a:cs typeface="+mn-cs"/>
              </a:rPr>
              <a:t>El Contrato Colectivo de Trabajo puede darse por termina por las causas siguientes:</a:t>
            </a:r>
            <a:endParaRPr lang="es-ES" sz="2400" dirty="0">
              <a:solidFill>
                <a:schemeClr val="accent5">
                  <a:lumMod val="60000"/>
                  <a:lumOff val="40000"/>
                </a:schemeClr>
              </a:solidFill>
              <a:latin typeface="+mn-lt"/>
              <a:cs typeface="+mn-cs"/>
            </a:endParaRPr>
          </a:p>
        </p:txBody>
      </p:sp>
      <p:sp>
        <p:nvSpPr>
          <p:cNvPr id="8" name="7 Nube"/>
          <p:cNvSpPr/>
          <p:nvPr/>
        </p:nvSpPr>
        <p:spPr>
          <a:xfrm>
            <a:off x="6715140" y="5857892"/>
            <a:ext cx="2214578" cy="571504"/>
          </a:xfrm>
          <a:prstGeom prst="cloud">
            <a:avLst/>
          </a:prstGeom>
        </p:spPr>
        <p:style>
          <a:lnRef idx="1">
            <a:schemeClr val="accent4"/>
          </a:lnRef>
          <a:fillRef idx="2">
            <a:schemeClr val="accent4"/>
          </a:fillRef>
          <a:effectRef idx="1">
            <a:schemeClr val="accent4"/>
          </a:effectRef>
          <a:fontRef idx="minor">
            <a:schemeClr val="dk1"/>
          </a:fontRef>
        </p:style>
        <p:txBody>
          <a:bodyPr anchor="ctr"/>
          <a:lstStyle/>
          <a:p>
            <a:pPr fontAlgn="auto">
              <a:spcBef>
                <a:spcPts val="0"/>
              </a:spcBef>
              <a:spcAft>
                <a:spcPts val="0"/>
              </a:spcAft>
              <a:defRPr/>
            </a:pPr>
            <a:r>
              <a:rPr lang="es-ES" sz="2000" b="1" dirty="0">
                <a:solidFill>
                  <a:schemeClr val="accent5">
                    <a:lumMod val="60000"/>
                    <a:lumOff val="40000"/>
                  </a:schemeClr>
                </a:solidFill>
                <a:effectLst>
                  <a:outerShdw blurRad="38100" dist="38100" dir="2700000" algn="tl">
                    <a:srgbClr val="000000">
                      <a:alpha val="43137"/>
                    </a:srgbClr>
                  </a:outerShdw>
                </a:effectLst>
              </a:rPr>
              <a:t>  Art. 283.- </a:t>
            </a:r>
            <a:endParaRPr lang="es-E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85750" y="857250"/>
            <a:ext cx="8643938" cy="708025"/>
          </a:xfrm>
          <a:prstGeom prst="rect">
            <a:avLst/>
          </a:prstGeom>
        </p:spPr>
        <p:txBody>
          <a:bodyPr>
            <a:spAutoFit/>
          </a:bodyPr>
          <a:lstStyle/>
          <a:p>
            <a:pPr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Art. 284.- El contrato colectivo de trabajo también termina por la disolución del sindicato que lo hubiere celebrado; </a:t>
            </a:r>
          </a:p>
        </p:txBody>
      </p:sp>
      <p:sp>
        <p:nvSpPr>
          <p:cNvPr id="6" name="5 Rectángulo"/>
          <p:cNvSpPr/>
          <p:nvPr/>
        </p:nvSpPr>
        <p:spPr>
          <a:xfrm>
            <a:off x="357188" y="2143125"/>
            <a:ext cx="7743204" cy="2000548"/>
          </a:xfrm>
          <a:prstGeom prst="rect">
            <a:avLst/>
          </a:prstGeom>
        </p:spPr>
        <p:txBody>
          <a:bodyPr wrap="square">
            <a:spAutoFit/>
          </a:bodyPr>
          <a:lstStyle/>
          <a:p>
            <a:pPr fontAlgn="auto">
              <a:spcBef>
                <a:spcPts val="0"/>
              </a:spcBef>
              <a:spcAft>
                <a:spcPts val="0"/>
              </a:spcAft>
              <a:defRPr/>
            </a:pPr>
            <a:r>
              <a:rPr lang="es-ES" sz="2400" b="1" dirty="0">
                <a:solidFill>
                  <a:srgbClr val="FFC000"/>
                </a:solidFill>
                <a:effectLst>
                  <a:outerShdw blurRad="38100" dist="38100" dir="2700000" algn="tl">
                    <a:srgbClr val="000000">
                      <a:alpha val="43137"/>
                    </a:srgbClr>
                  </a:outerShdw>
                </a:effectLst>
                <a:latin typeface="+mn-lt"/>
                <a:cs typeface="+mn-cs"/>
              </a:rPr>
              <a:t>NOTA……</a:t>
            </a:r>
          </a:p>
          <a:p>
            <a:pPr algn="just" fontAlgn="auto">
              <a:spcBef>
                <a:spcPts val="0"/>
              </a:spcBef>
              <a:spcAft>
                <a:spcPts val="0"/>
              </a:spcAft>
              <a:defRPr/>
            </a:pPr>
            <a:r>
              <a:rPr lang="es-ES" sz="2000"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t>Art. 285.- Al terminar un contrato colectivo de trabajo, cualquiera de las partes deberá dar aviso oportuno al departamento respectivo del Ministerio de Trabajo y Previsión Social, para la cancelación en el correspondiente registro.</a:t>
            </a:r>
            <a:br>
              <a:rPr lang="es-ES" sz="2000"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rPr>
            </a:br>
            <a:endParaRPr lang="es-ES" sz="2000" b="1" dirty="0">
              <a:solidFill>
                <a:schemeClr val="accent5">
                  <a:lumMod val="75000"/>
                </a:schemeClr>
              </a:solidFill>
              <a:effectLst>
                <a:outerShdw blurRad="38100" dist="38100" dir="2700000" algn="tl">
                  <a:srgbClr val="000000">
                    <a:alpha val="43137"/>
                  </a:srgbClr>
                </a:outerShdw>
              </a:effectLst>
              <a:latin typeface="Gill Sans MT" pitchFamily="34" charset="0"/>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071562" y="2500313"/>
            <a:ext cx="3428429" cy="4801314"/>
          </a:xfrm>
          <a:prstGeom prst="rect">
            <a:avLst/>
          </a:prstGeom>
        </p:spPr>
        <p:txBody>
          <a:bodyPr wrap="square">
            <a:spAutoFit/>
          </a:bodyPr>
          <a:lstStyle/>
          <a:p>
            <a:pPr algn="just" fontAlgn="auto">
              <a:spcBef>
                <a:spcPts val="0"/>
              </a:spcBef>
              <a:spcAft>
                <a:spcPts val="0"/>
              </a:spcAft>
              <a:defRPr/>
            </a:pPr>
            <a:r>
              <a:rPr lang="es-ES" b="1" dirty="0">
                <a:solidFill>
                  <a:schemeClr val="accent5">
                    <a:lumMod val="60000"/>
                    <a:lumOff val="40000"/>
                  </a:schemeClr>
                </a:solidFill>
                <a:effectLst>
                  <a:outerShdw blurRad="38100" dist="38100" dir="2700000" algn="tl">
                    <a:srgbClr val="000000">
                      <a:alpha val="43137"/>
                    </a:srgbClr>
                  </a:outerShdw>
                </a:effectLst>
                <a:latin typeface="+mn-lt"/>
                <a:cs typeface="+mn-cs"/>
              </a:rPr>
              <a:t>Art. 271 </a:t>
            </a:r>
            <a:r>
              <a:rPr lang="es-ES" b="1" dirty="0">
                <a:solidFill>
                  <a:schemeClr val="accent5">
                    <a:lumMod val="75000"/>
                  </a:schemeClr>
                </a:solidFill>
                <a:effectLst>
                  <a:outerShdw blurRad="38100" dist="38100" dir="2700000" algn="tl">
                    <a:srgbClr val="000000">
                      <a:alpha val="43137"/>
                    </a:srgbClr>
                  </a:outerShdw>
                </a:effectLst>
                <a:latin typeface="+mn-lt"/>
                <a:cs typeface="+mn-cs"/>
              </a:rPr>
              <a:t>Todo patrono estará obligado a negociar y celebrar contrato colectivo con el sindicato a que pertenezca el cincuenta y uno por ciento de los trabajadores de su empresa o establecimiento, cuando se lo solicite el sindicato. Igual obligación tendrá el sindicato a que pertenezca el cincuenta y uno por ciento de los trabajadores de una empresa o establecimiento, cuando se lo pida el patrono.</a:t>
            </a:r>
            <a:r>
              <a:rPr lang="es-ES" b="1" dirty="0">
                <a:effectLst>
                  <a:outerShdw blurRad="38100" dist="38100" dir="2700000" algn="tl">
                    <a:srgbClr val="000000">
                      <a:alpha val="43137"/>
                    </a:srgbClr>
                  </a:outerShdw>
                </a:effectLst>
                <a:latin typeface="+mn-lt"/>
                <a:cs typeface="+mn-cs"/>
              </a:rPr>
              <a:t/>
            </a:r>
            <a:br>
              <a:rPr lang="es-ES" b="1" dirty="0">
                <a:effectLst>
                  <a:outerShdw blurRad="38100" dist="38100" dir="2700000" algn="tl">
                    <a:srgbClr val="000000">
                      <a:alpha val="43137"/>
                    </a:srgbClr>
                  </a:outerShdw>
                </a:effectLst>
                <a:latin typeface="+mn-lt"/>
                <a:cs typeface="+mn-cs"/>
              </a:rPr>
            </a:br>
            <a:r>
              <a:rPr lang="es-ES" dirty="0">
                <a:latin typeface="+mn-lt"/>
                <a:cs typeface="+mn-cs"/>
              </a:rPr>
              <a:t/>
            </a:r>
            <a:br>
              <a:rPr lang="es-ES" dirty="0">
                <a:latin typeface="+mn-lt"/>
                <a:cs typeface="+mn-cs"/>
              </a:rPr>
            </a:br>
            <a:endParaRPr lang="es-ES" dirty="0">
              <a:latin typeface="+mn-lt"/>
              <a:cs typeface="+mn-cs"/>
            </a:endParaRPr>
          </a:p>
        </p:txBody>
      </p:sp>
      <p:sp>
        <p:nvSpPr>
          <p:cNvPr id="6" name="5 Rectángulo"/>
          <p:cNvSpPr/>
          <p:nvPr/>
        </p:nvSpPr>
        <p:spPr>
          <a:xfrm>
            <a:off x="1714500" y="428625"/>
            <a:ext cx="5857875" cy="523875"/>
          </a:xfrm>
          <a:prstGeom prst="rect">
            <a:avLst/>
          </a:prstGeom>
        </p:spPr>
        <p:txBody>
          <a:bodyPr>
            <a:spAutoFit/>
          </a:bodyPr>
          <a:lstStyle/>
          <a:p>
            <a:pPr algn="ctr" fontAlgn="auto">
              <a:spcBef>
                <a:spcPts val="0"/>
              </a:spcBef>
              <a:spcAft>
                <a:spcPts val="0"/>
              </a:spcAft>
              <a:defRPr/>
            </a:pPr>
            <a:r>
              <a:rPr lang="es-ES" sz="2800" b="1" dirty="0">
                <a:solidFill>
                  <a:schemeClr val="accent5">
                    <a:lumMod val="60000"/>
                    <a:lumOff val="40000"/>
                  </a:schemeClr>
                </a:solidFill>
                <a:effectLst>
                  <a:outerShdw blurRad="38100" dist="38100" dir="2700000" algn="tl">
                    <a:srgbClr val="000000">
                      <a:alpha val="43137"/>
                    </a:srgbClr>
                  </a:outerShdw>
                </a:effectLst>
                <a:latin typeface="+mn-lt"/>
                <a:cs typeface="+mn-cs"/>
              </a:rPr>
              <a:t>Obligaciones  de los Patronos</a:t>
            </a:r>
            <a:endParaRPr lang="es-ES" sz="2800" b="1" dirty="0">
              <a:solidFill>
                <a:schemeClr val="accent5">
                  <a:lumMod val="60000"/>
                  <a:lumOff val="40000"/>
                </a:schemeClr>
              </a:solidFill>
              <a:latin typeface="+mn-lt"/>
              <a:cs typeface="+mn-cs"/>
            </a:endParaRPr>
          </a:p>
        </p:txBody>
      </p:sp>
      <p:sp>
        <p:nvSpPr>
          <p:cNvPr id="7" name="6 Rectángulo"/>
          <p:cNvSpPr/>
          <p:nvPr/>
        </p:nvSpPr>
        <p:spPr>
          <a:xfrm>
            <a:off x="1143000" y="1214438"/>
            <a:ext cx="2757488" cy="369887"/>
          </a:xfrm>
          <a:prstGeom prst="rect">
            <a:avLst/>
          </a:prstGeom>
        </p:spPr>
        <p:txBody>
          <a:bodyPr wrap="none">
            <a:spAutoFit/>
          </a:bodyPr>
          <a:lstStyle/>
          <a:p>
            <a:pPr fontAlgn="auto">
              <a:spcBef>
                <a:spcPts val="0"/>
              </a:spcBef>
              <a:spcAft>
                <a:spcPts val="0"/>
              </a:spcAft>
              <a:buClr>
                <a:schemeClr val="accent5">
                  <a:lumMod val="60000"/>
                  <a:lumOff val="40000"/>
                </a:schemeClr>
              </a:buClr>
              <a:buFont typeface="Wingdings" pitchFamily="2" charset="2"/>
              <a:buChar char="v"/>
              <a:defRPr/>
            </a:pPr>
            <a:r>
              <a:rPr lang="es-ES" dirty="0">
                <a:solidFill>
                  <a:schemeClr val="accent5">
                    <a:lumMod val="75000"/>
                  </a:schemeClr>
                </a:solidFill>
                <a:effectLst>
                  <a:outerShdw blurRad="38100" dist="38100" dir="2700000" algn="tl">
                    <a:srgbClr val="000000">
                      <a:alpha val="43137"/>
                    </a:srgbClr>
                  </a:outerShdw>
                </a:effectLst>
                <a:latin typeface="+mn-lt"/>
                <a:cs typeface="+mn-cs"/>
              </a:rPr>
              <a:t> </a:t>
            </a:r>
            <a:r>
              <a:rPr lang="es-ES" b="1" dirty="0">
                <a:solidFill>
                  <a:schemeClr val="accent5">
                    <a:lumMod val="75000"/>
                  </a:schemeClr>
                </a:solidFill>
                <a:effectLst>
                  <a:outerShdw blurRad="38100" dist="38100" dir="2700000" algn="tl">
                    <a:srgbClr val="000000">
                      <a:alpha val="43137"/>
                    </a:srgbClr>
                  </a:outerShdw>
                </a:effectLst>
                <a:latin typeface="+mn-lt"/>
                <a:cs typeface="+mn-cs"/>
              </a:rPr>
              <a:t>Negociar y Celebrar; </a:t>
            </a:r>
          </a:p>
        </p:txBody>
      </p:sp>
      <p:sp>
        <p:nvSpPr>
          <p:cNvPr id="9" name="8 Rectángulo"/>
          <p:cNvSpPr/>
          <p:nvPr/>
        </p:nvSpPr>
        <p:spPr>
          <a:xfrm>
            <a:off x="1143000" y="2071688"/>
            <a:ext cx="5572125" cy="400050"/>
          </a:xfrm>
          <a:prstGeom prst="rect">
            <a:avLst/>
          </a:prstGeom>
        </p:spPr>
        <p:txBody>
          <a:bodyPr>
            <a:spAutoFit/>
          </a:bodyPr>
          <a:lstStyle/>
          <a:p>
            <a:pPr fontAlgn="auto">
              <a:spcBef>
                <a:spcPts val="0"/>
              </a:spcBef>
              <a:spcAft>
                <a:spcPts val="0"/>
              </a:spcAft>
              <a:buClr>
                <a:schemeClr val="accent5">
                  <a:lumMod val="60000"/>
                  <a:lumOff val="40000"/>
                </a:schemeClr>
              </a:buClr>
              <a:buFont typeface="Wingdings" pitchFamily="2" charset="2"/>
              <a:buChar char="v"/>
              <a:defRPr/>
            </a:pPr>
            <a:r>
              <a:rPr lang="es-ES" sz="2000" dirty="0">
                <a:solidFill>
                  <a:schemeClr val="accent5">
                    <a:lumMod val="75000"/>
                  </a:schemeClr>
                </a:solidFill>
                <a:effectLst>
                  <a:outerShdw blurRad="38100" dist="38100" dir="2700000" algn="tl">
                    <a:srgbClr val="000000">
                      <a:alpha val="43137"/>
                    </a:srgbClr>
                  </a:outerShdw>
                </a:effectLst>
                <a:latin typeface="+mn-lt"/>
                <a:cs typeface="+mn-cs"/>
              </a:rPr>
              <a:t> </a:t>
            </a: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Las obligaciones de pagar con sus bienes. </a:t>
            </a:r>
          </a:p>
        </p:txBody>
      </p:sp>
      <p:sp>
        <p:nvSpPr>
          <p:cNvPr id="10" name="9 Rectángulo"/>
          <p:cNvSpPr/>
          <p:nvPr/>
        </p:nvSpPr>
        <p:spPr>
          <a:xfrm>
            <a:off x="5148065" y="2500313"/>
            <a:ext cx="3424436" cy="3970318"/>
          </a:xfrm>
          <a:prstGeom prst="rect">
            <a:avLst/>
          </a:prstGeom>
        </p:spPr>
        <p:txBody>
          <a:bodyPr wrap="square">
            <a:spAutoFit/>
          </a:bodyPr>
          <a:lstStyle/>
          <a:p>
            <a:pPr algn="just" fontAlgn="auto">
              <a:spcBef>
                <a:spcPts val="0"/>
              </a:spcBef>
              <a:spcAft>
                <a:spcPts val="0"/>
              </a:spcAft>
              <a:defRPr/>
            </a:pPr>
            <a:r>
              <a:rPr lang="es-ES" b="1" dirty="0">
                <a:solidFill>
                  <a:schemeClr val="accent5">
                    <a:lumMod val="60000"/>
                    <a:lumOff val="40000"/>
                  </a:schemeClr>
                </a:solidFill>
                <a:effectLst>
                  <a:outerShdw blurRad="38100" dist="38100" dir="2700000" algn="tl">
                    <a:srgbClr val="000000">
                      <a:alpha val="43137"/>
                    </a:srgbClr>
                  </a:outerShdw>
                </a:effectLst>
                <a:latin typeface="+mn-lt"/>
                <a:cs typeface="+mn-cs"/>
              </a:rPr>
              <a:t>Art. 286.- </a:t>
            </a:r>
            <a:r>
              <a:rPr lang="es-ES" b="1" dirty="0">
                <a:solidFill>
                  <a:schemeClr val="accent5">
                    <a:lumMod val="75000"/>
                  </a:schemeClr>
                </a:solidFill>
                <a:effectLst>
                  <a:outerShdw blurRad="38100" dist="38100" dir="2700000" algn="tl">
                    <a:srgbClr val="000000">
                      <a:alpha val="43137"/>
                    </a:srgbClr>
                  </a:outerShdw>
                </a:effectLst>
                <a:latin typeface="+mn-lt"/>
                <a:cs typeface="+mn-cs"/>
              </a:rPr>
              <a:t>Las obligaciones a cargo de un patrono, derivadas de un contrato colectivo, deberán ser satisfechas en primer lugar con el patrimonio de la empresa o establecimiento en que rija dicho contrato; y si aquél no fuere suficiente para cubrir tales obligaciones, quedarán afectos los demás bienes del patrono.</a:t>
            </a:r>
            <a:br>
              <a:rPr lang="es-ES" b="1" dirty="0">
                <a:solidFill>
                  <a:schemeClr val="accent5">
                    <a:lumMod val="75000"/>
                  </a:schemeClr>
                </a:solidFill>
                <a:effectLst>
                  <a:outerShdw blurRad="38100" dist="38100" dir="2700000" algn="tl">
                    <a:srgbClr val="000000">
                      <a:alpha val="43137"/>
                    </a:srgbClr>
                  </a:outerShdw>
                </a:effectLst>
                <a:latin typeface="+mn-lt"/>
                <a:cs typeface="+mn-cs"/>
              </a:rPr>
            </a:br>
            <a:r>
              <a:rPr lang="es-ES" dirty="0">
                <a:solidFill>
                  <a:schemeClr val="accent5">
                    <a:lumMod val="75000"/>
                  </a:schemeClr>
                </a:solidFill>
                <a:effectLst>
                  <a:outerShdw blurRad="38100" dist="38100" dir="2700000" algn="tl">
                    <a:srgbClr val="000000">
                      <a:alpha val="43137"/>
                    </a:srgbClr>
                  </a:outerShdw>
                </a:effectLst>
                <a:latin typeface="+mn-lt"/>
                <a:cs typeface="+mn-cs"/>
              </a:rPr>
              <a:t/>
            </a:r>
            <a:br>
              <a:rPr lang="es-ES" dirty="0">
                <a:solidFill>
                  <a:schemeClr val="accent5">
                    <a:lumMod val="75000"/>
                  </a:schemeClr>
                </a:solidFill>
                <a:effectLst>
                  <a:outerShdw blurRad="38100" dist="38100" dir="2700000" algn="tl">
                    <a:srgbClr val="000000">
                      <a:alpha val="43137"/>
                    </a:srgbClr>
                  </a:outerShdw>
                </a:effectLst>
                <a:latin typeface="+mn-lt"/>
                <a:cs typeface="+mn-cs"/>
              </a:rPr>
            </a:br>
            <a:endParaRPr lang="es-ES" dirty="0">
              <a:solidFill>
                <a:schemeClr val="accent5">
                  <a:lumMod val="75000"/>
                </a:schemeClr>
              </a:solidFill>
              <a:effectLst>
                <a:outerShdw blurRad="38100" dist="38100" dir="2700000" algn="tl">
                  <a:srgbClr val="000000">
                    <a:alpha val="43137"/>
                  </a:srgbClr>
                </a:outerShdw>
              </a:effectLst>
              <a:latin typeface="+mn-lt"/>
              <a:cs typeface="+mn-cs"/>
            </a:endParaRPr>
          </a:p>
        </p:txBody>
      </p:sp>
      <p:sp>
        <p:nvSpPr>
          <p:cNvPr id="11" name="10 Rectángulo"/>
          <p:cNvSpPr/>
          <p:nvPr/>
        </p:nvSpPr>
        <p:spPr>
          <a:xfrm>
            <a:off x="2857500" y="1571625"/>
            <a:ext cx="6106988" cy="800219"/>
          </a:xfrm>
          <a:prstGeom prst="rect">
            <a:avLst/>
          </a:prstGeom>
        </p:spPr>
        <p:txBody>
          <a:bodyPr wrap="square">
            <a:spAutoFit/>
          </a:bodyPr>
          <a:lstStyle/>
          <a:p>
            <a:pPr algn="just" fontAlgn="auto">
              <a:spcBef>
                <a:spcPts val="0"/>
              </a:spcBef>
              <a:spcAft>
                <a:spcPts val="0"/>
              </a:spcAft>
              <a:defRPr/>
            </a:pPr>
            <a:r>
              <a:rPr lang="es-ES" sz="1400" b="1" dirty="0">
                <a:solidFill>
                  <a:schemeClr val="accent5">
                    <a:lumMod val="60000"/>
                    <a:lumOff val="40000"/>
                  </a:schemeClr>
                </a:solidFill>
                <a:effectLst>
                  <a:outerShdw blurRad="38100" dist="38100" dir="2700000" algn="tl">
                    <a:srgbClr val="000000">
                      <a:alpha val="43137"/>
                    </a:srgbClr>
                  </a:outerShdw>
                </a:effectLst>
                <a:latin typeface="+mn-lt"/>
                <a:cs typeface="+mn-cs"/>
              </a:rPr>
              <a:t>La revisión del contrato colectivo de conformidad a las disposiciones de este Código es obligatoria y no será necesario establecer el porcentaje </a:t>
            </a:r>
            <a:r>
              <a:rPr lang="es-ES" b="1" dirty="0">
                <a:latin typeface="+mn-lt"/>
                <a:cs typeface="+mn-cs"/>
              </a:rPr>
              <a:t/>
            </a:r>
            <a:br>
              <a:rPr lang="es-ES" b="1" dirty="0">
                <a:latin typeface="+mn-lt"/>
                <a:cs typeface="+mn-cs"/>
              </a:rPr>
            </a:br>
            <a:endParaRPr lang="es-ES" b="1" dirty="0">
              <a:latin typeface="+mn-lt"/>
              <a:cs typeface="+mn-cs"/>
            </a:endParaRPr>
          </a:p>
        </p:txBody>
      </p:sp>
      <p:sp>
        <p:nvSpPr>
          <p:cNvPr id="12" name="11 Rectángulo"/>
          <p:cNvSpPr/>
          <p:nvPr/>
        </p:nvSpPr>
        <p:spPr>
          <a:xfrm>
            <a:off x="1143000" y="1643063"/>
            <a:ext cx="1882775" cy="400050"/>
          </a:xfrm>
          <a:prstGeom prst="rect">
            <a:avLst/>
          </a:prstGeom>
        </p:spPr>
        <p:txBody>
          <a:bodyPr>
            <a:spAutoFit/>
          </a:bodyPr>
          <a:lstStyle/>
          <a:p>
            <a:pPr fontAlgn="auto">
              <a:spcBef>
                <a:spcPts val="0"/>
              </a:spcBef>
              <a:spcAft>
                <a:spcPts val="0"/>
              </a:spcAft>
              <a:buClr>
                <a:schemeClr val="accent5">
                  <a:lumMod val="60000"/>
                  <a:lumOff val="40000"/>
                </a:schemeClr>
              </a:buClr>
              <a:buFont typeface="Wingdings" pitchFamily="2" charset="2"/>
              <a:buChar char="v"/>
              <a:defRPr/>
            </a:pPr>
            <a:r>
              <a:rPr lang="es-ES" sz="2000" b="1" dirty="0">
                <a:solidFill>
                  <a:schemeClr val="accent5">
                    <a:lumMod val="75000"/>
                  </a:schemeClr>
                </a:solidFill>
                <a:effectLst>
                  <a:outerShdw blurRad="38100" dist="38100" dir="2700000" algn="tl">
                    <a:srgbClr val="000000">
                      <a:alpha val="43137"/>
                    </a:srgbClr>
                  </a:outerShdw>
                </a:effectLst>
                <a:latin typeface="+mn-lt"/>
                <a:cs typeface="+mn-cs"/>
              </a:rPr>
              <a:t> La Revisión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anim calcmode="lin" valueType="num">
                                      <p:cBhvr additive="base">
                                        <p:cTn id="1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anim calcmode="lin" valueType="num">
                                      <p:cBhvr additive="base">
                                        <p:cTn id="2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P spid="9" grpId="0" build="p"/>
      <p:bldP spid="10" grpId="0" build="p"/>
      <p:bldP spid="11" grpId="0" build="p"/>
      <p:bldP spid="1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412</TotalTime>
  <Words>952</Words>
  <Application>Microsoft Office PowerPoint</Application>
  <PresentationFormat>Presentación en pantalla (4:3)</PresentationFormat>
  <Paragraphs>65</Paragraphs>
  <Slides>12</Slides>
  <Notes>2</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Solsticio</vt:lpstr>
      <vt:lpstr>Concepto de Contrato Colectivo de Trabajo</vt:lpstr>
      <vt:lpstr>Generalidades del Contrato Colectivo de Trabajo</vt:lpstr>
      <vt:lpstr>Diapositiva 3</vt:lpstr>
      <vt:lpstr>Contenido del Contrato Colectivo de Trabajo</vt:lpstr>
      <vt:lpstr>EL PLAZO DE SU VIGENCIA…</vt:lpstr>
      <vt:lpstr>TERMINACION DEL CONTRATO COLECTIVO DE TRABAJO</vt:lpstr>
      <vt:lpstr>Diapositiva 7</vt:lpstr>
      <vt:lpstr>Diapositiva 8</vt:lpstr>
      <vt:lpstr>Diapositiva 9</vt:lpstr>
      <vt:lpstr>El Registro y la Autorización del Contrato Colectivo de Trabajo por parte de Mintrab (DGT)</vt:lpstr>
      <vt:lpstr>Diapositiva 11</vt:lpstr>
      <vt:lpstr>Sólo puede probarse por medio del documento respectivo debidamente inscrito, o mediante certificación de la inscripción extendida por el Departamento correspondiente del Ministerio de Trabajo y Previsión Social.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Contrato colectivo de trabajo</dc:title>
  <dc:creator>Jimmy Harry Rosas Martinez</dc:creator>
  <cp:lastModifiedBy>KP</cp:lastModifiedBy>
  <cp:revision>36</cp:revision>
  <dcterms:created xsi:type="dcterms:W3CDTF">2010-04-03T23:25:02Z</dcterms:created>
  <dcterms:modified xsi:type="dcterms:W3CDTF">2010-12-18T20:06:18Z</dcterms:modified>
</cp:coreProperties>
</file>