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91" r:id="rId7"/>
    <p:sldId id="292"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93" r:id="rId28"/>
    <p:sldId id="294" r:id="rId29"/>
    <p:sldId id="295" r:id="rId30"/>
    <p:sldId id="296" r:id="rId31"/>
    <p:sldId id="297" r:id="rId32"/>
    <p:sldId id="298" r:id="rId33"/>
    <p:sldId id="299" r:id="rId34"/>
    <p:sldId id="300" r:id="rId35"/>
    <p:sldId id="301" r:id="rId36"/>
    <p:sldId id="302" r:id="rId37"/>
    <p:sldId id="280" r:id="rId38"/>
    <p:sldId id="281" r:id="rId39"/>
    <p:sldId id="282" r:id="rId40"/>
    <p:sldId id="304" r:id="rId41"/>
    <p:sldId id="305" r:id="rId42"/>
    <p:sldId id="306" r:id="rId43"/>
    <p:sldId id="307" r:id="rId44"/>
    <p:sldId id="311" r:id="rId45"/>
    <p:sldId id="308" r:id="rId46"/>
    <p:sldId id="309" r:id="rId47"/>
    <p:sldId id="310" r:id="rId48"/>
    <p:sldId id="312" r:id="rId49"/>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34C4B7F0-D775-4056-9811-66C1D8C81575}" type="datetimeFigureOut">
              <a:rPr lang="es-SV" smtClean="0"/>
              <a:pPr/>
              <a:t>01/11/2015</a:t>
            </a:fld>
            <a:endParaRPr lang="es-SV"/>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SV"/>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579FA26-C41B-4D84-9FB2-85ABE842B3EB}"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4C4B7F0-D775-4056-9811-66C1D8C81575}" type="datetimeFigureOut">
              <a:rPr lang="es-SV" smtClean="0"/>
              <a:pPr/>
              <a:t>01/11/2015</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579FA26-C41B-4D84-9FB2-85ABE842B3EB}"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4C4B7F0-D775-4056-9811-66C1D8C81575}" type="datetimeFigureOut">
              <a:rPr lang="es-SV" smtClean="0"/>
              <a:pPr/>
              <a:t>01/11/2015</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579FA26-C41B-4D84-9FB2-85ABE842B3EB}"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34C4B7F0-D775-4056-9811-66C1D8C81575}" type="datetimeFigureOut">
              <a:rPr lang="es-SV" smtClean="0"/>
              <a:pPr/>
              <a:t>01/11/2015</a:t>
            </a:fld>
            <a:endParaRPr lang="es-SV"/>
          </a:p>
        </p:txBody>
      </p:sp>
      <p:sp>
        <p:nvSpPr>
          <p:cNvPr id="5" name="4 Marcador de pie de página"/>
          <p:cNvSpPr>
            <a:spLocks noGrp="1"/>
          </p:cNvSpPr>
          <p:nvPr>
            <p:ph type="ftr" sz="quarter" idx="11"/>
          </p:nvPr>
        </p:nvSpPr>
        <p:spPr>
          <a:xfrm>
            <a:off x="457200" y="6480969"/>
            <a:ext cx="4260056" cy="300831"/>
          </a:xfrm>
        </p:spPr>
        <p:txBody>
          <a:bodyPr/>
          <a:lstStyle/>
          <a:p>
            <a:endParaRPr lang="es-SV"/>
          </a:p>
        </p:txBody>
      </p:sp>
      <p:sp>
        <p:nvSpPr>
          <p:cNvPr id="6" name="5 Marcador de número de diapositiva"/>
          <p:cNvSpPr>
            <a:spLocks noGrp="1"/>
          </p:cNvSpPr>
          <p:nvPr>
            <p:ph type="sldNum" sz="quarter" idx="12"/>
          </p:nvPr>
        </p:nvSpPr>
        <p:spPr/>
        <p:txBody>
          <a:bodyPr/>
          <a:lstStyle/>
          <a:p>
            <a:fld id="{2579FA26-C41B-4D84-9FB2-85ABE842B3EB}"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34C4B7F0-D775-4056-9811-66C1D8C81575}" type="datetimeFigureOut">
              <a:rPr lang="es-SV" smtClean="0"/>
              <a:pPr/>
              <a:t>01/11/2015</a:t>
            </a:fld>
            <a:endParaRPr lang="es-SV"/>
          </a:p>
        </p:txBody>
      </p:sp>
      <p:sp>
        <p:nvSpPr>
          <p:cNvPr id="5" name="4 Marcador de pie de página"/>
          <p:cNvSpPr>
            <a:spLocks noGrp="1"/>
          </p:cNvSpPr>
          <p:nvPr>
            <p:ph type="ftr" sz="quarter" idx="11"/>
          </p:nvPr>
        </p:nvSpPr>
        <p:spPr>
          <a:xfrm>
            <a:off x="2619376" y="6480969"/>
            <a:ext cx="4260056" cy="300831"/>
          </a:xfrm>
        </p:spPr>
        <p:txBody>
          <a:bodyPr/>
          <a:lstStyle/>
          <a:p>
            <a:endParaRPr lang="es-SV"/>
          </a:p>
        </p:txBody>
      </p:sp>
      <p:sp>
        <p:nvSpPr>
          <p:cNvPr id="6" name="5 Marcador de número de diapositiva"/>
          <p:cNvSpPr>
            <a:spLocks noGrp="1"/>
          </p:cNvSpPr>
          <p:nvPr>
            <p:ph type="sldNum" sz="quarter" idx="12"/>
          </p:nvPr>
        </p:nvSpPr>
        <p:spPr>
          <a:xfrm>
            <a:off x="8451056" y="809624"/>
            <a:ext cx="502920" cy="300831"/>
          </a:xfrm>
        </p:spPr>
        <p:txBody>
          <a:bodyPr/>
          <a:lstStyle/>
          <a:p>
            <a:fld id="{2579FA26-C41B-4D84-9FB2-85ABE842B3EB}" type="slidenum">
              <a:rPr lang="es-SV" smtClean="0"/>
              <a:pPr/>
              <a:t>‹Nº›</a:t>
            </a:fld>
            <a:endParaRPr lang="es-SV"/>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34C4B7F0-D775-4056-9811-66C1D8C81575}" type="datetimeFigureOut">
              <a:rPr lang="es-SV" smtClean="0"/>
              <a:pPr/>
              <a:t>01/11/2015</a:t>
            </a:fld>
            <a:endParaRPr lang="es-SV"/>
          </a:p>
        </p:txBody>
      </p:sp>
      <p:sp>
        <p:nvSpPr>
          <p:cNvPr id="6" name="5 Marcador de pie de página"/>
          <p:cNvSpPr>
            <a:spLocks noGrp="1"/>
          </p:cNvSpPr>
          <p:nvPr>
            <p:ph type="ftr" sz="quarter" idx="11"/>
          </p:nvPr>
        </p:nvSpPr>
        <p:spPr>
          <a:xfrm>
            <a:off x="457200" y="6480969"/>
            <a:ext cx="4260056" cy="301752"/>
          </a:xfrm>
        </p:spPr>
        <p:txBody>
          <a:bodyPr/>
          <a:lstStyle/>
          <a:p>
            <a:endParaRPr lang="es-SV"/>
          </a:p>
        </p:txBody>
      </p:sp>
      <p:sp>
        <p:nvSpPr>
          <p:cNvPr id="7" name="6 Marcador de número de diapositiva"/>
          <p:cNvSpPr>
            <a:spLocks noGrp="1"/>
          </p:cNvSpPr>
          <p:nvPr>
            <p:ph type="sldNum" sz="quarter" idx="12"/>
          </p:nvPr>
        </p:nvSpPr>
        <p:spPr>
          <a:xfrm>
            <a:off x="7589520" y="6480969"/>
            <a:ext cx="502920" cy="301752"/>
          </a:xfrm>
        </p:spPr>
        <p:txBody>
          <a:bodyPr/>
          <a:lstStyle/>
          <a:p>
            <a:fld id="{2579FA26-C41B-4D84-9FB2-85ABE842B3EB}"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34C4B7F0-D775-4056-9811-66C1D8C81575}" type="datetimeFigureOut">
              <a:rPr lang="es-SV" smtClean="0"/>
              <a:pPr/>
              <a:t>01/11/2015</a:t>
            </a:fld>
            <a:endParaRPr lang="es-SV"/>
          </a:p>
        </p:txBody>
      </p:sp>
      <p:sp>
        <p:nvSpPr>
          <p:cNvPr id="8" name="7 Marcador de pie de página"/>
          <p:cNvSpPr>
            <a:spLocks noGrp="1"/>
          </p:cNvSpPr>
          <p:nvPr>
            <p:ph type="ftr" sz="quarter" idx="11"/>
          </p:nvPr>
        </p:nvSpPr>
        <p:spPr>
          <a:xfrm>
            <a:off x="457200" y="6480969"/>
            <a:ext cx="4261104" cy="301752"/>
          </a:xfrm>
        </p:spPr>
        <p:txBody>
          <a:bodyPr/>
          <a:lstStyle/>
          <a:p>
            <a:endParaRPr lang="es-SV"/>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2579FA26-C41B-4D84-9FB2-85ABE842B3EB}" type="slidenum">
              <a:rPr lang="es-SV" smtClean="0"/>
              <a:pPr/>
              <a:t>‹Nº›</a:t>
            </a:fld>
            <a:endParaRPr lang="es-SV"/>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4C4B7F0-D775-4056-9811-66C1D8C81575}" type="datetimeFigureOut">
              <a:rPr lang="es-SV" smtClean="0"/>
              <a:pPr/>
              <a:t>01/11/2015</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2579FA26-C41B-4D84-9FB2-85ABE842B3EB}"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34C4B7F0-D775-4056-9811-66C1D8C81575}" type="datetimeFigureOut">
              <a:rPr lang="es-SV" smtClean="0"/>
              <a:pPr/>
              <a:t>01/11/2015</a:t>
            </a:fld>
            <a:endParaRPr lang="es-SV"/>
          </a:p>
        </p:txBody>
      </p:sp>
      <p:sp>
        <p:nvSpPr>
          <p:cNvPr id="3" name="2 Marcador de pie de página"/>
          <p:cNvSpPr>
            <a:spLocks noGrp="1"/>
          </p:cNvSpPr>
          <p:nvPr>
            <p:ph type="ftr" sz="quarter" idx="11"/>
          </p:nvPr>
        </p:nvSpPr>
        <p:spPr>
          <a:xfrm>
            <a:off x="457200" y="6481890"/>
            <a:ext cx="4260056" cy="300831"/>
          </a:xfrm>
        </p:spPr>
        <p:txBody>
          <a:bodyPr/>
          <a:lstStyle/>
          <a:p>
            <a:endParaRPr lang="es-SV"/>
          </a:p>
        </p:txBody>
      </p:sp>
      <p:sp>
        <p:nvSpPr>
          <p:cNvPr id="4" name="3 Marcador de número de diapositiva"/>
          <p:cNvSpPr>
            <a:spLocks noGrp="1"/>
          </p:cNvSpPr>
          <p:nvPr>
            <p:ph type="sldNum" sz="quarter" idx="12"/>
          </p:nvPr>
        </p:nvSpPr>
        <p:spPr>
          <a:xfrm>
            <a:off x="7589520" y="6480969"/>
            <a:ext cx="502920" cy="301752"/>
          </a:xfrm>
        </p:spPr>
        <p:txBody>
          <a:bodyPr/>
          <a:lstStyle/>
          <a:p>
            <a:fld id="{2579FA26-C41B-4D84-9FB2-85ABE842B3EB}"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34C4B7F0-D775-4056-9811-66C1D8C81575}" type="datetimeFigureOut">
              <a:rPr lang="es-SV" smtClean="0"/>
              <a:pPr/>
              <a:t>01/11/2015</a:t>
            </a:fld>
            <a:endParaRPr lang="es-SV"/>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SV"/>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2579FA26-C41B-4D84-9FB2-85ABE842B3EB}" type="slidenum">
              <a:rPr lang="es-SV" smtClean="0"/>
              <a:pPr/>
              <a:t>‹Nº›</a:t>
            </a:fld>
            <a:endParaRPr lang="es-SV"/>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34C4B7F0-D775-4056-9811-66C1D8C81575}" type="datetimeFigureOut">
              <a:rPr lang="es-SV" smtClean="0"/>
              <a:pPr/>
              <a:t>01/11/2015</a:t>
            </a:fld>
            <a:endParaRPr lang="es-SV"/>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SV"/>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2579FA26-C41B-4D84-9FB2-85ABE842B3EB}" type="slidenum">
              <a:rPr lang="es-SV" smtClean="0"/>
              <a:pPr/>
              <a:t>‹Nº›</a:t>
            </a:fld>
            <a:endParaRPr lang="es-SV"/>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4C4B7F0-D775-4056-9811-66C1D8C81575}" type="datetimeFigureOut">
              <a:rPr lang="es-SV" smtClean="0"/>
              <a:pPr/>
              <a:t>01/11/2015</a:t>
            </a:fld>
            <a:endParaRPr lang="es-SV"/>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SV"/>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579FA26-C41B-4D84-9FB2-85ABE842B3EB}" type="slidenum">
              <a:rPr lang="es-SV" smtClean="0"/>
              <a:pPr/>
              <a:t>‹Nº›</a:t>
            </a:fld>
            <a:endParaRPr lang="es-SV"/>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SV" dirty="0" smtClean="0"/>
              <a:t>Medios Alternos de Solución de Conflictos.</a:t>
            </a:r>
            <a:endParaRPr lang="es-SV" dirty="0"/>
          </a:p>
        </p:txBody>
      </p:sp>
      <p:sp>
        <p:nvSpPr>
          <p:cNvPr id="3" name="2 Subtítulo"/>
          <p:cNvSpPr>
            <a:spLocks noGrp="1"/>
          </p:cNvSpPr>
          <p:nvPr>
            <p:ph type="subTitle" idx="1"/>
          </p:nvPr>
        </p:nvSpPr>
        <p:spPr/>
        <p:txBody>
          <a:bodyPr/>
          <a:lstStyle/>
          <a:p>
            <a:endParaRPr lang="es-SV"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277.-Pr C y M </a:t>
            </a:r>
            <a:r>
              <a:rPr lang="es-SV" b="1" dirty="0" err="1" smtClean="0"/>
              <a:t>Improponibilidad</a:t>
            </a:r>
            <a:r>
              <a:rPr lang="es-SV" b="1" dirty="0" smtClean="0"/>
              <a:t> de la demanda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77500" lnSpcReduction="20000"/>
          </a:bodyPr>
          <a:lstStyle/>
          <a:p>
            <a:pPr algn="just"/>
            <a:r>
              <a:rPr lang="es-SV" dirty="0" smtClean="0"/>
              <a:t>Si</a:t>
            </a:r>
            <a:r>
              <a:rPr lang="es-SV" dirty="0"/>
              <a:t>, presentada la demanda, el Juez advierte algún defecto en la pretensión, como decir que su objeto sea ilícito, imposible o absurdo; carezca de competencia objetiva o de grado, o atinente al objeto procesal, como la litispendencia, la cosa juzgada, compromiso pendiente; evidencie falta de presupuestos materiales o esenciales y otros semejantes, se rechazará la demanda sin necesidad de prevención por ser </a:t>
            </a:r>
            <a:r>
              <a:rPr lang="es-SV" dirty="0" err="1"/>
              <a:t>improponible</a:t>
            </a:r>
            <a:r>
              <a:rPr lang="es-SV" dirty="0"/>
              <a:t>, debiendo explicar los fundamentos de la decisión. </a:t>
            </a:r>
          </a:p>
          <a:p>
            <a:pPr algn="just"/>
            <a:r>
              <a:rPr lang="es-SV" dirty="0"/>
              <a:t>El auto por medio del cual se declara </a:t>
            </a:r>
            <a:r>
              <a:rPr lang="es-SV" dirty="0" err="1"/>
              <a:t>improponible</a:t>
            </a:r>
            <a:r>
              <a:rPr lang="es-SV" dirty="0"/>
              <a:t> una demanda admite apelación.</a:t>
            </a:r>
          </a:p>
          <a:p>
            <a:endParaRPr lang="es-SV"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278.- Inadmisibilidad de la demanda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85000" lnSpcReduction="20000"/>
          </a:bodyPr>
          <a:lstStyle/>
          <a:p>
            <a:pPr algn="just"/>
            <a:r>
              <a:rPr lang="es-SV" dirty="0" smtClean="0"/>
              <a:t>Si </a:t>
            </a:r>
            <a:r>
              <a:rPr lang="es-SV" dirty="0"/>
              <a:t>la demanda fuera oscura o incumpliera las formalidades establecidas para su presentación en este código, el Juez prevendrá por una sola vez para que en un plazo no mayor de 5 días se subsanen tales imperfecciones. Si el demandante no cumple con la prevención, se dará por terminado el proceso declarando inadmisible la demanda. Esta especie de rechazo in </a:t>
            </a:r>
            <a:r>
              <a:rPr lang="es-SV" dirty="0" err="1"/>
              <a:t>limine</a:t>
            </a:r>
            <a:r>
              <a:rPr lang="es-SV" dirty="0"/>
              <a:t> deja a salvo el derecho material.</a:t>
            </a:r>
          </a:p>
          <a:p>
            <a:pPr algn="just"/>
            <a:r>
              <a:rPr lang="es-SV" dirty="0"/>
              <a:t>El auto por el cual se declara inadmisible una demanda sólo admite el recurso de revocatoria.</a:t>
            </a:r>
          </a:p>
          <a:p>
            <a:endParaRPr lang="es-SV"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lstStyle/>
          <a:p>
            <a:r>
              <a:rPr lang="es-SV" b="1" dirty="0"/>
              <a:t>Artículo 72.- </a:t>
            </a:r>
            <a:r>
              <a:rPr lang="es-ES" b="1" dirty="0"/>
              <a:t>Efecto de la prescripción de las acciones</a:t>
            </a:r>
            <a:r>
              <a:rPr lang="es-ES" dirty="0"/>
              <a:t> </a:t>
            </a:r>
            <a:endParaRPr lang="es-SV" dirty="0"/>
          </a:p>
          <a:p>
            <a:r>
              <a:rPr lang="es-SV" dirty="0"/>
              <a:t>Será </a:t>
            </a:r>
            <a:r>
              <a:rPr lang="es-SV" dirty="0" err="1"/>
              <a:t>improponible</a:t>
            </a:r>
            <a:r>
              <a:rPr lang="es-SV" dirty="0"/>
              <a:t> cualquier denuncia, en los casos en que hubiese transcurrido el plazo de prescripción previsto en el Art. 107, inciso 1° de la Ley, por lo que no podrá darse trámite a la misma.</a:t>
            </a:r>
          </a:p>
          <a:p>
            <a:r>
              <a:rPr lang="es-SV" dirty="0"/>
              <a:t> </a:t>
            </a:r>
          </a:p>
          <a:p>
            <a:endParaRPr lang="es-SV"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b="1" dirty="0" smtClean="0"/>
              <a:t>Artículo 107.- Prescripción </a:t>
            </a:r>
            <a:r>
              <a:rPr lang="es-SV" dirty="0" smtClean="0"/>
              <a:t/>
            </a:r>
            <a:br>
              <a:rPr lang="es-SV" dirty="0" smtClean="0"/>
            </a:br>
            <a:endParaRPr lang="es-SV" dirty="0"/>
          </a:p>
        </p:txBody>
      </p:sp>
      <p:sp>
        <p:nvSpPr>
          <p:cNvPr id="3" name="2 Marcador de contenido"/>
          <p:cNvSpPr>
            <a:spLocks noGrp="1"/>
          </p:cNvSpPr>
          <p:nvPr>
            <p:ph idx="1"/>
          </p:nvPr>
        </p:nvSpPr>
        <p:spPr/>
        <p:txBody>
          <a:bodyPr>
            <a:normAutofit lnSpcReduction="10000"/>
          </a:bodyPr>
          <a:lstStyle/>
          <a:p>
            <a:pPr algn="just"/>
            <a:r>
              <a:rPr lang="es-SV" dirty="0" smtClean="0"/>
              <a:t>Las </a:t>
            </a:r>
            <a:r>
              <a:rPr lang="es-SV" dirty="0"/>
              <a:t>acciones para interponer denuncias por las infracciones a la presente ley, prescribirán en el plazo de dos años contados desde que se haya incurrido en la supuesta infracción.</a:t>
            </a:r>
          </a:p>
          <a:p>
            <a:pPr algn="just"/>
            <a:r>
              <a:rPr lang="es-SV" dirty="0"/>
              <a:t>Las sanciones impuestas por dichas infracciones prescribirán en el término de cinco años contados desde que hubiere quedado firme la respectiva sentencia.</a:t>
            </a:r>
          </a:p>
          <a:p>
            <a:endParaRPr lang="es-SV"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74.- </a:t>
            </a:r>
            <a:r>
              <a:rPr lang="es-ES" b="1" dirty="0" smtClean="0"/>
              <a:t>Comunicación de acuerdo de arreglo de controversia</a:t>
            </a:r>
            <a:r>
              <a:rPr lang="es-ES" dirty="0" smtClean="0"/>
              <a:t>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85000" lnSpcReduction="20000"/>
          </a:bodyPr>
          <a:lstStyle/>
          <a:p>
            <a:pPr algn="just"/>
            <a:r>
              <a:rPr lang="es-SV" dirty="0" smtClean="0"/>
              <a:t>En </a:t>
            </a:r>
            <a:r>
              <a:rPr lang="es-SV" dirty="0"/>
              <a:t>cualquier etapa del desarrollo de los medios alternos de solución de conflictos y siempre que no se hubiese pronunciado resolución decretando el desistimiento, conforme al Art. 112 de la Ley o decidiendo remitir el expediente al Tribunal Sancionador, el consumidor podrá comunicar al Centro de Solución de Controversias que ha llegado a un acuerdo directo con el proveedor, que permita poner </a:t>
            </a:r>
            <a:r>
              <a:rPr lang="es-SV" dirty="0" smtClean="0"/>
              <a:t>fin </a:t>
            </a:r>
            <a:r>
              <a:rPr lang="es-SV" dirty="0"/>
              <a:t>a la controversia, de lo cual se levantará un acta. En ese caso, el Centro dará el debido seguimiento al acuerdo al que las partes hubieren podido llegar.</a:t>
            </a:r>
          </a:p>
          <a:p>
            <a:endParaRPr lang="es-SV"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b="1" dirty="0" smtClean="0"/>
              <a:t>Artículo 75.- </a:t>
            </a:r>
            <a:r>
              <a:rPr lang="es-ES" b="1" dirty="0" smtClean="0"/>
              <a:t>Oportunidad de desistir</a:t>
            </a:r>
            <a:endParaRPr lang="es-SV" dirty="0"/>
          </a:p>
        </p:txBody>
      </p:sp>
      <p:sp>
        <p:nvSpPr>
          <p:cNvPr id="3" name="2 Marcador de contenido"/>
          <p:cNvSpPr>
            <a:spLocks noGrp="1"/>
          </p:cNvSpPr>
          <p:nvPr>
            <p:ph idx="1"/>
          </p:nvPr>
        </p:nvSpPr>
        <p:spPr/>
        <p:txBody>
          <a:bodyPr/>
          <a:lstStyle/>
          <a:p>
            <a:pPr>
              <a:buNone/>
            </a:pPr>
            <a:endParaRPr lang="es-SV" dirty="0"/>
          </a:p>
          <a:p>
            <a:pPr algn="just"/>
            <a:r>
              <a:rPr lang="es-SV" dirty="0"/>
              <a:t>Interpuesta una denuncia ante el Centro de Solución de Controversias, el interesado podrá desistir de la misma, hasta antes de que se hubiere remitido la certificación correspondiente para dar inicio al procedimiento sancionatorio.</a:t>
            </a:r>
          </a:p>
          <a:p>
            <a:r>
              <a:rPr lang="es-SV" dirty="0"/>
              <a:t> </a:t>
            </a:r>
          </a:p>
          <a:p>
            <a:endParaRPr lang="es-SV"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La Transacción en el CC</a:t>
            </a:r>
            <a:endParaRPr lang="es-SV" dirty="0"/>
          </a:p>
        </p:txBody>
      </p:sp>
      <p:sp>
        <p:nvSpPr>
          <p:cNvPr id="3" name="2 Marcador de contenido"/>
          <p:cNvSpPr>
            <a:spLocks noGrp="1"/>
          </p:cNvSpPr>
          <p:nvPr>
            <p:ph idx="1"/>
          </p:nvPr>
        </p:nvSpPr>
        <p:spPr/>
        <p:txBody>
          <a:bodyPr>
            <a:normAutofit fontScale="92500" lnSpcReduction="20000"/>
          </a:bodyPr>
          <a:lstStyle/>
          <a:p>
            <a:r>
              <a:rPr lang="es-SV" b="1" dirty="0"/>
              <a:t>Artículo 2.192.-</a:t>
            </a:r>
            <a:endParaRPr lang="es-SV" dirty="0"/>
          </a:p>
          <a:p>
            <a:r>
              <a:rPr lang="es-SV" dirty="0"/>
              <a:t>La transacción es un contrato en que las partes terminan extrajudicialmente un litigio pendiente, o precaven un litigio eventual.</a:t>
            </a:r>
          </a:p>
          <a:p>
            <a:r>
              <a:rPr lang="es-SV" dirty="0"/>
              <a:t>No es transacción el acto que sólo consiste en la renuncia de un derecho que no se disputa.</a:t>
            </a:r>
          </a:p>
          <a:p>
            <a:r>
              <a:rPr lang="es-SV" b="1" dirty="0"/>
              <a:t>Artículo 2.193.-</a:t>
            </a:r>
            <a:endParaRPr lang="es-SV" dirty="0"/>
          </a:p>
          <a:p>
            <a:r>
              <a:rPr lang="es-SV" dirty="0"/>
              <a:t>No puede transigir sino la persona capaz de disponer de los objetos comprendidos en la transacción.</a:t>
            </a:r>
          </a:p>
          <a:p>
            <a:endParaRPr lang="es-SV"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92500" lnSpcReduction="20000"/>
          </a:bodyPr>
          <a:lstStyle/>
          <a:p>
            <a:r>
              <a:rPr lang="es-SV" b="1" dirty="0"/>
              <a:t> </a:t>
            </a:r>
            <a:endParaRPr lang="es-SV" dirty="0"/>
          </a:p>
          <a:p>
            <a:r>
              <a:rPr lang="es-SV" b="1" dirty="0"/>
              <a:t>Artículo 2.194.-</a:t>
            </a:r>
            <a:endParaRPr lang="es-SV" dirty="0"/>
          </a:p>
          <a:p>
            <a:r>
              <a:rPr lang="es-SV" dirty="0"/>
              <a:t>Todo mandatario necesita de poder o cláusula especial para transigir, sin que haya necesidad de especificar los bienes, derechos y acciones sobre que deba versar la transacción.</a:t>
            </a:r>
          </a:p>
          <a:p>
            <a:r>
              <a:rPr lang="es-SV" b="1" dirty="0"/>
              <a:t>Artículo 2.195.-</a:t>
            </a:r>
            <a:endParaRPr lang="es-SV" dirty="0"/>
          </a:p>
          <a:p>
            <a:r>
              <a:rPr lang="es-SV" dirty="0"/>
              <a:t>La transacción puede recaer sobre la acción civil que nace de un delito; pero sin perjuicio de la acción criminal.</a:t>
            </a:r>
          </a:p>
          <a:p>
            <a:endParaRPr lang="es-SV"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lstStyle/>
          <a:p>
            <a:r>
              <a:rPr lang="es-SV" b="1" dirty="0"/>
              <a:t>Artículo 2.198.-</a:t>
            </a:r>
            <a:endParaRPr lang="es-SV" dirty="0"/>
          </a:p>
          <a:p>
            <a:r>
              <a:rPr lang="es-SV" dirty="0"/>
              <a:t>No vale la transacción sobre derechos ajenos o sobre derechos que no existen.</a:t>
            </a:r>
          </a:p>
          <a:p>
            <a:r>
              <a:rPr lang="es-SV" b="1" dirty="0"/>
              <a:t>Artículo 2.199.-</a:t>
            </a:r>
            <a:endParaRPr lang="es-SV" dirty="0"/>
          </a:p>
          <a:p>
            <a:r>
              <a:rPr lang="es-SV" dirty="0"/>
              <a:t>Es nula en todas sus partes la transacción obtenida por títulos falsificados, y en general por dolo o violencia.</a:t>
            </a:r>
          </a:p>
          <a:p>
            <a:endParaRPr lang="es-SV"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85000" lnSpcReduction="20000"/>
          </a:bodyPr>
          <a:lstStyle/>
          <a:p>
            <a:pPr algn="just"/>
            <a:r>
              <a:rPr lang="es-SV" b="1" dirty="0"/>
              <a:t>Artículo 2.201.-</a:t>
            </a:r>
            <a:endParaRPr lang="es-SV" dirty="0"/>
          </a:p>
          <a:p>
            <a:pPr algn="just"/>
            <a:r>
              <a:rPr lang="es-SV" dirty="0"/>
              <a:t>Es nula asimismo la transacción, si, al tiempo de celebrarse, estuviere ya terminado el litigio por sentencia pasada en autoridad de cosa juzgada, y de que las partes o alguna de ellas no hayan tenido conocimiento al tiempo de transigir.</a:t>
            </a:r>
          </a:p>
          <a:p>
            <a:pPr algn="just"/>
            <a:r>
              <a:rPr lang="es-SV" b="1" dirty="0"/>
              <a:t>Artículo 2.206.-</a:t>
            </a:r>
            <a:endParaRPr lang="es-SV" dirty="0"/>
          </a:p>
          <a:p>
            <a:pPr algn="just"/>
            <a:r>
              <a:rPr lang="es-SV" dirty="0"/>
              <a:t>La transacción produce el efecto de cosa juzgada en última instancia; pero podrá impetrarse la declaración de nulidad o la rescisión, en conformidad a los artículos precedentes.</a:t>
            </a:r>
          </a:p>
          <a:p>
            <a:endParaRPr lang="es-SV"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108.- Centro de Solución de Controversias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92500" lnSpcReduction="10000"/>
          </a:bodyPr>
          <a:lstStyle/>
          <a:p>
            <a:pPr algn="just"/>
            <a:r>
              <a:rPr lang="es-SV" dirty="0" smtClean="0"/>
              <a:t>La </a:t>
            </a:r>
            <a:r>
              <a:rPr lang="es-SV" dirty="0"/>
              <a:t>Defensoría contará con un Centro de Solución de Controversias, a fin de resolver los conflictos entre proveedores y consumidores, a través de medios alternos de solución de controversias, de manera simple, breve, gratuita y confidencial.</a:t>
            </a:r>
          </a:p>
          <a:p>
            <a:pPr algn="just"/>
            <a:r>
              <a:rPr lang="es-SV" dirty="0"/>
              <a:t>La organización, funcionamiento y demás aspectos administrativos del Centro que no se regulen en esta ley, se normarán en el reglamento respectivo que al efecto emita la Defensoría.</a:t>
            </a:r>
          </a:p>
          <a:p>
            <a:endParaRPr lang="es-SV"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SV" b="1" dirty="0" smtClean="0"/>
              <a:t>Artículo 110.- Avenimiento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85000" lnSpcReduction="20000"/>
          </a:bodyPr>
          <a:lstStyle/>
          <a:p>
            <a:pPr algn="just"/>
            <a:r>
              <a:rPr lang="es-SV" dirty="0" smtClean="0"/>
              <a:t>Recibida </a:t>
            </a:r>
            <a:r>
              <a:rPr lang="es-SV" dirty="0"/>
              <a:t>la denuncia, se calificará la procedencia del reclamo y se propondrá a las partes un avenimiento inmediato basado en la equidad y justicia, aplicando un mecanismo en el que se haga uso de cuanto medio se estime adecuado.</a:t>
            </a:r>
          </a:p>
          <a:p>
            <a:pPr algn="just"/>
            <a:r>
              <a:rPr lang="es-SV" dirty="0"/>
              <a:t>Además se intentará la comunicación directa con el proveedor por cualquier medio idóneo para buscar una solución expedita a la pretensión del consumidor; en caso que se obtenga una resolución favorable para el denunciante, la Defensoría dará seguimiento al asunto.</a:t>
            </a:r>
          </a:p>
          <a:p>
            <a:endParaRPr lang="es-SV"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lnSpcReduction="10000"/>
          </a:bodyPr>
          <a:lstStyle/>
          <a:p>
            <a:pPr algn="just"/>
            <a:r>
              <a:rPr lang="es-SV" dirty="0"/>
              <a:t>Si no se resuelve la controversia planteada o la solución aceptada no se cumple en tiempo y forma, el consumidor interesado, su apoderado o representante legal en su caso, deberá ratificar su denuncia por cualquier medio, presentando pruebas de la relación contractual, a fin de que se de inicio a las diligencias que se regulan en los artículos siguientes.</a:t>
            </a:r>
          </a:p>
          <a:p>
            <a:endParaRPr lang="es-SV"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lnSpcReduction="10000"/>
          </a:bodyPr>
          <a:lstStyle/>
          <a:p>
            <a:r>
              <a:rPr lang="es-SV" b="1" dirty="0"/>
              <a:t>Artículo 76.- </a:t>
            </a:r>
            <a:r>
              <a:rPr lang="es-ES" b="1" dirty="0"/>
              <a:t>Avenimiento</a:t>
            </a:r>
            <a:r>
              <a:rPr lang="es-ES" dirty="0"/>
              <a:t> </a:t>
            </a:r>
            <a:endParaRPr lang="es-SV" dirty="0"/>
          </a:p>
          <a:p>
            <a:r>
              <a:rPr lang="es-SV" dirty="0"/>
              <a:t>Una vez admitida la denuncia, se procurará lograr un avenimiento entre el consumidor y el proveedor, en los términos establecidos en el Art. 110 de la Ley.</a:t>
            </a:r>
          </a:p>
          <a:p>
            <a:r>
              <a:rPr lang="es-SV" dirty="0"/>
              <a:t>Si no se llegare a un avenimiento entre las partes, se hará constar dicha circunstancia en acta.</a:t>
            </a:r>
          </a:p>
          <a:p>
            <a:r>
              <a:rPr lang="es-SV" dirty="0"/>
              <a:t> </a:t>
            </a:r>
          </a:p>
          <a:p>
            <a:endParaRPr lang="es-SV"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92500" lnSpcReduction="10000"/>
          </a:bodyPr>
          <a:lstStyle/>
          <a:p>
            <a:pPr algn="just"/>
            <a:r>
              <a:rPr lang="es-SV" b="1" dirty="0"/>
              <a:t>Artículo 77.- </a:t>
            </a:r>
            <a:r>
              <a:rPr lang="es-ES" b="1" dirty="0"/>
              <a:t>Ratificación de la denuncia</a:t>
            </a:r>
            <a:r>
              <a:rPr lang="es-ES" dirty="0"/>
              <a:t> </a:t>
            </a:r>
            <a:endParaRPr lang="es-SV" dirty="0"/>
          </a:p>
          <a:p>
            <a:pPr algn="just"/>
            <a:r>
              <a:rPr lang="es-SV" dirty="0"/>
              <a:t>Concluida la etapa de avenimiento sin arreglo o habiéndose incumplido el acuerdo de avenimiento, la parte consumidora deberá ratificar la denuncia por cualquier medio y cuando corresponda, la Defensoría le prevendrá, a efecto que presente la documentación necesaria para continuar con el procedimiento.</a:t>
            </a:r>
          </a:p>
          <a:p>
            <a:r>
              <a:rPr lang="es-SV" dirty="0"/>
              <a:t> </a:t>
            </a:r>
          </a:p>
          <a:p>
            <a:endParaRPr lang="es-SV"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70000" lnSpcReduction="20000"/>
          </a:bodyPr>
          <a:lstStyle/>
          <a:p>
            <a:pPr algn="just"/>
            <a:r>
              <a:rPr lang="es-SV" b="1" dirty="0"/>
              <a:t>Artículo 111.- Conciliación </a:t>
            </a:r>
            <a:endParaRPr lang="es-SV" dirty="0"/>
          </a:p>
          <a:p>
            <a:pPr algn="just"/>
            <a:r>
              <a:rPr lang="es-SV" dirty="0"/>
              <a:t>La Conciliación procederá cuando exista petición expresa del consumidor para proceder directamente a ello, o si una vez intentado el avenimiento sin ningún resultado satisfactorio las partes no soliciten la mediación o el arbitraje. Para tal fin, se citará a conciliación hasta por segunda vez al supuesto responsable del hecho denunciado.</a:t>
            </a:r>
          </a:p>
          <a:p>
            <a:pPr algn="just"/>
            <a:r>
              <a:rPr lang="es-SV" dirty="0"/>
              <a:t>La Defensoría dentro de los cinco días siguientes designará a un funcionario para que actúe como conciliador y citará a las partes señalando lugar, día y hora para la comparecencia a la audiencia conciliatoria, quienes podrán hacerlo personalmente o por medio de apoderado con facultad expresa para conciliar, haciéndose constar en acta el resultado de la misma.</a:t>
            </a:r>
          </a:p>
          <a:p>
            <a:endParaRPr lang="es-SV"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lstStyle/>
          <a:p>
            <a:pPr algn="just"/>
            <a:r>
              <a:rPr lang="es-SV" dirty="0"/>
              <a:t>En caso de acuerdo conciliatorio, éste producirá los efectos de la transacción, y la certificación del acta tendrá fuerza ejecutiva.</a:t>
            </a:r>
          </a:p>
          <a:p>
            <a:pPr algn="just"/>
            <a:r>
              <a:rPr lang="es-SV" dirty="0"/>
              <a:t>El arreglo conciliatorio entre el proveedor y el consumidor no significa aceptación de responsabilidad administrativa de aquél.</a:t>
            </a:r>
          </a:p>
          <a:p>
            <a:endParaRPr lang="es-SV"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62500" lnSpcReduction="20000"/>
          </a:bodyPr>
          <a:lstStyle/>
          <a:p>
            <a:pPr algn="just"/>
            <a:r>
              <a:rPr lang="es-SV" b="1" dirty="0"/>
              <a:t>Artículo 78.- </a:t>
            </a:r>
            <a:r>
              <a:rPr lang="es-ES" b="1" dirty="0"/>
              <a:t>Conciliación</a:t>
            </a:r>
            <a:r>
              <a:rPr lang="es-ES" dirty="0"/>
              <a:t> </a:t>
            </a:r>
            <a:endParaRPr lang="es-SV" dirty="0"/>
          </a:p>
          <a:p>
            <a:pPr algn="just"/>
            <a:r>
              <a:rPr lang="es-SV" dirty="0"/>
              <a:t>En los casos en que proceda la conciliación, conforme a lo establecido en el Art. 111 de la Ley, la Defensoría realizará el nombramiento del conciliador, dentro del término de cinco días, pudiendo designar además un sustituto para que pueda comparecer a la audiencia, en caso que el conciliador designado no se presentare por razones de fuerza mayor.</a:t>
            </a:r>
          </a:p>
          <a:p>
            <a:pPr algn="just"/>
            <a:r>
              <a:rPr lang="es-SV" dirty="0"/>
              <a:t>En el mismo plazo, se fijará fecha y hora para la audiencia conciliatoria, la cual podrá realizarse en una o varias sesiones.</a:t>
            </a:r>
          </a:p>
          <a:p>
            <a:pPr algn="just"/>
            <a:r>
              <a:rPr lang="es-SV" dirty="0"/>
              <a:t>Si en la sesión, las partes deciden de común acuerdo posponer la discusión para una sesión futura, se suspenderá la audiencia de conciliación y se fijará nueva fecha para continuarla. En tal caso, se levantará un acta haciendo constar la suspensión y la fecha en que se celebrará la nueva sesión.</a:t>
            </a:r>
          </a:p>
          <a:p>
            <a:endParaRPr lang="es-SV"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Creación de Opciones por el Conciliador</a:t>
            </a:r>
            <a:endParaRPr lang="en-US" dirty="0"/>
          </a:p>
        </p:txBody>
      </p:sp>
      <p:sp>
        <p:nvSpPr>
          <p:cNvPr id="3" name="2 Marcador de contenido"/>
          <p:cNvSpPr>
            <a:spLocks noGrp="1"/>
          </p:cNvSpPr>
          <p:nvPr>
            <p:ph idx="1"/>
          </p:nvPr>
        </p:nvSpPr>
        <p:spPr/>
        <p:txBody>
          <a:bodyPr>
            <a:normAutofit/>
          </a:bodyPr>
          <a:lstStyle/>
          <a:p>
            <a:endParaRPr lang="es-SV" dirty="0" smtClean="0"/>
          </a:p>
          <a:p>
            <a:r>
              <a:rPr lang="es-SV" dirty="0" smtClean="0"/>
              <a:t>1. Ceder palabra dependiendo del caso</a:t>
            </a:r>
          </a:p>
          <a:p>
            <a:pPr>
              <a:buNone/>
            </a:pPr>
            <a:endParaRPr lang="es-SV" dirty="0" smtClean="0"/>
          </a:p>
          <a:p>
            <a:pPr>
              <a:buNone/>
            </a:pPr>
            <a:r>
              <a:rPr lang="es-SV" dirty="0" smtClean="0"/>
              <a:t>*Al Consumidor </a:t>
            </a:r>
          </a:p>
          <a:p>
            <a:pPr>
              <a:buNone/>
            </a:pPr>
            <a:endParaRPr lang="es-SV" dirty="0" smtClean="0"/>
          </a:p>
          <a:p>
            <a:pPr>
              <a:buNone/>
            </a:pPr>
            <a:r>
              <a:rPr lang="es-SV" dirty="0" smtClean="0"/>
              <a:t>*Al proveedor</a:t>
            </a:r>
          </a:p>
          <a:p>
            <a:pPr>
              <a:buNone/>
            </a:pPr>
            <a:endParaRPr lang="es-SV" dirty="0" smtClean="0"/>
          </a:p>
          <a:p>
            <a:pPr>
              <a:buNone/>
            </a:pPr>
            <a:r>
              <a:rPr lang="es-SV" dirty="0" smtClean="0"/>
              <a: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Actuaciones del Conciliador</a:t>
            </a:r>
            <a:endParaRPr lang="en-US" dirty="0"/>
          </a:p>
        </p:txBody>
      </p:sp>
      <p:sp>
        <p:nvSpPr>
          <p:cNvPr id="3" name="2 Marcador de contenido"/>
          <p:cNvSpPr>
            <a:spLocks noGrp="1"/>
          </p:cNvSpPr>
          <p:nvPr>
            <p:ph idx="1"/>
          </p:nvPr>
        </p:nvSpPr>
        <p:spPr/>
        <p:txBody>
          <a:bodyPr/>
          <a:lstStyle/>
          <a:p>
            <a:pPr>
              <a:buNone/>
            </a:pPr>
            <a:r>
              <a:rPr lang="es-SV" dirty="0" smtClean="0"/>
              <a:t>2. Generar opciones</a:t>
            </a:r>
          </a:p>
          <a:p>
            <a:pPr>
              <a:buFont typeface="Wingdings" pitchFamily="2" charset="2"/>
              <a:buChar char="ü"/>
            </a:pPr>
            <a:r>
              <a:rPr lang="es-SV" dirty="0" smtClean="0"/>
              <a:t>Lluvia de ideas</a:t>
            </a:r>
          </a:p>
          <a:p>
            <a:pPr>
              <a:buFont typeface="Wingdings" pitchFamily="2" charset="2"/>
              <a:buChar char="ü"/>
            </a:pPr>
            <a:r>
              <a:rPr lang="es-SV" dirty="0" smtClean="0"/>
              <a:t>Empatía</a:t>
            </a:r>
          </a:p>
          <a:p>
            <a:pPr>
              <a:buFont typeface="Wingdings" pitchFamily="2" charset="2"/>
              <a:buChar char="ü"/>
            </a:pPr>
            <a:r>
              <a:rPr lang="es-SV" dirty="0" smtClean="0"/>
              <a:t>Preguntas abiertas y cerradas, circulares o hipotéticas</a:t>
            </a:r>
          </a:p>
          <a:p>
            <a:pPr>
              <a:buFont typeface="Wingdings" pitchFamily="2" charset="2"/>
              <a:buChar char="ü"/>
            </a:pPr>
            <a:r>
              <a:rPr lang="es-SV" dirty="0" smtClean="0"/>
              <a:t>Técnicas de escucha</a:t>
            </a:r>
          </a:p>
          <a:p>
            <a:pPr>
              <a:buFont typeface="Wingdings" pitchFamily="2" charset="2"/>
              <a:buChar char="ü"/>
            </a:pPr>
            <a:r>
              <a:rPr lang="es-SV" dirty="0" smtClean="0"/>
              <a:t>Parafraseo cruzado</a:t>
            </a:r>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Actuaciones del Conciliador</a:t>
            </a:r>
            <a:endParaRPr lang="en-US" dirty="0"/>
          </a:p>
        </p:txBody>
      </p:sp>
      <p:sp>
        <p:nvSpPr>
          <p:cNvPr id="3" name="2 Marcador de contenido"/>
          <p:cNvSpPr>
            <a:spLocks noGrp="1"/>
          </p:cNvSpPr>
          <p:nvPr>
            <p:ph idx="1"/>
          </p:nvPr>
        </p:nvSpPr>
        <p:spPr/>
        <p:txBody>
          <a:bodyPr/>
          <a:lstStyle/>
          <a:p>
            <a:r>
              <a:rPr lang="es-SV" dirty="0" smtClean="0"/>
              <a:t>3. Uso de pizarra</a:t>
            </a:r>
          </a:p>
          <a:p>
            <a:r>
              <a:rPr lang="es-SV" dirty="0" smtClean="0"/>
              <a:t>4. Análisis de las opciones (pro y contras), identificar opciones comunes.</a:t>
            </a:r>
          </a:p>
          <a:p>
            <a:r>
              <a:rPr lang="es-SV" dirty="0" smtClean="0"/>
              <a:t>5. Motivar la creación de más opciones</a:t>
            </a:r>
          </a:p>
          <a:p>
            <a:r>
              <a:rPr lang="es-SV" dirty="0" smtClean="0"/>
              <a:t>6. Posibilidad de reuniones separadas.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lstStyle/>
          <a:p>
            <a:pPr algn="just"/>
            <a:r>
              <a:rPr lang="es-SV" b="1" dirty="0"/>
              <a:t>Artículo 109.- Denuncia </a:t>
            </a:r>
            <a:endParaRPr lang="es-SV" dirty="0"/>
          </a:p>
          <a:p>
            <a:pPr algn="just"/>
            <a:r>
              <a:rPr lang="es-SV" dirty="0"/>
              <a:t>Los consumidores que se consideren afectados en sus derechos o intereses legítimos por actuaciones de proveedores de bienes o servicios que contravengan la ley, podrán presentar la denuncia ante la Defensoría a fin de que se resuelva administrativamente el conflicto.</a:t>
            </a:r>
          </a:p>
          <a:p>
            <a:endParaRPr lang="es-SV"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SV" dirty="0" smtClean="0"/>
              <a:t>Construcción del Planteamiento de hechos y delimitación del Problema </a:t>
            </a:r>
            <a:endParaRPr lang="en-US" dirty="0"/>
          </a:p>
        </p:txBody>
      </p:sp>
      <p:sp>
        <p:nvSpPr>
          <p:cNvPr id="3" name="2 Marcador de contenido"/>
          <p:cNvSpPr>
            <a:spLocks noGrp="1"/>
          </p:cNvSpPr>
          <p:nvPr>
            <p:ph idx="1"/>
          </p:nvPr>
        </p:nvSpPr>
        <p:spPr/>
        <p:txBody>
          <a:bodyPr>
            <a:normAutofit lnSpcReduction="10000"/>
          </a:bodyPr>
          <a:lstStyle/>
          <a:p>
            <a:r>
              <a:rPr lang="es-SV" dirty="0" smtClean="0"/>
              <a:t>Lectura de la denuncia</a:t>
            </a:r>
          </a:p>
          <a:p>
            <a:r>
              <a:rPr lang="es-SV" dirty="0" smtClean="0"/>
              <a:t>Cesión de la palabra a las partes</a:t>
            </a:r>
          </a:p>
          <a:p>
            <a:r>
              <a:rPr lang="es-SV" dirty="0" smtClean="0"/>
              <a:t>Uso de técnicas durante la exposición de cada parte</a:t>
            </a:r>
          </a:p>
          <a:p>
            <a:r>
              <a:rPr lang="es-SV" dirty="0" smtClean="0"/>
              <a:t>Resumen para identificar intereses individuales y conjuntos</a:t>
            </a:r>
          </a:p>
          <a:p>
            <a:r>
              <a:rPr lang="es-SV" dirty="0" smtClean="0"/>
              <a:t>Identificación de intereses y clasificación en individuales y conjuntos.</a:t>
            </a:r>
          </a:p>
          <a:p>
            <a:r>
              <a:rPr lang="es-SV" dirty="0" smtClean="0"/>
              <a:t>Delimitación del Conflicto</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SV" dirty="0" smtClean="0"/>
              <a:t>Recomendaciones:</a:t>
            </a:r>
          </a:p>
          <a:p>
            <a:r>
              <a:rPr lang="es-SV" dirty="0" smtClean="0"/>
              <a:t>Identificar banderas rojas (esto es actitudes no constructivas para la negociación)</a:t>
            </a:r>
          </a:p>
          <a:p>
            <a:r>
              <a:rPr lang="es-SV" dirty="0" smtClean="0"/>
              <a:t>Posibles reuniones separadas</a:t>
            </a:r>
          </a:p>
          <a:p>
            <a:r>
              <a:rPr lang="es-SV" dirty="0" smtClean="0"/>
              <a:t>Estar atento al lenguaje verbal y no verbal</a:t>
            </a:r>
          </a:p>
          <a:p>
            <a:r>
              <a:rPr lang="es-SV" dirty="0" smtClean="0"/>
              <a:t>Tomar nota sin perder contacto.</a:t>
            </a:r>
          </a:p>
          <a:p>
            <a:endParaRPr lang="es-SV"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Desarrollo de la Audiencia</a:t>
            </a:r>
            <a:endParaRPr lang="en-US" dirty="0"/>
          </a:p>
        </p:txBody>
      </p:sp>
      <p:sp>
        <p:nvSpPr>
          <p:cNvPr id="3" name="2 Marcador de contenido"/>
          <p:cNvSpPr>
            <a:spLocks noGrp="1"/>
          </p:cNvSpPr>
          <p:nvPr>
            <p:ph idx="1"/>
          </p:nvPr>
        </p:nvSpPr>
        <p:spPr/>
        <p:txBody>
          <a:bodyPr/>
          <a:lstStyle/>
          <a:p>
            <a:r>
              <a:rPr lang="es-SV" dirty="0" smtClean="0"/>
              <a:t>1. Hacer pasar a las partes y ubicarlas en la sala de conciliación.</a:t>
            </a:r>
          </a:p>
          <a:p>
            <a:r>
              <a:rPr lang="es-SV" dirty="0" smtClean="0"/>
              <a:t>2. bienvenida.</a:t>
            </a:r>
          </a:p>
          <a:p>
            <a:r>
              <a:rPr lang="es-SV" dirty="0" smtClean="0"/>
              <a:t>3. Acreditación de las partes.</a:t>
            </a:r>
          </a:p>
          <a:p>
            <a:r>
              <a:rPr lang="es-SV" dirty="0" smtClean="0"/>
              <a:t>4. agradecimiento a las partes (por su presencia, puntualidad y confianza depositada en la DC)</a:t>
            </a:r>
          </a:p>
          <a:p>
            <a:r>
              <a:rPr lang="es-SV" dirty="0" smtClean="0"/>
              <a:t>5. Presentador del Neutral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SV" dirty="0" smtClean="0"/>
              <a:t>6. presentación de las partes por parte del técnico.</a:t>
            </a:r>
          </a:p>
          <a:p>
            <a:r>
              <a:rPr lang="es-SV" dirty="0" smtClean="0"/>
              <a:t>7. Definición del proceso, características (voluntariedad, confidencialidad y no adversaria)</a:t>
            </a:r>
          </a:p>
          <a:p>
            <a:r>
              <a:rPr lang="es-SV" dirty="0" smtClean="0"/>
              <a:t>8. exposición de las ventajas del proceso (economía procesal, tiempo y dinero para las partes, satisfacción para ambos)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SV" dirty="0" smtClean="0"/>
              <a:t>9. exposición de las desventajas (no acuerdos).</a:t>
            </a:r>
          </a:p>
          <a:p>
            <a:r>
              <a:rPr lang="es-SV" dirty="0" smtClean="0"/>
              <a:t>10. Exposición del rol neutral</a:t>
            </a:r>
          </a:p>
          <a:p>
            <a:r>
              <a:rPr lang="es-SV" dirty="0" smtClean="0"/>
              <a:t>11. exposición del rol de las partes</a:t>
            </a:r>
          </a:p>
          <a:p>
            <a:r>
              <a:rPr lang="es-SV" dirty="0" smtClean="0"/>
              <a:t>12. exposición de terceros</a:t>
            </a:r>
          </a:p>
          <a:p>
            <a:r>
              <a:rPr lang="es-SV" dirty="0" smtClean="0"/>
              <a:t>13. planteamiento de reglas</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Planteamiento de Reglas</a:t>
            </a:r>
            <a:endParaRPr lang="en-US" dirty="0"/>
          </a:p>
        </p:txBody>
      </p:sp>
      <p:sp>
        <p:nvSpPr>
          <p:cNvPr id="3" name="2 Marcador de contenido"/>
          <p:cNvSpPr>
            <a:spLocks noGrp="1"/>
          </p:cNvSpPr>
          <p:nvPr>
            <p:ph idx="1"/>
          </p:nvPr>
        </p:nvSpPr>
        <p:spPr/>
        <p:txBody>
          <a:bodyPr>
            <a:normAutofit/>
          </a:bodyPr>
          <a:lstStyle/>
          <a:p>
            <a:r>
              <a:rPr lang="es-SV" dirty="0" smtClean="0"/>
              <a:t> Orden de intervención</a:t>
            </a:r>
          </a:p>
          <a:p>
            <a:r>
              <a:rPr lang="es-SV" dirty="0" smtClean="0"/>
              <a:t>No interrupción</a:t>
            </a:r>
          </a:p>
          <a:p>
            <a:r>
              <a:rPr lang="es-SV" dirty="0" smtClean="0"/>
              <a:t>Respeto Mutuo</a:t>
            </a:r>
          </a:p>
          <a:p>
            <a:r>
              <a:rPr lang="es-SV" dirty="0" smtClean="0"/>
              <a:t>Forma de comunicarse (no utilizar términos ofensivos, no alzar la voz)</a:t>
            </a:r>
          </a:p>
          <a:p>
            <a:r>
              <a:rPr lang="es-SV" dirty="0" smtClean="0"/>
              <a:t>Evitar distracciones (celular, niños, etc.)</a:t>
            </a:r>
          </a:p>
          <a:p>
            <a:r>
              <a:rPr lang="es-SV" dirty="0" smtClean="0"/>
              <a:t>Compromiso con la duración de las sesiones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dirty="0"/>
          </a:p>
        </p:txBody>
      </p:sp>
      <p:sp>
        <p:nvSpPr>
          <p:cNvPr id="3" name="2 Marcador de contenido"/>
          <p:cNvSpPr>
            <a:spLocks noGrp="1"/>
          </p:cNvSpPr>
          <p:nvPr>
            <p:ph idx="1"/>
          </p:nvPr>
        </p:nvSpPr>
        <p:spPr/>
        <p:txBody>
          <a:bodyPr/>
          <a:lstStyle/>
          <a:p>
            <a:r>
              <a:rPr lang="es-SV" dirty="0" smtClean="0"/>
              <a:t>Informar a las partes de posibles reuniones separadas.</a:t>
            </a:r>
          </a:p>
          <a:p>
            <a:r>
              <a:rPr lang="es-SV" dirty="0" smtClean="0"/>
              <a:t>Informar la posibilidad de celebrar recesos</a:t>
            </a:r>
          </a:p>
          <a:p>
            <a:r>
              <a:rPr lang="es-SV" dirty="0" smtClean="0"/>
              <a:t>Informar la posibilidad de suspender.</a:t>
            </a:r>
          </a:p>
          <a:p>
            <a:r>
              <a:rPr lang="es-SV" dirty="0" smtClean="0"/>
              <a:t>14. Preguntar sobre posibles dudas</a:t>
            </a:r>
          </a:p>
          <a:p>
            <a:r>
              <a:rPr lang="es-SV" dirty="0" smtClean="0"/>
              <a:t>15. Pedir compromiso de aceptación.</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112.- Incomparecencia a la Audiencia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70000" lnSpcReduction="20000"/>
          </a:bodyPr>
          <a:lstStyle/>
          <a:p>
            <a:pPr algn="just"/>
            <a:r>
              <a:rPr lang="es-SV" dirty="0" smtClean="0"/>
              <a:t>En </a:t>
            </a:r>
            <a:r>
              <a:rPr lang="es-SV" dirty="0"/>
              <a:t>caso que alguna de las partes no se presentare a la audiencia conciliatoria, se citará por segunda vez para celebrarla en un plazo no mayor de diez días.</a:t>
            </a:r>
          </a:p>
          <a:p>
            <a:pPr algn="just"/>
            <a:r>
              <a:rPr lang="es-SV" dirty="0"/>
              <a:t>De no asistir el proveedor por segunda vez sin causa justificada, se presumirá legalmente como cierto lo manifestado por el consumidor, haciéndolo constar en acta y se remitirá el expediente al Tribunal Sancionador, para que se inicie el procedimiento que corresponda.</a:t>
            </a:r>
          </a:p>
          <a:p>
            <a:pPr algn="just"/>
            <a:r>
              <a:rPr lang="es-SV" dirty="0"/>
              <a:t>En caso que el consumidor no asista por segunda vez a la audiencia de conciliación y no presente justificación, se tendrá por desistido el reclamo y se archivará el expediente, no pudiendo éste presentar otro reclamo por los mismos hechos.</a:t>
            </a:r>
          </a:p>
          <a:p>
            <a:pPr algn="just"/>
            <a:r>
              <a:rPr lang="es-SV" dirty="0"/>
              <a:t>La justificación de inasistencia tendrá que presentarse en el plazo de tres días contados a partir de la fecha de la audiencia.</a:t>
            </a:r>
          </a:p>
          <a:p>
            <a:endParaRPr lang="es-SV"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Artículo 113.- Autoridad Competente </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92500" lnSpcReduction="20000"/>
          </a:bodyPr>
          <a:lstStyle/>
          <a:p>
            <a:pPr algn="just"/>
            <a:r>
              <a:rPr lang="es-SV" dirty="0" smtClean="0"/>
              <a:t>En </a:t>
            </a:r>
            <a:r>
              <a:rPr lang="es-SV" dirty="0"/>
              <a:t>el acto de la conciliación, el funcionario delegado por la Defensoría actuará como moderador de la audiencia, oirá a ambas partes y pondrá fin al debate en el momento que considere oportuno; hará ver a los interesados la conveniencia de resolver el asunto en una forma amigable; pero si no llegaren a un acuerdo les propondrá la solución que estime equitativa, debiendo los comparecientes manifestar si la aceptan total o parcialmente o si la rechazan.</a:t>
            </a:r>
          </a:p>
          <a:p>
            <a:endParaRPr lang="es-SV"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b="1" dirty="0" smtClean="0"/>
              <a:t>Igualdad de las Partes</a:t>
            </a:r>
            <a:endParaRPr lang="es-SV" dirty="0"/>
          </a:p>
        </p:txBody>
      </p:sp>
      <p:sp>
        <p:nvSpPr>
          <p:cNvPr id="3" name="2 Marcador de contenido"/>
          <p:cNvSpPr>
            <a:spLocks noGrp="1"/>
          </p:cNvSpPr>
          <p:nvPr>
            <p:ph idx="1"/>
          </p:nvPr>
        </p:nvSpPr>
        <p:spPr/>
        <p:txBody>
          <a:bodyPr/>
          <a:lstStyle/>
          <a:p>
            <a:pPr algn="just"/>
            <a:r>
              <a:rPr lang="es-SV" b="1" dirty="0"/>
              <a:t>Artículo 114</a:t>
            </a:r>
            <a:r>
              <a:rPr lang="es-SV" b="1" dirty="0" smtClean="0"/>
              <a:t>.-</a:t>
            </a:r>
            <a:endParaRPr lang="es-SV" dirty="0"/>
          </a:p>
          <a:p>
            <a:pPr algn="just"/>
            <a:r>
              <a:rPr lang="es-SV" dirty="0"/>
              <a:t>En materia de conciliación, mediación y arbitraje regulados por esta ley, ninguna persona gozará de condición especial en razón del cargo.</a:t>
            </a:r>
          </a:p>
          <a:p>
            <a:endParaRPr lang="es-SV"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Requisitos de la denuncia</a:t>
            </a:r>
            <a:endParaRPr lang="es-SV" dirty="0"/>
          </a:p>
        </p:txBody>
      </p:sp>
      <p:sp>
        <p:nvSpPr>
          <p:cNvPr id="3" name="2 Marcador de contenido"/>
          <p:cNvSpPr>
            <a:spLocks noGrp="1"/>
          </p:cNvSpPr>
          <p:nvPr>
            <p:ph idx="1"/>
          </p:nvPr>
        </p:nvSpPr>
        <p:spPr/>
        <p:txBody>
          <a:bodyPr>
            <a:normAutofit fontScale="92500" lnSpcReduction="20000"/>
          </a:bodyPr>
          <a:lstStyle/>
          <a:p>
            <a:pPr algn="just"/>
            <a:r>
              <a:rPr lang="es-SV" dirty="0"/>
              <a:t>La denuncia podrá presentarse en forma escrita, verbal, telefónica, electrónica o por cualquier otro medio idóneo, debiendo contener al menos:</a:t>
            </a:r>
          </a:p>
          <a:p>
            <a:pPr algn="just"/>
            <a:r>
              <a:rPr lang="es-SV" dirty="0"/>
              <a:t>a) La identificación y datos generales del denunciante;</a:t>
            </a:r>
          </a:p>
          <a:p>
            <a:pPr algn="just"/>
            <a:r>
              <a:rPr lang="es-SV" dirty="0"/>
              <a:t>b) La identificación y datos generales del proveedor;</a:t>
            </a:r>
          </a:p>
          <a:p>
            <a:pPr algn="just"/>
            <a:r>
              <a:rPr lang="es-SV" dirty="0"/>
              <a:t>c) Una descripción de los hechos que originaron la controversia; y</a:t>
            </a:r>
          </a:p>
          <a:p>
            <a:pPr algn="just"/>
            <a:r>
              <a:rPr lang="es-SV" dirty="0"/>
              <a:t>d) La pretensión del denunciante.</a:t>
            </a:r>
          </a:p>
          <a:p>
            <a:endParaRPr lang="es-SV"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Mediación </a:t>
            </a:r>
            <a:endParaRPr lang="en-US" dirty="0"/>
          </a:p>
        </p:txBody>
      </p:sp>
      <p:sp>
        <p:nvSpPr>
          <p:cNvPr id="3" name="2 Marcador de contenido"/>
          <p:cNvSpPr>
            <a:spLocks noGrp="1"/>
          </p:cNvSpPr>
          <p:nvPr>
            <p:ph idx="1"/>
          </p:nvPr>
        </p:nvSpPr>
        <p:spPr/>
        <p:txBody>
          <a:bodyPr/>
          <a:lstStyle/>
          <a:p>
            <a:r>
              <a:rPr lang="es-SV" dirty="0" smtClean="0"/>
              <a:t>Procede por solicitud expresa de las partes.</a:t>
            </a:r>
          </a:p>
          <a:p>
            <a:endParaRPr lang="es-SV" dirty="0" smtClean="0"/>
          </a:p>
          <a:p>
            <a:r>
              <a:rPr lang="es-SV" dirty="0" smtClean="0"/>
              <a:t>Puede citarse hasta por 2ª vez a las partes.</a:t>
            </a:r>
          </a:p>
          <a:p>
            <a:endParaRPr lang="es-SV" dirty="0" smtClean="0"/>
          </a:p>
          <a:p>
            <a:r>
              <a:rPr lang="es-SV" dirty="0" smtClean="0"/>
              <a:t>Se celebran audiencias conjuntas y pueden darse reuniones privadas con cada  parte.</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67494"/>
            <a:ext cx="8435280" cy="1399032"/>
          </a:xfrm>
        </p:spPr>
        <p:txBody>
          <a:bodyPr>
            <a:normAutofit fontScale="90000"/>
          </a:bodyPr>
          <a:lstStyle/>
          <a:p>
            <a:r>
              <a:rPr lang="es-SV" b="1" u="sng" dirty="0" smtClean="0"/>
              <a:t/>
            </a:r>
            <a:br>
              <a:rPr lang="es-SV" b="1" u="sng" dirty="0" smtClean="0"/>
            </a:br>
            <a:r>
              <a:rPr lang="es-SV" sz="3900" b="1" u="sng" dirty="0" smtClean="0"/>
              <a:t>El Arbitraje en materia de Consumo</a:t>
            </a:r>
            <a:r>
              <a:rPr lang="en-US" dirty="0" smtClean="0"/>
              <a:t/>
            </a:r>
            <a:br>
              <a:rPr lang="en-US" dirty="0" smtClean="0"/>
            </a:br>
            <a:endParaRPr lang="en-US" dirty="0"/>
          </a:p>
        </p:txBody>
      </p:sp>
      <p:sp>
        <p:nvSpPr>
          <p:cNvPr id="3" name="2 Marcador de contenido"/>
          <p:cNvSpPr>
            <a:spLocks noGrp="1"/>
          </p:cNvSpPr>
          <p:nvPr>
            <p:ph idx="1"/>
          </p:nvPr>
        </p:nvSpPr>
        <p:spPr/>
        <p:txBody>
          <a:bodyPr>
            <a:normAutofit/>
          </a:bodyPr>
          <a:lstStyle/>
          <a:p>
            <a:pPr algn="just"/>
            <a:r>
              <a:rPr lang="es-SV" b="1" dirty="0" smtClean="0"/>
              <a:t> </a:t>
            </a:r>
            <a:r>
              <a:rPr lang="es-SV" b="1" u="sng" dirty="0" smtClean="0"/>
              <a:t>Definición</a:t>
            </a:r>
            <a:r>
              <a:rPr lang="es-SV" b="1" dirty="0" smtClean="0"/>
              <a:t>:</a:t>
            </a:r>
            <a:r>
              <a:rPr lang="es-SV" dirty="0" smtClean="0"/>
              <a:t> Es un proceso en el que uno o más terceros imparciales escuchan las pretensiones de las partes con intereses en el conflicto, al igual que revisten las pruebas que sustentan o respaldan el dicho de cada uno para luego emitir una resolución.</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Arbitraje de Consumo</a:t>
            </a:r>
            <a:endParaRPr lang="en-US" dirty="0"/>
          </a:p>
        </p:txBody>
      </p:sp>
      <p:sp>
        <p:nvSpPr>
          <p:cNvPr id="3" name="2 Marcador de contenido"/>
          <p:cNvSpPr>
            <a:spLocks noGrp="1"/>
          </p:cNvSpPr>
          <p:nvPr>
            <p:ph idx="1"/>
          </p:nvPr>
        </p:nvSpPr>
        <p:spPr/>
        <p:txBody>
          <a:bodyPr/>
          <a:lstStyle/>
          <a:p>
            <a:pPr algn="just"/>
            <a:r>
              <a:rPr lang="es-SV" dirty="0" smtClean="0"/>
              <a:t>La resolución arbitral también se conoce como </a:t>
            </a:r>
            <a:r>
              <a:rPr lang="es-SV" b="1" dirty="0" smtClean="0"/>
              <a:t>laudo arbitral</a:t>
            </a:r>
            <a:r>
              <a:rPr lang="es-SV" dirty="0" smtClean="0"/>
              <a:t> y tiene fuerza de sentencia judicial; la que </a:t>
            </a:r>
            <a:r>
              <a:rPr lang="es-SV" i="1" u="sng" dirty="0" smtClean="0"/>
              <a:t>debe limitarse a las pretensiones de las partes</a:t>
            </a:r>
            <a:r>
              <a:rPr lang="es-SV" dirty="0" smtClean="0"/>
              <a:t>, en particular a los puntos que previamente se les fijó a los árbitros sobre lo que debían resolver, según lo establecido en el compromiso de sometimiento al arbitraje.</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Arbitraje de Consumo</a:t>
            </a:r>
            <a:endParaRPr lang="en-US" dirty="0"/>
          </a:p>
        </p:txBody>
      </p:sp>
      <p:sp>
        <p:nvSpPr>
          <p:cNvPr id="3" name="2 Marcador de contenido"/>
          <p:cNvSpPr>
            <a:spLocks noGrp="1"/>
          </p:cNvSpPr>
          <p:nvPr>
            <p:ph idx="1"/>
          </p:nvPr>
        </p:nvSpPr>
        <p:spPr/>
        <p:txBody>
          <a:bodyPr>
            <a:normAutofit fontScale="92500" lnSpcReduction="20000"/>
          </a:bodyPr>
          <a:lstStyle/>
          <a:p>
            <a:pPr algn="just"/>
            <a:r>
              <a:rPr lang="es-SV" dirty="0" smtClean="0"/>
              <a:t>Puede entonces decirse que el arbitraje de consumo es un medio extrajudicial o extraprocesal de resolución de conflictos en materia de consumo entre proveedores y consumidores, regulado por la Ley de Protección al Consumidor, al que las partes se someten voluntariamente y en virtud del cual un órgano designado al efecto decide la controversia a través de una resolución firme denominada laudo que al igual que las sentencias judiciales tiene fuerza ejecutiva.</a:t>
            </a:r>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540544" y="776288"/>
            <a:ext cx="8062912" cy="3372792"/>
          </a:xfrm>
        </p:spPr>
        <p:txBody>
          <a:bodyPr>
            <a:normAutofit fontScale="90000"/>
          </a:bodyPr>
          <a:lstStyle/>
          <a:p>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
            </a:r>
            <a:br>
              <a:rPr lang="es-SV" b="1" i="1" u="sng" dirty="0" smtClean="0"/>
            </a:br>
            <a:r>
              <a:rPr lang="es-SV" b="1" i="1" u="sng" dirty="0" smtClean="0"/>
              <a:t>Fundamento Constitucional y Legal del Arbitraje de Consumo.       </a:t>
            </a:r>
            <a:r>
              <a:rPr lang="en-US" dirty="0" smtClean="0"/>
              <a:t/>
            </a:r>
            <a:br>
              <a:rPr lang="en-US" dirty="0" smtClean="0"/>
            </a:br>
            <a:endParaRPr lang="en-US" dirty="0"/>
          </a:p>
        </p:txBody>
      </p:sp>
      <p:sp>
        <p:nvSpPr>
          <p:cNvPr id="3" name="2 Marcador de contenido"/>
          <p:cNvSpPr>
            <a:spLocks noGrp="1"/>
          </p:cNvSpPr>
          <p:nvPr>
            <p:ph type="subTitle" idx="1"/>
          </p:nvPr>
        </p:nvSpPr>
        <p:spPr/>
        <p:txBody>
          <a:bodyPr/>
          <a:lstStyle/>
          <a:p>
            <a:endParaRPr lang="es-SV" b="1" i="1" u="sng"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SV" b="1" i="1" u="sng" dirty="0" smtClean="0"/>
              <a:t/>
            </a:r>
            <a:br>
              <a:rPr lang="es-SV" b="1" i="1" u="sng" dirty="0" smtClean="0"/>
            </a:br>
            <a:r>
              <a:rPr lang="es-SV" dirty="0" smtClean="0"/>
              <a:t>Art. 23 </a:t>
            </a:r>
            <a:r>
              <a:rPr lang="es-SV" dirty="0" err="1" smtClean="0"/>
              <a:t>Cn.</a:t>
            </a:r>
            <a:r>
              <a:rPr lang="es-SV" dirty="0" smtClean="0"/>
              <a:t> </a:t>
            </a:r>
            <a:br>
              <a:rPr lang="es-SV" dirty="0" smtClean="0"/>
            </a:br>
            <a:endParaRPr lang="en-US" dirty="0"/>
          </a:p>
        </p:txBody>
      </p:sp>
      <p:sp>
        <p:nvSpPr>
          <p:cNvPr id="3" name="2 Marcador de contenido"/>
          <p:cNvSpPr>
            <a:spLocks noGrp="1"/>
          </p:cNvSpPr>
          <p:nvPr>
            <p:ph idx="1"/>
          </p:nvPr>
        </p:nvSpPr>
        <p:spPr>
          <a:xfrm>
            <a:off x="467544" y="1340768"/>
            <a:ext cx="8219256" cy="5114040"/>
          </a:xfrm>
        </p:spPr>
        <p:txBody>
          <a:bodyPr>
            <a:normAutofit/>
          </a:bodyPr>
          <a:lstStyle/>
          <a:p>
            <a:pPr algn="just"/>
            <a:endParaRPr lang="es-SV" dirty="0" smtClean="0"/>
          </a:p>
          <a:p>
            <a:pPr algn="just"/>
            <a:r>
              <a:rPr lang="es-SV" dirty="0" smtClean="0"/>
              <a:t>Se garantiza la libertad de contratar conforme a las leyes.</a:t>
            </a:r>
            <a:endParaRPr lang="en-US" dirty="0" smtClean="0"/>
          </a:p>
          <a:p>
            <a:pPr algn="just">
              <a:buNone/>
            </a:pPr>
            <a:r>
              <a:rPr lang="es-SV" dirty="0" smtClean="0"/>
              <a:t>    Ninguna persona que tenga la libre administración de sus bienes puede ser privada del derecho de terminar sus asuntos civiles o comerciales por transacción o arbitramiento. </a:t>
            </a:r>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Arbitraje en la LPC</a:t>
            </a:r>
            <a:endParaRPr lang="en-US" dirty="0"/>
          </a:p>
        </p:txBody>
      </p:sp>
      <p:sp>
        <p:nvSpPr>
          <p:cNvPr id="3" name="2 Marcador de contenido"/>
          <p:cNvSpPr>
            <a:spLocks noGrp="1"/>
          </p:cNvSpPr>
          <p:nvPr>
            <p:ph idx="1"/>
          </p:nvPr>
        </p:nvSpPr>
        <p:spPr/>
        <p:txBody>
          <a:bodyPr>
            <a:normAutofit lnSpcReduction="10000"/>
          </a:bodyPr>
          <a:lstStyle/>
          <a:p>
            <a:pPr algn="just"/>
            <a:r>
              <a:rPr lang="es-SV" dirty="0" smtClean="0"/>
              <a:t>El 5 de la LPC, establece que los proveedores y consumidores podrán en cualquier instancia judicial o administrativa mediar, conciliar o someter sus conflictos a arbitraje </a:t>
            </a:r>
            <a:endParaRPr lang="en-US" dirty="0" smtClean="0"/>
          </a:p>
          <a:p>
            <a:pPr algn="just">
              <a:buNone/>
            </a:pPr>
            <a:endParaRPr lang="en-US" dirty="0" smtClean="0"/>
          </a:p>
          <a:p>
            <a:pPr algn="just"/>
            <a:r>
              <a:rPr lang="es-SV" dirty="0" smtClean="0"/>
              <a:t>En la LPC  el arbitraje como medio alterno de solución de conflictos se encuentra regulado a partir del artículo 119 LPC.</a:t>
            </a:r>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SV" dirty="0" smtClean="0"/>
              <a:t>Especialidad</a:t>
            </a:r>
            <a:endParaRPr lang="en-US" dirty="0"/>
          </a:p>
        </p:txBody>
      </p:sp>
      <p:sp>
        <p:nvSpPr>
          <p:cNvPr id="3" name="2 Marcador de contenido"/>
          <p:cNvSpPr>
            <a:spLocks noGrp="1"/>
          </p:cNvSpPr>
          <p:nvPr>
            <p:ph idx="1"/>
          </p:nvPr>
        </p:nvSpPr>
        <p:spPr/>
        <p:txBody>
          <a:bodyPr/>
          <a:lstStyle/>
          <a:p>
            <a:pPr algn="just"/>
            <a:r>
              <a:rPr lang="es-SV" dirty="0" smtClean="0"/>
              <a:t>Debe destacarse que el arbitraje de consumo no está sujeto a las reglas de la ley de Mediación, Conciliación y Arbitraje, por ostentar un carácter de especialidad. Únicamente habrá de remitirse a dicha normativa en el caso de lo no regulado en la LPC. Art. 119.</a:t>
            </a:r>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b="1" u="sng" dirty="0" smtClean="0"/>
              <a:t>Principios a observar:</a:t>
            </a:r>
            <a:r>
              <a:rPr lang="en-US" dirty="0" smtClean="0"/>
              <a:t/>
            </a:r>
            <a:br>
              <a:rPr lang="en-US" dirty="0" smtClean="0"/>
            </a:br>
            <a:endParaRPr lang="en-US" dirty="0"/>
          </a:p>
        </p:txBody>
      </p:sp>
      <p:sp>
        <p:nvSpPr>
          <p:cNvPr id="3" name="2 Marcador de contenido"/>
          <p:cNvSpPr>
            <a:spLocks noGrp="1"/>
          </p:cNvSpPr>
          <p:nvPr>
            <p:ph idx="1"/>
          </p:nvPr>
        </p:nvSpPr>
        <p:spPr/>
        <p:txBody>
          <a:bodyPr/>
          <a:lstStyle/>
          <a:p>
            <a:r>
              <a:rPr lang="es-SV" b="1" dirty="0" smtClean="0"/>
              <a:t>Igualdad: </a:t>
            </a:r>
            <a:r>
              <a:rPr lang="es-SV" dirty="0" smtClean="0"/>
              <a:t>Reconocido en el artículo 3 </a:t>
            </a:r>
            <a:r>
              <a:rPr lang="es-SV" dirty="0" err="1" smtClean="0"/>
              <a:t>Cn.</a:t>
            </a:r>
            <a:r>
              <a:rPr lang="es-SV" dirty="0" smtClean="0"/>
              <a:t>  “Todas las personas son iguales ante la ley”, es decir que frente a un supuesto de hechos iguales, las consecuencias deben ser las mismas, evitando toda desigualdad arbitraria y no justificada.</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92500" lnSpcReduction="20000"/>
          </a:bodyPr>
          <a:lstStyle/>
          <a:p>
            <a:pPr algn="just"/>
            <a:r>
              <a:rPr lang="es-SV" dirty="0"/>
              <a:t>Si la denuncia no cumple con los requisitos legales establecidos en el inciso anterior, la Defensoría prevendrá al interesado para que subsane las omisiones dentro del plazo de tres días, transcurridos los cuales declarará la admisión o la inadmisibilidad de la misma.</a:t>
            </a:r>
          </a:p>
          <a:p>
            <a:pPr algn="just"/>
            <a:r>
              <a:rPr lang="es-SV" dirty="0"/>
              <a:t>Si la denuncia fuere declarada inadmisible, la resolución que se pronuncie será debidamente motivada y admitirá recurso de revocatoria, el cual se tramitará de acuerdo a las reglas del derecho común.</a:t>
            </a:r>
          </a:p>
          <a:p>
            <a:endParaRPr lang="es-SV"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70000" lnSpcReduction="20000"/>
          </a:bodyPr>
          <a:lstStyle/>
          <a:p>
            <a:r>
              <a:rPr lang="es-SV" dirty="0"/>
              <a:t>Artículo 68.- </a:t>
            </a:r>
            <a:r>
              <a:rPr lang="es-ES" dirty="0"/>
              <a:t>Análisis de denuncia</a:t>
            </a:r>
            <a:endParaRPr lang="es-SV" dirty="0"/>
          </a:p>
          <a:p>
            <a:r>
              <a:rPr lang="es-SV" dirty="0"/>
              <a:t>Interpuesta una denuncia ante el Centro de Solución de Controversias, la Defensoría analizará, dentro de un plazo máximo de tres días contados a partir de la presentación, si la materia sobre la que versa es de su competencia, si la controversia puede ser sometida a medios alternos y si el reclamo reúne los requisitos previstos por el legislador.</a:t>
            </a:r>
          </a:p>
          <a:p>
            <a:r>
              <a:rPr lang="es-SV" dirty="0"/>
              <a:t>En los casos en que la interposición de la denuncia se realice por medios no presenciales o a través de ventanillas de atención descentralizadas, el plazo de análisis de procedencia de la misma podrá extenderse hasta cinco días.</a:t>
            </a:r>
          </a:p>
          <a:p>
            <a:r>
              <a:rPr lang="es-SV" dirty="0"/>
              <a:t>Durante esta fase de análisis de la denuncia, la Defensoría podrá realizar gestiones frente al proveedor, que permitan complementar o aclarar los datos aportados en la misma.</a:t>
            </a:r>
          </a:p>
          <a:p>
            <a:endParaRPr lang="es-SV"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normAutofit fontScale="62500" lnSpcReduction="20000"/>
          </a:bodyPr>
          <a:lstStyle/>
          <a:p>
            <a:r>
              <a:rPr lang="es-SV" dirty="0"/>
              <a:t>Artículo 69.- </a:t>
            </a:r>
            <a:r>
              <a:rPr lang="es-ES" dirty="0"/>
              <a:t>Improcedencia de los medios alternos de solución de controversias </a:t>
            </a:r>
            <a:endParaRPr lang="es-SV" dirty="0"/>
          </a:p>
          <a:p>
            <a:r>
              <a:rPr lang="es-SV" dirty="0"/>
              <a:t>Será declarada la improcedencia de los medios alternos de solución de controversias, con relación a aquellas disputas entre proveedor y consumidor que no sean susceptibles de transacción y de las que estén inseparablemente unidas a otras sobre las que las partes no tengan poder de disposición o no sean susceptibles de transacción.</a:t>
            </a:r>
          </a:p>
          <a:p>
            <a:r>
              <a:rPr lang="es-SV" dirty="0"/>
              <a:t>El acto que declare la improcedencia del sometimiento a los medios alternos de solución de controversias, será emitido por el Director del Centro de Solución de Controversias o, en su caso, por los Gerentes de las oficinas regionales, en el plazo de tres días contados a partir de la presentación de la solicitud.</a:t>
            </a:r>
          </a:p>
          <a:p>
            <a:r>
              <a:rPr lang="es-SV" dirty="0"/>
              <a:t>Declarada la improcedencia, se iniciará el procedimiento sancionatorio mediante la remisión al Tribunal Sancionador de la certificación respectiva por parte del Centro de Solución de Controversias.</a:t>
            </a:r>
          </a:p>
          <a:p>
            <a:endParaRPr lang="es-SV"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SV"/>
          </a:p>
        </p:txBody>
      </p:sp>
      <p:sp>
        <p:nvSpPr>
          <p:cNvPr id="3" name="2 Marcador de contenido"/>
          <p:cNvSpPr>
            <a:spLocks noGrp="1"/>
          </p:cNvSpPr>
          <p:nvPr>
            <p:ph idx="1"/>
          </p:nvPr>
        </p:nvSpPr>
        <p:spPr/>
        <p:txBody>
          <a:bodyPr/>
          <a:lstStyle/>
          <a:p>
            <a:pPr algn="just"/>
            <a:r>
              <a:rPr lang="es-SV" b="1" dirty="0"/>
              <a:t>Artículo 70.- </a:t>
            </a:r>
            <a:r>
              <a:rPr lang="es-ES" b="1" dirty="0"/>
              <a:t>Prevención al denunciante</a:t>
            </a:r>
            <a:r>
              <a:rPr lang="es-ES" dirty="0"/>
              <a:t> </a:t>
            </a:r>
            <a:endParaRPr lang="es-SV" dirty="0"/>
          </a:p>
          <a:p>
            <a:pPr algn="just"/>
            <a:r>
              <a:rPr lang="es-SV" dirty="0"/>
              <a:t>En caso que la denuncia no cumpliera con los requisitos formales, se prevendrá al denunciante para que dentro del plazo de tres días subsane lo que corresponda. La comunicación de la prevención deberá realizase al día siguiente de emitido el acto de prevención.</a:t>
            </a:r>
          </a:p>
          <a:p>
            <a:endParaRPr lang="es-SV"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SV" b="1" dirty="0" smtClean="0"/>
              <a:t/>
            </a:r>
            <a:br>
              <a:rPr lang="es-SV" b="1" dirty="0" smtClean="0"/>
            </a:br>
            <a:r>
              <a:rPr lang="es-SV" b="1" dirty="0" smtClean="0"/>
              <a:t>Artículo 71.- </a:t>
            </a:r>
            <a:r>
              <a:rPr lang="es-ES" b="1" dirty="0" smtClean="0"/>
              <a:t>Inadmisión de la denuncia</a:t>
            </a:r>
            <a:r>
              <a:rPr lang="es-SV" dirty="0" smtClean="0"/>
              <a:t/>
            </a:r>
            <a:br>
              <a:rPr lang="es-SV" dirty="0" smtClean="0"/>
            </a:br>
            <a:endParaRPr lang="es-SV" dirty="0"/>
          </a:p>
        </p:txBody>
      </p:sp>
      <p:sp>
        <p:nvSpPr>
          <p:cNvPr id="3" name="2 Marcador de contenido"/>
          <p:cNvSpPr>
            <a:spLocks noGrp="1"/>
          </p:cNvSpPr>
          <p:nvPr>
            <p:ph idx="1"/>
          </p:nvPr>
        </p:nvSpPr>
        <p:spPr/>
        <p:txBody>
          <a:bodyPr>
            <a:normAutofit fontScale="85000" lnSpcReduction="20000"/>
          </a:bodyPr>
          <a:lstStyle/>
          <a:p>
            <a:pPr algn="just"/>
            <a:r>
              <a:rPr lang="es-SV" dirty="0" smtClean="0"/>
              <a:t>Si </a:t>
            </a:r>
            <a:r>
              <a:rPr lang="es-SV" dirty="0"/>
              <a:t>la prevención que se hubiere realizado no fuere subsanada en el plazo establecido para ello, el Centro de Solución de Controversias o la Gerencia de la oficina regional, en su caso, declarará inadmisible la denuncia.</a:t>
            </a:r>
          </a:p>
          <a:p>
            <a:pPr algn="just"/>
            <a:r>
              <a:rPr lang="es-SV" dirty="0"/>
              <a:t>Serán también </a:t>
            </a:r>
            <a:r>
              <a:rPr lang="es-SV" dirty="0" err="1"/>
              <a:t>improponibles</a:t>
            </a:r>
            <a:r>
              <a:rPr lang="es-SV" dirty="0"/>
              <a:t>, las denuncias sobre asuntos que no constituyan materia de protección al consumidor, en los términos que establecen los Arts. 2 y 3 de la Ley.</a:t>
            </a:r>
          </a:p>
          <a:p>
            <a:pPr algn="just"/>
            <a:r>
              <a:rPr lang="es-SV" dirty="0"/>
              <a:t>El acto que declare la inadmisión de la denuncia, admitirá recurso de revocatoria en un plazo máximo de tres días, el cual deberá ser interpuesto ante quien lo emitió.</a:t>
            </a:r>
          </a:p>
          <a:p>
            <a:endParaRPr lang="es-SV"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1411</TotalTime>
  <Words>2920</Words>
  <Application>Microsoft Office PowerPoint</Application>
  <PresentationFormat>Presentación en pantalla (4:3)</PresentationFormat>
  <Paragraphs>179</Paragraphs>
  <Slides>48</Slides>
  <Notes>0</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Brío</vt:lpstr>
      <vt:lpstr>Medios Alternos de Solución de Conflictos.</vt:lpstr>
      <vt:lpstr> Artículo 108.- Centro de Solución de Controversias  </vt:lpstr>
      <vt:lpstr>Diapositiva 3</vt:lpstr>
      <vt:lpstr>Requisitos de la denuncia</vt:lpstr>
      <vt:lpstr>Diapositiva 5</vt:lpstr>
      <vt:lpstr>Diapositiva 6</vt:lpstr>
      <vt:lpstr>Diapositiva 7</vt:lpstr>
      <vt:lpstr>Diapositiva 8</vt:lpstr>
      <vt:lpstr> Artículo 71.- Inadmisión de la denuncia </vt:lpstr>
      <vt:lpstr> Artículo 277.-Pr C y M Improponibilidad de la demanda   </vt:lpstr>
      <vt:lpstr> Artículo 278.- Inadmisibilidad de la demanda  </vt:lpstr>
      <vt:lpstr>Diapositiva 12</vt:lpstr>
      <vt:lpstr>Artículo 107.- Prescripción  </vt:lpstr>
      <vt:lpstr> Artículo 74.- Comunicación de acuerdo de arreglo de controversia  </vt:lpstr>
      <vt:lpstr>Artículo 75.- Oportunidad de desistir</vt:lpstr>
      <vt:lpstr>La Transacción en el CC</vt:lpstr>
      <vt:lpstr>Diapositiva 17</vt:lpstr>
      <vt:lpstr>Diapositiva 18</vt:lpstr>
      <vt:lpstr>Diapositiva 19</vt:lpstr>
      <vt:lpstr>Artículo 110.- Avenimiento  </vt:lpstr>
      <vt:lpstr>Diapositiva 21</vt:lpstr>
      <vt:lpstr>Diapositiva 22</vt:lpstr>
      <vt:lpstr>Diapositiva 23</vt:lpstr>
      <vt:lpstr>Diapositiva 24</vt:lpstr>
      <vt:lpstr>Diapositiva 25</vt:lpstr>
      <vt:lpstr>Diapositiva 26</vt:lpstr>
      <vt:lpstr>Creación de Opciones por el Conciliador</vt:lpstr>
      <vt:lpstr>Actuaciones del Conciliador</vt:lpstr>
      <vt:lpstr>Actuaciones del Conciliador</vt:lpstr>
      <vt:lpstr>Construcción del Planteamiento de hechos y delimitación del Problema </vt:lpstr>
      <vt:lpstr>Diapositiva 31</vt:lpstr>
      <vt:lpstr>Desarrollo de la Audiencia</vt:lpstr>
      <vt:lpstr>Diapositiva 33</vt:lpstr>
      <vt:lpstr>Diapositiva 34</vt:lpstr>
      <vt:lpstr>Planteamiento de Reglas</vt:lpstr>
      <vt:lpstr>Diapositiva 36</vt:lpstr>
      <vt:lpstr> Artículo 112.- Incomparecencia a la Audiencia  </vt:lpstr>
      <vt:lpstr>Artículo 113.- Autoridad Competente  </vt:lpstr>
      <vt:lpstr>Igualdad de las Partes</vt:lpstr>
      <vt:lpstr>Mediación </vt:lpstr>
      <vt:lpstr> El Arbitraje en materia de Consumo </vt:lpstr>
      <vt:lpstr>Arbitraje de Consumo</vt:lpstr>
      <vt:lpstr>Arbitraje de Consumo</vt:lpstr>
      <vt:lpstr>              Fundamento Constitucional y Legal del Arbitraje de Consumo.        </vt:lpstr>
      <vt:lpstr> Art. 23 Cn.  </vt:lpstr>
      <vt:lpstr>Arbitraje en la LPC</vt:lpstr>
      <vt:lpstr>Especialidad</vt:lpstr>
      <vt:lpstr>Principios a observar: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Carmen Elena Campos Escobar</dc:creator>
  <cp:lastModifiedBy>carmenelena</cp:lastModifiedBy>
  <cp:revision>8</cp:revision>
  <dcterms:created xsi:type="dcterms:W3CDTF">2015-10-20T22:54:41Z</dcterms:created>
  <dcterms:modified xsi:type="dcterms:W3CDTF">2015-11-02T04:02:03Z</dcterms:modified>
</cp:coreProperties>
</file>