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68D83917-B385-4F24-A8D4-62E727C4AB87}" type="datetimeFigureOut">
              <a:rPr lang="es-SV" smtClean="0"/>
              <a:t>11/08/2015</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F8CC8C30-6860-4A27-A325-732F024C041A}" type="slidenum">
              <a:rPr lang="es-SV" smtClean="0"/>
              <a:t>‹Nº›</a:t>
            </a:fld>
            <a:endParaRPr lang="es-SV"/>
          </a:p>
        </p:txBody>
      </p:sp>
    </p:spTree>
    <p:extLst>
      <p:ext uri="{BB962C8B-B14F-4D97-AF65-F5344CB8AC3E}">
        <p14:creationId xmlns:p14="http://schemas.microsoft.com/office/powerpoint/2010/main" val="569748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8D83917-B385-4F24-A8D4-62E727C4AB87}" type="datetimeFigureOut">
              <a:rPr lang="es-SV" smtClean="0"/>
              <a:t>11/08/2015</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F8CC8C30-6860-4A27-A325-732F024C041A}" type="slidenum">
              <a:rPr lang="es-SV" smtClean="0"/>
              <a:t>‹Nº›</a:t>
            </a:fld>
            <a:endParaRPr lang="es-SV"/>
          </a:p>
        </p:txBody>
      </p:sp>
    </p:spTree>
    <p:extLst>
      <p:ext uri="{BB962C8B-B14F-4D97-AF65-F5344CB8AC3E}">
        <p14:creationId xmlns:p14="http://schemas.microsoft.com/office/powerpoint/2010/main" val="3026560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8D83917-B385-4F24-A8D4-62E727C4AB87}" type="datetimeFigureOut">
              <a:rPr lang="es-SV" smtClean="0"/>
              <a:t>11/08/2015</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F8CC8C30-6860-4A27-A325-732F024C041A}" type="slidenum">
              <a:rPr lang="es-SV" smtClean="0"/>
              <a:t>‹Nº›</a:t>
            </a:fld>
            <a:endParaRPr lang="es-SV"/>
          </a:p>
        </p:txBody>
      </p:sp>
    </p:spTree>
    <p:extLst>
      <p:ext uri="{BB962C8B-B14F-4D97-AF65-F5344CB8AC3E}">
        <p14:creationId xmlns:p14="http://schemas.microsoft.com/office/powerpoint/2010/main" val="2097749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8D83917-B385-4F24-A8D4-62E727C4AB87}" type="datetimeFigureOut">
              <a:rPr lang="es-SV" smtClean="0"/>
              <a:t>11/08/2015</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F8CC8C30-6860-4A27-A325-732F024C041A}" type="slidenum">
              <a:rPr lang="es-SV" smtClean="0"/>
              <a:t>‹Nº›</a:t>
            </a:fld>
            <a:endParaRPr lang="es-SV"/>
          </a:p>
        </p:txBody>
      </p:sp>
    </p:spTree>
    <p:extLst>
      <p:ext uri="{BB962C8B-B14F-4D97-AF65-F5344CB8AC3E}">
        <p14:creationId xmlns:p14="http://schemas.microsoft.com/office/powerpoint/2010/main" val="3137517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8593667" y="6272784"/>
            <a:ext cx="2644309" cy="365125"/>
          </a:xfrm>
        </p:spPr>
        <p:txBody>
          <a:bodyPr/>
          <a:lstStyle/>
          <a:p>
            <a:fld id="{68D83917-B385-4F24-A8D4-62E727C4AB87}" type="datetimeFigureOut">
              <a:rPr lang="es-SV" smtClean="0"/>
              <a:t>11/08/2015</a:t>
            </a:fld>
            <a:endParaRPr lang="es-SV"/>
          </a:p>
        </p:txBody>
      </p:sp>
      <p:sp>
        <p:nvSpPr>
          <p:cNvPr id="5" name="Footer Placeholder 4"/>
          <p:cNvSpPr>
            <a:spLocks noGrp="1"/>
          </p:cNvSpPr>
          <p:nvPr>
            <p:ph type="ftr" sz="quarter" idx="11"/>
          </p:nvPr>
        </p:nvSpPr>
        <p:spPr>
          <a:xfrm>
            <a:off x="2182708" y="6272784"/>
            <a:ext cx="6327648" cy="365125"/>
          </a:xfrm>
        </p:spPr>
        <p:txBody>
          <a:bodyPr/>
          <a:lstStyle/>
          <a:p>
            <a:endParaRPr lang="es-SV"/>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F8CC8C30-6860-4A27-A325-732F024C041A}" type="slidenum">
              <a:rPr lang="es-SV" smtClean="0"/>
              <a:t>‹Nº›</a:t>
            </a:fld>
            <a:endParaRPr lang="es-SV"/>
          </a:p>
        </p:txBody>
      </p:sp>
    </p:spTree>
    <p:extLst>
      <p:ext uri="{BB962C8B-B14F-4D97-AF65-F5344CB8AC3E}">
        <p14:creationId xmlns:p14="http://schemas.microsoft.com/office/powerpoint/2010/main" val="3845475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8D83917-B385-4F24-A8D4-62E727C4AB87}" type="datetimeFigureOut">
              <a:rPr lang="es-SV" smtClean="0"/>
              <a:t>11/08/2015</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F8CC8C30-6860-4A27-A325-732F024C041A}" type="slidenum">
              <a:rPr lang="es-SV" smtClean="0"/>
              <a:t>‹Nº›</a:t>
            </a:fld>
            <a:endParaRPr lang="es-SV"/>
          </a:p>
        </p:txBody>
      </p:sp>
    </p:spTree>
    <p:extLst>
      <p:ext uri="{BB962C8B-B14F-4D97-AF65-F5344CB8AC3E}">
        <p14:creationId xmlns:p14="http://schemas.microsoft.com/office/powerpoint/2010/main" val="3592375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8D83917-B385-4F24-A8D4-62E727C4AB87}" type="datetimeFigureOut">
              <a:rPr lang="es-SV" smtClean="0"/>
              <a:t>11/08/2015</a:t>
            </a:fld>
            <a:endParaRPr lang="es-SV"/>
          </a:p>
        </p:txBody>
      </p:sp>
      <p:sp>
        <p:nvSpPr>
          <p:cNvPr id="8" name="Footer Placeholder 7"/>
          <p:cNvSpPr>
            <a:spLocks noGrp="1"/>
          </p:cNvSpPr>
          <p:nvPr>
            <p:ph type="ftr" sz="quarter" idx="11"/>
          </p:nvPr>
        </p:nvSpPr>
        <p:spPr/>
        <p:txBody>
          <a:bodyPr/>
          <a:lstStyle/>
          <a:p>
            <a:endParaRPr lang="es-SV"/>
          </a:p>
        </p:txBody>
      </p:sp>
      <p:sp>
        <p:nvSpPr>
          <p:cNvPr id="9" name="Slide Number Placeholder 8"/>
          <p:cNvSpPr>
            <a:spLocks noGrp="1"/>
          </p:cNvSpPr>
          <p:nvPr>
            <p:ph type="sldNum" sz="quarter" idx="12"/>
          </p:nvPr>
        </p:nvSpPr>
        <p:spPr/>
        <p:txBody>
          <a:bodyPr/>
          <a:lstStyle/>
          <a:p>
            <a:fld id="{F8CC8C30-6860-4A27-A325-732F024C041A}" type="slidenum">
              <a:rPr lang="es-SV" smtClean="0"/>
              <a:t>‹Nº›</a:t>
            </a:fld>
            <a:endParaRPr lang="es-SV"/>
          </a:p>
        </p:txBody>
      </p:sp>
    </p:spTree>
    <p:extLst>
      <p:ext uri="{BB962C8B-B14F-4D97-AF65-F5344CB8AC3E}">
        <p14:creationId xmlns:p14="http://schemas.microsoft.com/office/powerpoint/2010/main" val="945125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8D83917-B385-4F24-A8D4-62E727C4AB87}" type="datetimeFigureOut">
              <a:rPr lang="es-SV" smtClean="0"/>
              <a:t>11/08/2015</a:t>
            </a:fld>
            <a:endParaRPr lang="es-SV"/>
          </a:p>
        </p:txBody>
      </p:sp>
      <p:sp>
        <p:nvSpPr>
          <p:cNvPr id="4" name="Footer Placeholder 3"/>
          <p:cNvSpPr>
            <a:spLocks noGrp="1"/>
          </p:cNvSpPr>
          <p:nvPr>
            <p:ph type="ftr" sz="quarter" idx="11"/>
          </p:nvPr>
        </p:nvSpPr>
        <p:spPr/>
        <p:txBody>
          <a:bodyPr/>
          <a:lstStyle/>
          <a:p>
            <a:endParaRPr lang="es-SV"/>
          </a:p>
        </p:txBody>
      </p:sp>
      <p:sp>
        <p:nvSpPr>
          <p:cNvPr id="5" name="Slide Number Placeholder 4"/>
          <p:cNvSpPr>
            <a:spLocks noGrp="1"/>
          </p:cNvSpPr>
          <p:nvPr>
            <p:ph type="sldNum" sz="quarter" idx="12"/>
          </p:nvPr>
        </p:nvSpPr>
        <p:spPr/>
        <p:txBody>
          <a:bodyPr/>
          <a:lstStyle/>
          <a:p>
            <a:fld id="{F8CC8C30-6860-4A27-A325-732F024C041A}" type="slidenum">
              <a:rPr lang="es-SV" smtClean="0"/>
              <a:t>‹Nº›</a:t>
            </a:fld>
            <a:endParaRPr lang="es-SV"/>
          </a:p>
        </p:txBody>
      </p:sp>
    </p:spTree>
    <p:extLst>
      <p:ext uri="{BB962C8B-B14F-4D97-AF65-F5344CB8AC3E}">
        <p14:creationId xmlns:p14="http://schemas.microsoft.com/office/powerpoint/2010/main" val="556051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D83917-B385-4F24-A8D4-62E727C4AB87}" type="datetimeFigureOut">
              <a:rPr lang="es-SV" smtClean="0"/>
              <a:t>11/08/2015</a:t>
            </a:fld>
            <a:endParaRPr lang="es-SV"/>
          </a:p>
        </p:txBody>
      </p:sp>
      <p:sp>
        <p:nvSpPr>
          <p:cNvPr id="3" name="Footer Placeholder 2"/>
          <p:cNvSpPr>
            <a:spLocks noGrp="1"/>
          </p:cNvSpPr>
          <p:nvPr>
            <p:ph type="ftr" sz="quarter" idx="11"/>
          </p:nvPr>
        </p:nvSpPr>
        <p:spPr/>
        <p:txBody>
          <a:bodyPr/>
          <a:lstStyle/>
          <a:p>
            <a:endParaRPr lang="es-SV"/>
          </a:p>
        </p:txBody>
      </p:sp>
      <p:sp>
        <p:nvSpPr>
          <p:cNvPr id="4" name="Slide Number Placeholder 3"/>
          <p:cNvSpPr>
            <a:spLocks noGrp="1"/>
          </p:cNvSpPr>
          <p:nvPr>
            <p:ph type="sldNum" sz="quarter" idx="12"/>
          </p:nvPr>
        </p:nvSpPr>
        <p:spPr/>
        <p:txBody>
          <a:bodyPr/>
          <a:lstStyle/>
          <a:p>
            <a:fld id="{F8CC8C30-6860-4A27-A325-732F024C041A}" type="slidenum">
              <a:rPr lang="es-SV" smtClean="0"/>
              <a:t>‹Nº›</a:t>
            </a:fld>
            <a:endParaRPr lang="es-SV"/>
          </a:p>
        </p:txBody>
      </p:sp>
    </p:spTree>
    <p:extLst>
      <p:ext uri="{BB962C8B-B14F-4D97-AF65-F5344CB8AC3E}">
        <p14:creationId xmlns:p14="http://schemas.microsoft.com/office/powerpoint/2010/main" val="1208050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8D83917-B385-4F24-A8D4-62E727C4AB87}" type="datetimeFigureOut">
              <a:rPr lang="es-SV" smtClean="0"/>
              <a:t>11/08/2015</a:t>
            </a:fld>
            <a:endParaRPr lang="es-SV"/>
          </a:p>
        </p:txBody>
      </p:sp>
      <p:sp>
        <p:nvSpPr>
          <p:cNvPr id="6" name="Footer Placeholder 5"/>
          <p:cNvSpPr>
            <a:spLocks noGrp="1"/>
          </p:cNvSpPr>
          <p:nvPr>
            <p:ph type="ftr" sz="quarter" idx="11"/>
          </p:nvPr>
        </p:nvSpPr>
        <p:spPr/>
        <p:txBody>
          <a:bodyPr/>
          <a:lstStyle/>
          <a:p>
            <a:endParaRPr lang="es-SV"/>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8CC8C30-6860-4A27-A325-732F024C041A}" type="slidenum">
              <a:rPr lang="es-SV" smtClean="0"/>
              <a:t>‹Nº›</a:t>
            </a:fld>
            <a:endParaRPr lang="es-SV"/>
          </a:p>
        </p:txBody>
      </p:sp>
    </p:spTree>
    <p:extLst>
      <p:ext uri="{BB962C8B-B14F-4D97-AF65-F5344CB8AC3E}">
        <p14:creationId xmlns:p14="http://schemas.microsoft.com/office/powerpoint/2010/main" val="2581728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8D83917-B385-4F24-A8D4-62E727C4AB87}" type="datetimeFigureOut">
              <a:rPr lang="es-SV" smtClean="0"/>
              <a:t>11/08/2015</a:t>
            </a:fld>
            <a:endParaRPr lang="es-SV"/>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F8CC8C30-6860-4A27-A325-732F024C041A}" type="slidenum">
              <a:rPr lang="es-SV" smtClean="0"/>
              <a:t>‹Nº›</a:t>
            </a:fld>
            <a:endParaRPr lang="es-SV"/>
          </a:p>
        </p:txBody>
      </p:sp>
    </p:spTree>
    <p:extLst>
      <p:ext uri="{BB962C8B-B14F-4D97-AF65-F5344CB8AC3E}">
        <p14:creationId xmlns:p14="http://schemas.microsoft.com/office/powerpoint/2010/main" val="2452703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8D83917-B385-4F24-A8D4-62E727C4AB87}" type="datetimeFigureOut">
              <a:rPr lang="es-SV" smtClean="0"/>
              <a:t>11/08/2015</a:t>
            </a:fld>
            <a:endParaRPr lang="es-SV"/>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s-SV"/>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F8CC8C30-6860-4A27-A325-732F024C041A}" type="slidenum">
              <a:rPr lang="es-SV" smtClean="0"/>
              <a:t>‹Nº›</a:t>
            </a:fld>
            <a:endParaRPr lang="es-SV"/>
          </a:p>
        </p:txBody>
      </p:sp>
    </p:spTree>
    <p:extLst>
      <p:ext uri="{BB962C8B-B14F-4D97-AF65-F5344CB8AC3E}">
        <p14:creationId xmlns:p14="http://schemas.microsoft.com/office/powerpoint/2010/main" val="40750124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SV" sz="8800" dirty="0" smtClean="0"/>
              <a:t>Evolución del Derecho Internacional Publico</a:t>
            </a:r>
            <a:endParaRPr lang="es-SV" sz="8800" dirty="0"/>
          </a:p>
        </p:txBody>
      </p:sp>
      <p:sp>
        <p:nvSpPr>
          <p:cNvPr id="3" name="Subtítulo 2"/>
          <p:cNvSpPr>
            <a:spLocks noGrp="1"/>
          </p:cNvSpPr>
          <p:nvPr>
            <p:ph type="subTitle" idx="1"/>
          </p:nvPr>
        </p:nvSpPr>
        <p:spPr>
          <a:xfrm>
            <a:off x="1147122" y="4479273"/>
            <a:ext cx="7891272" cy="1069848"/>
          </a:xfrm>
        </p:spPr>
        <p:txBody>
          <a:bodyPr/>
          <a:lstStyle/>
          <a:p>
            <a:pPr algn="r"/>
            <a:r>
              <a:rPr lang="es-SV" dirty="0" smtClean="0"/>
              <a:t>Br. José Antonio Torres Meléndez</a:t>
            </a:r>
            <a:endParaRPr lang="es-SV" dirty="0"/>
          </a:p>
        </p:txBody>
      </p:sp>
    </p:spTree>
    <p:extLst>
      <p:ext uri="{BB962C8B-B14F-4D97-AF65-F5344CB8AC3E}">
        <p14:creationId xmlns:p14="http://schemas.microsoft.com/office/powerpoint/2010/main" val="37478629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927279" y="4286517"/>
            <a:ext cx="4766254" cy="1970466"/>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2400" dirty="0"/>
              <a:t>Organización del Tratado del Atlántico Norte, OTAN</a:t>
            </a:r>
          </a:p>
          <a:p>
            <a:pPr algn="ctr"/>
            <a:r>
              <a:rPr lang="es-SV" sz="2400" dirty="0"/>
              <a:t>4 </a:t>
            </a:r>
            <a:r>
              <a:rPr lang="es-SV" sz="2400" dirty="0" err="1"/>
              <a:t>Apr</a:t>
            </a:r>
            <a:r>
              <a:rPr lang="es-SV" sz="2400" dirty="0"/>
              <a:t> 1949</a:t>
            </a:r>
          </a:p>
        </p:txBody>
      </p:sp>
      <p:sp>
        <p:nvSpPr>
          <p:cNvPr id="9" name="Pergamino horizontal 8"/>
          <p:cNvSpPr/>
          <p:nvPr/>
        </p:nvSpPr>
        <p:spPr>
          <a:xfrm>
            <a:off x="6772146" y="785610"/>
            <a:ext cx="3968834" cy="1872265"/>
          </a:xfrm>
          <a:prstGeom prst="horizontalScroll">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SV" sz="2800" dirty="0"/>
              <a:t>Pacto de Varsovia</a:t>
            </a:r>
          </a:p>
          <a:p>
            <a:pPr algn="ctr"/>
            <a:r>
              <a:rPr lang="es-SV" sz="2800" dirty="0"/>
              <a:t>14 </a:t>
            </a:r>
            <a:r>
              <a:rPr lang="es-SV" sz="2800" dirty="0" err="1"/>
              <a:t>May</a:t>
            </a:r>
            <a:r>
              <a:rPr lang="es-SV" sz="2800" dirty="0"/>
              <a:t> 1955</a:t>
            </a:r>
          </a:p>
        </p:txBody>
      </p:sp>
      <p:sp>
        <p:nvSpPr>
          <p:cNvPr id="10" name="Llamada rectangular 9"/>
          <p:cNvSpPr/>
          <p:nvPr/>
        </p:nvSpPr>
        <p:spPr>
          <a:xfrm>
            <a:off x="6772146" y="3294304"/>
            <a:ext cx="4817770" cy="2050427"/>
          </a:xfrm>
          <a:prstGeom prst="wedgeRectCallout">
            <a:avLst>
              <a:gd name="adj1" fmla="val -69231"/>
              <a:gd name="adj2" fmla="val 44585"/>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La organización constituye un sistema de defensa colectiva en la cual los estados miembros acuerdan defender a cualquiera de sus miembros si son atacados por una facción externa. El cuartel general de la OTAN se encuentra en Bruselas, Bélgica, uno de los 28 estados miembros de la organización que se extiende por Norteamérica y Europa.</a:t>
            </a:r>
          </a:p>
        </p:txBody>
      </p:sp>
      <p:sp>
        <p:nvSpPr>
          <p:cNvPr id="11" name="Llamada rectangular 10"/>
          <p:cNvSpPr/>
          <p:nvPr/>
        </p:nvSpPr>
        <p:spPr>
          <a:xfrm>
            <a:off x="707267" y="880589"/>
            <a:ext cx="5214873" cy="2413715"/>
          </a:xfrm>
          <a:prstGeom prst="wedgeRectCallout">
            <a:avLst>
              <a:gd name="adj1" fmla="val 63371"/>
              <a:gd name="adj2" fmla="val 9548"/>
            </a:avLst>
          </a:prstGeom>
          <a:ln/>
        </p:spPr>
        <p:style>
          <a:lnRef idx="2">
            <a:schemeClr val="accent2"/>
          </a:lnRef>
          <a:fillRef idx="1">
            <a:schemeClr val="lt1"/>
          </a:fillRef>
          <a:effectRef idx="0">
            <a:schemeClr val="accent2"/>
          </a:effectRef>
          <a:fontRef idx="minor">
            <a:schemeClr val="dk1"/>
          </a:fontRef>
        </p:style>
        <p:txBody>
          <a:bodyPr rtlCol="0" anchor="ctr"/>
          <a:lstStyle/>
          <a:p>
            <a:r>
              <a:rPr lang="es-SV" sz="1400" dirty="0"/>
              <a:t> </a:t>
            </a:r>
          </a:p>
          <a:p>
            <a:pPr algn="just"/>
            <a:r>
              <a:rPr lang="es-SV" sz="1400" dirty="0"/>
              <a:t>El Tratado de Amistad, Colaboración y Asistencia Mutua, más conocido como Pacto de Varsovia por la ciudad en que fue firmado, fue un acuerdo de cooperación militar firmado en 1955 por los países del Bloque del Este. Diseñado bajo liderazgo de la Unión de Repúblicas Socialistas Soviéticas (URSS), su objetivo expreso era contrarrestar la amenaza de la Organización del Tratado del Atlántico Norte (OTAN), y en especial el rearme de la República Federal Alemana, a la que los acuerdos de París permití</a:t>
            </a:r>
          </a:p>
        </p:txBody>
      </p:sp>
      <p:sp>
        <p:nvSpPr>
          <p:cNvPr id="12" name="Elipse 11"/>
          <p:cNvSpPr/>
          <p:nvPr/>
        </p:nvSpPr>
        <p:spPr>
          <a:xfrm>
            <a:off x="707267" y="4380961"/>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17</a:t>
            </a:r>
            <a:endParaRPr lang="es-SV" dirty="0"/>
          </a:p>
        </p:txBody>
      </p:sp>
      <p:sp>
        <p:nvSpPr>
          <p:cNvPr id="13" name="Elipse 12"/>
          <p:cNvSpPr/>
          <p:nvPr/>
        </p:nvSpPr>
        <p:spPr>
          <a:xfrm>
            <a:off x="10314906" y="751802"/>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18</a:t>
            </a:r>
            <a:endParaRPr lang="es-SV" dirty="0"/>
          </a:p>
        </p:txBody>
      </p:sp>
    </p:spTree>
    <p:extLst>
      <p:ext uri="{BB962C8B-B14F-4D97-AF65-F5344CB8AC3E}">
        <p14:creationId xmlns:p14="http://schemas.microsoft.com/office/powerpoint/2010/main" val="26557148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373487" y="953037"/>
            <a:ext cx="5164428" cy="2041302"/>
          </a:xfrm>
          <a:prstGeom prst="horizontalScroll">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SV" sz="2800" dirty="0"/>
              <a:t>Convención de Viena sobre el Derecho de los Tratados</a:t>
            </a:r>
          </a:p>
          <a:p>
            <a:pPr algn="ctr"/>
            <a:r>
              <a:rPr lang="es-SV" sz="2800" dirty="0"/>
              <a:t>23 </a:t>
            </a:r>
            <a:r>
              <a:rPr lang="es-SV" sz="2800" dirty="0" err="1"/>
              <a:t>May</a:t>
            </a:r>
            <a:r>
              <a:rPr lang="es-SV" sz="2800" dirty="0"/>
              <a:t> 1969</a:t>
            </a:r>
          </a:p>
        </p:txBody>
      </p:sp>
      <p:sp>
        <p:nvSpPr>
          <p:cNvPr id="9" name="Pergamino horizontal 8"/>
          <p:cNvSpPr/>
          <p:nvPr/>
        </p:nvSpPr>
        <p:spPr>
          <a:xfrm>
            <a:off x="6772146" y="3792828"/>
            <a:ext cx="4793082" cy="2125014"/>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3200" dirty="0"/>
              <a:t>Tratado de Maastricht</a:t>
            </a:r>
          </a:p>
          <a:p>
            <a:pPr algn="ctr"/>
            <a:r>
              <a:rPr lang="es-SV" sz="3200" dirty="0"/>
              <a:t>10 </a:t>
            </a:r>
            <a:r>
              <a:rPr lang="es-SV" sz="3200" dirty="0" err="1"/>
              <a:t>Dec</a:t>
            </a:r>
            <a:r>
              <a:rPr lang="es-SV" sz="3200" dirty="0"/>
              <a:t> 1991</a:t>
            </a:r>
          </a:p>
        </p:txBody>
      </p:sp>
      <p:sp>
        <p:nvSpPr>
          <p:cNvPr id="10" name="Llamada rectangular 9"/>
          <p:cNvSpPr/>
          <p:nvPr/>
        </p:nvSpPr>
        <p:spPr>
          <a:xfrm>
            <a:off x="1429555" y="4089041"/>
            <a:ext cx="4275786" cy="1680694"/>
          </a:xfrm>
          <a:prstGeom prst="wedgeRectCallout">
            <a:avLst>
              <a:gd name="adj1" fmla="val -17842"/>
              <a:gd name="adj2" fmla="val -122105"/>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SV" sz="1400" dirty="0"/>
              <a:t>Fue suscrita en Viena (Austria) el 23 de mayo de 1969 y entró en vigencia 27 de enero de 1980. </a:t>
            </a:r>
          </a:p>
          <a:p>
            <a:pPr algn="just"/>
            <a:r>
              <a:rPr lang="es-SV" sz="1400" dirty="0"/>
              <a:t> </a:t>
            </a:r>
          </a:p>
          <a:p>
            <a:pPr algn="just"/>
            <a:r>
              <a:rPr lang="es-SV" sz="1400" dirty="0"/>
              <a:t> Su objetivo fue codificar el derecho internacional consuetudinario de los tratados y, además, desarrollarlo progresivamente, también </a:t>
            </a:r>
            <a:r>
              <a:rPr lang="es-SV" sz="1400" dirty="0" err="1"/>
              <a:t>ius</a:t>
            </a:r>
            <a:r>
              <a:rPr lang="es-SV" sz="1400" dirty="0"/>
              <a:t> </a:t>
            </a:r>
            <a:r>
              <a:rPr lang="es-SV" sz="1400" dirty="0" err="1"/>
              <a:t>cogens</a:t>
            </a:r>
            <a:r>
              <a:rPr lang="es-SV" sz="1400" dirty="0"/>
              <a:t>.</a:t>
            </a:r>
          </a:p>
        </p:txBody>
      </p:sp>
      <p:sp>
        <p:nvSpPr>
          <p:cNvPr id="11" name="Llamada rectangular 10"/>
          <p:cNvSpPr/>
          <p:nvPr/>
        </p:nvSpPr>
        <p:spPr>
          <a:xfrm>
            <a:off x="6233375" y="485639"/>
            <a:ext cx="4739425" cy="2508700"/>
          </a:xfrm>
          <a:prstGeom prst="wedgeRectCallout">
            <a:avLst>
              <a:gd name="adj1" fmla="val -4397"/>
              <a:gd name="adj2" fmla="val 85940"/>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Conocido el Tratado de la Unión Europea, estableció una política exterior y otra monetaria comunes, y proyectó la creación de un banco central para el año 1999. En general, reflejó la intención de la Unión Europea de ampliar la escala de la Unión Económica y Monetaria (UEM) y de iniciar una seria consideración sobre unas políticas comunes de defensa, de ciudadanía y de protección del medio ambiente.</a:t>
            </a:r>
          </a:p>
        </p:txBody>
      </p:sp>
      <p:sp>
        <p:nvSpPr>
          <p:cNvPr id="12" name="Elipse 11"/>
          <p:cNvSpPr/>
          <p:nvPr/>
        </p:nvSpPr>
        <p:spPr>
          <a:xfrm>
            <a:off x="5035639" y="2440548"/>
            <a:ext cx="669702" cy="553791"/>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19</a:t>
            </a:r>
            <a:endParaRPr lang="es-SV" dirty="0"/>
          </a:p>
        </p:txBody>
      </p:sp>
      <p:sp>
        <p:nvSpPr>
          <p:cNvPr id="13" name="Elipse 12"/>
          <p:cNvSpPr/>
          <p:nvPr/>
        </p:nvSpPr>
        <p:spPr>
          <a:xfrm>
            <a:off x="6481301" y="5389809"/>
            <a:ext cx="658964" cy="553791"/>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a:t>2</a:t>
            </a:r>
            <a:r>
              <a:rPr lang="es-SV" dirty="0" smtClean="0"/>
              <a:t>0</a:t>
            </a:r>
            <a:endParaRPr lang="es-SV" sz="2000" dirty="0"/>
          </a:p>
        </p:txBody>
      </p:sp>
    </p:spTree>
    <p:extLst>
      <p:ext uri="{BB962C8B-B14F-4D97-AF65-F5344CB8AC3E}">
        <p14:creationId xmlns:p14="http://schemas.microsoft.com/office/powerpoint/2010/main" val="185783686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694388" y="3990303"/>
            <a:ext cx="3915178" cy="1970466"/>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2800" dirty="0"/>
              <a:t>11 de Septiembre de 2001</a:t>
            </a:r>
          </a:p>
          <a:p>
            <a:pPr algn="ctr"/>
            <a:r>
              <a:rPr lang="es-SV" sz="2800" dirty="0"/>
              <a:t>11 </a:t>
            </a:r>
            <a:r>
              <a:rPr lang="es-SV" sz="2800" dirty="0" err="1"/>
              <a:t>Sep</a:t>
            </a:r>
            <a:r>
              <a:rPr lang="es-SV" sz="2800" dirty="0"/>
              <a:t> 2001</a:t>
            </a:r>
          </a:p>
        </p:txBody>
      </p:sp>
      <p:sp>
        <p:nvSpPr>
          <p:cNvPr id="9" name="Pergamino horizontal 8"/>
          <p:cNvSpPr/>
          <p:nvPr/>
        </p:nvSpPr>
        <p:spPr>
          <a:xfrm>
            <a:off x="7143492" y="820220"/>
            <a:ext cx="3968834" cy="1872265"/>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2800" dirty="0"/>
              <a:t>Tratado de Cielos Abiertos</a:t>
            </a:r>
          </a:p>
          <a:p>
            <a:pPr algn="ctr"/>
            <a:r>
              <a:rPr lang="es-SV" sz="2800" dirty="0"/>
              <a:t>1 </a:t>
            </a:r>
            <a:r>
              <a:rPr lang="es-SV" sz="2800" dirty="0" smtClean="0"/>
              <a:t>Jun </a:t>
            </a:r>
            <a:r>
              <a:rPr lang="es-SV" sz="2800" dirty="0"/>
              <a:t>2002</a:t>
            </a:r>
          </a:p>
        </p:txBody>
      </p:sp>
      <p:sp>
        <p:nvSpPr>
          <p:cNvPr id="10" name="Llamada rectangular 9"/>
          <p:cNvSpPr/>
          <p:nvPr/>
        </p:nvSpPr>
        <p:spPr>
          <a:xfrm>
            <a:off x="638591" y="820220"/>
            <a:ext cx="5710694" cy="1906074"/>
          </a:xfrm>
          <a:prstGeom prst="wedgeRectCallout">
            <a:avLst>
              <a:gd name="adj1" fmla="val -6078"/>
              <a:gd name="adj2" fmla="val 120890"/>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El Consejo de Seguridad hace un llamamiento a todos los Estados para que trabajen juntos con objeto de hacer comparecer ante la justicia a los autores, los organizadores y los instigadores de estos ataques terroristas y subraya que quienes se avengan a ayudar, apoyar y albergar a los autores, organizadores e instigadores de estos actos deberán rendir cuentas.</a:t>
            </a:r>
          </a:p>
        </p:txBody>
      </p:sp>
      <p:sp>
        <p:nvSpPr>
          <p:cNvPr id="11" name="Llamada rectangular 10"/>
          <p:cNvSpPr/>
          <p:nvPr/>
        </p:nvSpPr>
        <p:spPr>
          <a:xfrm>
            <a:off x="6117465" y="4134118"/>
            <a:ext cx="4994861" cy="2040227"/>
          </a:xfrm>
          <a:prstGeom prst="wedgeRectCallout">
            <a:avLst>
              <a:gd name="adj1" fmla="val 11545"/>
              <a:gd name="adj2" fmla="val -122312"/>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Establece un programa de vuelos de vigilancia aérea sin armamento sobre el territorio de todos los países participantes. El tratado está diseñado para mejorar el entendimiento y confianza entre todos los participantes, independientemente de su tamaño, mediante la obtención de información sobre los efectivos y operaciones militares que puedan afectarles.</a:t>
            </a:r>
          </a:p>
        </p:txBody>
      </p:sp>
      <p:sp>
        <p:nvSpPr>
          <p:cNvPr id="12" name="Elipse 11"/>
          <p:cNvSpPr/>
          <p:nvPr/>
        </p:nvSpPr>
        <p:spPr>
          <a:xfrm>
            <a:off x="474912" y="5607675"/>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a:t>2</a:t>
            </a:r>
            <a:r>
              <a:rPr lang="es-SV" dirty="0" smtClean="0"/>
              <a:t>1</a:t>
            </a:r>
            <a:endParaRPr lang="es-SV" dirty="0"/>
          </a:p>
        </p:txBody>
      </p:sp>
      <p:sp>
        <p:nvSpPr>
          <p:cNvPr id="13" name="Elipse 12"/>
          <p:cNvSpPr/>
          <p:nvPr/>
        </p:nvSpPr>
        <p:spPr>
          <a:xfrm>
            <a:off x="6971768" y="820220"/>
            <a:ext cx="656823" cy="553791"/>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a:t>2</a:t>
            </a:r>
            <a:r>
              <a:rPr lang="es-SV" dirty="0" smtClean="0"/>
              <a:t>2</a:t>
            </a:r>
            <a:endParaRPr lang="es-SV" dirty="0"/>
          </a:p>
        </p:txBody>
      </p:sp>
    </p:spTree>
    <p:extLst>
      <p:ext uri="{BB962C8B-B14F-4D97-AF65-F5344CB8AC3E}">
        <p14:creationId xmlns:p14="http://schemas.microsoft.com/office/powerpoint/2010/main" val="38092293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1119391" y="597256"/>
            <a:ext cx="3374265" cy="1970466"/>
          </a:xfrm>
          <a:prstGeom prst="horizontalScroll">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SV" sz="2800" dirty="0"/>
              <a:t>Primavera </a:t>
            </a:r>
            <a:r>
              <a:rPr lang="es-SV" sz="2800" dirty="0" err="1"/>
              <a:t>Arabe</a:t>
            </a:r>
            <a:endParaRPr lang="es-SV" sz="2800" dirty="0"/>
          </a:p>
          <a:p>
            <a:pPr algn="ctr"/>
            <a:r>
              <a:rPr lang="es-SV" sz="2800" dirty="0"/>
              <a:t>25 </a:t>
            </a:r>
            <a:r>
              <a:rPr lang="es-SV" sz="2800" dirty="0" err="1"/>
              <a:t>Jan</a:t>
            </a:r>
            <a:r>
              <a:rPr lang="es-SV" sz="2800" dirty="0"/>
              <a:t> 2011</a:t>
            </a:r>
          </a:p>
        </p:txBody>
      </p:sp>
      <p:sp>
        <p:nvSpPr>
          <p:cNvPr id="9" name="Pergamino horizontal 8"/>
          <p:cNvSpPr/>
          <p:nvPr/>
        </p:nvSpPr>
        <p:spPr>
          <a:xfrm>
            <a:off x="7181057" y="2400834"/>
            <a:ext cx="3968834" cy="2166064"/>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2800" dirty="0"/>
              <a:t>Tratado Constitutivo </a:t>
            </a:r>
            <a:r>
              <a:rPr lang="es-SV" sz="2400" dirty="0"/>
              <a:t>del Mecanismo Europeo de Estabilidad </a:t>
            </a:r>
          </a:p>
          <a:p>
            <a:pPr algn="ctr"/>
            <a:r>
              <a:rPr lang="es-SV" sz="2400" dirty="0"/>
              <a:t>2 Feb 2012</a:t>
            </a:r>
          </a:p>
        </p:txBody>
      </p:sp>
      <p:sp>
        <p:nvSpPr>
          <p:cNvPr id="10" name="Llamada rectangular 9"/>
          <p:cNvSpPr/>
          <p:nvPr/>
        </p:nvSpPr>
        <p:spPr>
          <a:xfrm>
            <a:off x="5769735" y="597256"/>
            <a:ext cx="5380156" cy="1669426"/>
          </a:xfrm>
          <a:prstGeom prst="wedgeRectCallout">
            <a:avLst>
              <a:gd name="adj1" fmla="val -72706"/>
              <a:gd name="adj2" fmla="val -20203"/>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SV" sz="1400" dirty="0"/>
              <a:t>Denominada también como revolución democrática árabe; hace referencia a una serie de alzamientos populares en los países árabes acontecidos desde 2010 hasta la actualidad.  </a:t>
            </a:r>
          </a:p>
          <a:p>
            <a:pPr algn="just"/>
            <a:r>
              <a:rPr lang="es-SV" sz="1400" dirty="0"/>
              <a:t> </a:t>
            </a:r>
          </a:p>
          <a:p>
            <a:pPr algn="just"/>
            <a:r>
              <a:rPr lang="es-SV" sz="1400" dirty="0"/>
              <a:t> El 25 de enero de 2011 fue el día del primer </a:t>
            </a:r>
            <a:r>
              <a:rPr lang="es-SV" sz="1400" dirty="0" err="1"/>
              <a:t>mitín</a:t>
            </a:r>
            <a:r>
              <a:rPr lang="es-SV" sz="1400" dirty="0"/>
              <a:t> contra Hosni Mubarak, que había sido presidente de Egipto por treinta años, y el comienzo del drama de la Plaza </a:t>
            </a:r>
            <a:r>
              <a:rPr lang="es-SV" sz="1400" dirty="0" err="1"/>
              <a:t>Tahrir</a:t>
            </a:r>
            <a:r>
              <a:rPr lang="es-SV" sz="1400" dirty="0"/>
              <a:t>.</a:t>
            </a:r>
          </a:p>
        </p:txBody>
      </p:sp>
      <p:sp>
        <p:nvSpPr>
          <p:cNvPr id="11" name="Llamada rectangular 10"/>
          <p:cNvSpPr/>
          <p:nvPr/>
        </p:nvSpPr>
        <p:spPr>
          <a:xfrm>
            <a:off x="785611" y="2807594"/>
            <a:ext cx="4984124" cy="1566121"/>
          </a:xfrm>
          <a:prstGeom prst="wedgeRectCallout">
            <a:avLst>
              <a:gd name="adj1" fmla="val 74761"/>
              <a:gd name="adj2" fmla="val -23373"/>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Firmado por los Estados miembros de la zona euro para fundar el Mecanismo Europeo de Estabilidad (MEDE), una organización internacional con sede en Luxemburgo, para que actúe como una fuente permanente de asistencia financiera para los Estados miembros con dificultades financieras. - Irlanda, Portugal, Grecia</a:t>
            </a:r>
          </a:p>
        </p:txBody>
      </p:sp>
      <p:sp>
        <p:nvSpPr>
          <p:cNvPr id="12" name="Elipse 11"/>
          <p:cNvSpPr/>
          <p:nvPr/>
        </p:nvSpPr>
        <p:spPr>
          <a:xfrm>
            <a:off x="4068654" y="1885144"/>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a:t>2</a:t>
            </a:r>
            <a:r>
              <a:rPr lang="es-SV" dirty="0" smtClean="0"/>
              <a:t>3</a:t>
            </a:r>
            <a:endParaRPr lang="es-SV" dirty="0"/>
          </a:p>
        </p:txBody>
      </p:sp>
      <p:sp>
        <p:nvSpPr>
          <p:cNvPr id="14" name="Elipse 13"/>
          <p:cNvSpPr/>
          <p:nvPr/>
        </p:nvSpPr>
        <p:spPr>
          <a:xfrm>
            <a:off x="7036164" y="4000228"/>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a:t>2</a:t>
            </a:r>
            <a:r>
              <a:rPr lang="es-SV" dirty="0" smtClean="0"/>
              <a:t>4</a:t>
            </a:r>
            <a:endParaRPr lang="es-SV" dirty="0"/>
          </a:p>
        </p:txBody>
      </p:sp>
      <p:sp>
        <p:nvSpPr>
          <p:cNvPr id="13" name="Pergamino horizontal 12"/>
          <p:cNvSpPr/>
          <p:nvPr/>
        </p:nvSpPr>
        <p:spPr>
          <a:xfrm>
            <a:off x="528031" y="4566898"/>
            <a:ext cx="4790941" cy="1970466"/>
          </a:xfrm>
          <a:prstGeom prst="horizontalScroll">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SV" sz="2400" dirty="0"/>
              <a:t>Tratado Internacional sobre el Comercio de Armas</a:t>
            </a:r>
          </a:p>
          <a:p>
            <a:pPr algn="ctr"/>
            <a:r>
              <a:rPr lang="es-SV" sz="2400" dirty="0"/>
              <a:t>2 </a:t>
            </a:r>
            <a:r>
              <a:rPr lang="es-SV" sz="2400" dirty="0" err="1"/>
              <a:t>Apr</a:t>
            </a:r>
            <a:r>
              <a:rPr lang="es-SV" sz="2400" dirty="0"/>
              <a:t> 2013</a:t>
            </a:r>
          </a:p>
        </p:txBody>
      </p:sp>
      <p:sp>
        <p:nvSpPr>
          <p:cNvPr id="15" name="Elipse 14"/>
          <p:cNvSpPr/>
          <p:nvPr/>
        </p:nvSpPr>
        <p:spPr>
          <a:xfrm>
            <a:off x="4907384" y="4446160"/>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2</a:t>
            </a:r>
            <a:r>
              <a:rPr lang="es-SV" dirty="0"/>
              <a:t>5</a:t>
            </a:r>
          </a:p>
        </p:txBody>
      </p:sp>
      <p:sp>
        <p:nvSpPr>
          <p:cNvPr id="16" name="Llamada rectangular 15"/>
          <p:cNvSpPr/>
          <p:nvPr/>
        </p:nvSpPr>
        <p:spPr>
          <a:xfrm>
            <a:off x="6269867" y="4701050"/>
            <a:ext cx="5073209" cy="1599394"/>
          </a:xfrm>
          <a:prstGeom prst="wedgeRectCallout">
            <a:avLst>
              <a:gd name="adj1" fmla="val -67332"/>
              <a:gd name="adj2" fmla="val 12006"/>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SV" sz="1400" dirty="0"/>
              <a:t>Los gobiernos representados en las Naciones Unidas (ONU) aprobaron prácticamente por unanimidad un Tratado sobre el Comercio de Armas que prohibirá a los Estados transferir armas convencionales a otros países si saben que van a ser utilizadas para cometer genocidio, crímenes de lesa humanidad o crímenes de guerra o facilitar su comisión.</a:t>
            </a:r>
          </a:p>
        </p:txBody>
      </p:sp>
    </p:spTree>
    <p:extLst>
      <p:ext uri="{BB962C8B-B14F-4D97-AF65-F5344CB8AC3E}">
        <p14:creationId xmlns:p14="http://schemas.microsoft.com/office/powerpoint/2010/main" val="61890656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682580" y="1519706"/>
            <a:ext cx="3271234" cy="1403797"/>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3200" dirty="0">
                <a:latin typeface="+mj-lt"/>
              </a:rPr>
              <a:t>Renacimiento </a:t>
            </a:r>
          </a:p>
          <a:p>
            <a:pPr algn="ctr"/>
            <a:r>
              <a:rPr lang="es-SV" sz="3200" dirty="0">
                <a:latin typeface="+mj-lt"/>
              </a:rPr>
              <a:t>1648</a:t>
            </a:r>
          </a:p>
        </p:txBody>
      </p:sp>
      <p:sp>
        <p:nvSpPr>
          <p:cNvPr id="9" name="Pergamino horizontal 8"/>
          <p:cNvSpPr/>
          <p:nvPr/>
        </p:nvSpPr>
        <p:spPr>
          <a:xfrm>
            <a:off x="6772146" y="3990302"/>
            <a:ext cx="3271234" cy="2125014"/>
          </a:xfrm>
          <a:prstGeom prst="horizontalScroll">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SV" sz="3600" dirty="0">
                <a:latin typeface="+mj-lt"/>
              </a:rPr>
              <a:t>Paz de Westfalia</a:t>
            </a:r>
          </a:p>
          <a:p>
            <a:pPr algn="ctr"/>
            <a:r>
              <a:rPr lang="es-SV" sz="3600" dirty="0">
                <a:latin typeface="+mj-lt"/>
              </a:rPr>
              <a:t>24 Oct 1648</a:t>
            </a:r>
          </a:p>
        </p:txBody>
      </p:sp>
      <p:sp>
        <p:nvSpPr>
          <p:cNvPr id="10" name="Llamada rectangular 9"/>
          <p:cNvSpPr/>
          <p:nvPr/>
        </p:nvSpPr>
        <p:spPr>
          <a:xfrm>
            <a:off x="1429555" y="4855335"/>
            <a:ext cx="2717442" cy="1481071"/>
          </a:xfrm>
          <a:prstGeom prst="wedgeRectCallout">
            <a:avLst>
              <a:gd name="adj1" fmla="val -17515"/>
              <a:gd name="adj2" fmla="val -167582"/>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Crecen las instituciones y empiezan a abrirse numerosos principios de convivencia internacional y la convicción de los Estados a ser una misma familia.</a:t>
            </a:r>
          </a:p>
        </p:txBody>
      </p:sp>
      <p:sp>
        <p:nvSpPr>
          <p:cNvPr id="11" name="Llamada rectangular 10"/>
          <p:cNvSpPr/>
          <p:nvPr/>
        </p:nvSpPr>
        <p:spPr>
          <a:xfrm>
            <a:off x="5486400" y="485639"/>
            <a:ext cx="5409127" cy="2068134"/>
          </a:xfrm>
          <a:prstGeom prst="wedgeRectCallout">
            <a:avLst>
              <a:gd name="adj1" fmla="val 2195"/>
              <a:gd name="adj2" fmla="val 123768"/>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SV" sz="1400" dirty="0"/>
              <a:t>Los Tratados de Westfalia (1648) suscritos por la mayoría de las potencias europeas ponen término a la guerra de los Treinta Años. Se trata de acuerdos que en un principio tuvieron un carácter más político que jurídico, y constituyeron el punto de partida a un nuevo sistema político y jurídico internacional.</a:t>
            </a:r>
          </a:p>
        </p:txBody>
      </p:sp>
      <p:sp>
        <p:nvSpPr>
          <p:cNvPr id="12" name="Elipse 11"/>
          <p:cNvSpPr/>
          <p:nvPr/>
        </p:nvSpPr>
        <p:spPr>
          <a:xfrm>
            <a:off x="412124" y="1416676"/>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a:t>
            </a:r>
            <a:endParaRPr lang="es-SV" dirty="0"/>
          </a:p>
        </p:txBody>
      </p:sp>
      <p:sp>
        <p:nvSpPr>
          <p:cNvPr id="13" name="Elipse 12"/>
          <p:cNvSpPr/>
          <p:nvPr/>
        </p:nvSpPr>
        <p:spPr>
          <a:xfrm>
            <a:off x="6566078" y="5432738"/>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2</a:t>
            </a:r>
            <a:endParaRPr lang="es-SV" dirty="0"/>
          </a:p>
        </p:txBody>
      </p:sp>
    </p:spTree>
    <p:extLst>
      <p:ext uri="{BB962C8B-B14F-4D97-AF65-F5344CB8AC3E}">
        <p14:creationId xmlns:p14="http://schemas.microsoft.com/office/powerpoint/2010/main" val="37489913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1119391" y="597256"/>
            <a:ext cx="3915178" cy="1970466"/>
          </a:xfrm>
          <a:prstGeom prst="horizontalScroll">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SV" sz="2800" dirty="0"/>
              <a:t>Tratado de </a:t>
            </a:r>
            <a:r>
              <a:rPr lang="es-SV" sz="2800" dirty="0" err="1"/>
              <a:t>Ryswick</a:t>
            </a:r>
            <a:endParaRPr lang="es-SV" sz="2800" dirty="0"/>
          </a:p>
          <a:p>
            <a:pPr algn="ctr"/>
            <a:r>
              <a:rPr lang="es-SV" sz="2800" dirty="0"/>
              <a:t>20 </a:t>
            </a:r>
            <a:r>
              <a:rPr lang="es-SV" sz="2800" dirty="0" err="1"/>
              <a:t>Sep</a:t>
            </a:r>
            <a:r>
              <a:rPr lang="es-SV" sz="2800" dirty="0"/>
              <a:t> 1697</a:t>
            </a:r>
          </a:p>
        </p:txBody>
      </p:sp>
      <p:sp>
        <p:nvSpPr>
          <p:cNvPr id="9" name="Pergamino horizontal 8"/>
          <p:cNvSpPr/>
          <p:nvPr/>
        </p:nvSpPr>
        <p:spPr>
          <a:xfrm>
            <a:off x="7055482" y="3630766"/>
            <a:ext cx="3968834" cy="1872265"/>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2800" dirty="0"/>
              <a:t>Tratado de Utrecht</a:t>
            </a:r>
          </a:p>
          <a:p>
            <a:pPr algn="ctr"/>
            <a:r>
              <a:rPr lang="es-SV" sz="2800" dirty="0"/>
              <a:t>8 Oct 1711</a:t>
            </a:r>
          </a:p>
        </p:txBody>
      </p:sp>
      <p:sp>
        <p:nvSpPr>
          <p:cNvPr id="10" name="Llamada rectangular 9"/>
          <p:cNvSpPr/>
          <p:nvPr/>
        </p:nvSpPr>
        <p:spPr>
          <a:xfrm>
            <a:off x="6332121" y="597256"/>
            <a:ext cx="4817770" cy="1906074"/>
          </a:xfrm>
          <a:prstGeom prst="wedgeRectCallout">
            <a:avLst>
              <a:gd name="adj1" fmla="val -70835"/>
              <a:gd name="adj2" fmla="val -3434"/>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SV" sz="1400" dirty="0"/>
              <a:t>Fue firmado el 20 de septiembre de 1697 en la ciudad de </a:t>
            </a:r>
            <a:r>
              <a:rPr lang="es-SV" sz="1400" dirty="0" err="1"/>
              <a:t>Ryswick</a:t>
            </a:r>
            <a:r>
              <a:rPr lang="es-SV" sz="1400" dirty="0"/>
              <a:t> (también conocido como </a:t>
            </a:r>
            <a:r>
              <a:rPr lang="es-SV" sz="1400" dirty="0" err="1"/>
              <a:t>Rijswijk</a:t>
            </a:r>
            <a:r>
              <a:rPr lang="es-SV" sz="1400" dirty="0"/>
              <a:t>) en las Provincias Unidas (ahora los Países Bajos). El tratado colocó la guerra de la Gran Alianza, que enfrentó a Francia contra la Gran Alianza conformada por Inglaterra, España, el Sacro Imperio Romano Germánico y de las Provincias Unidas.</a:t>
            </a:r>
          </a:p>
        </p:txBody>
      </p:sp>
      <p:sp>
        <p:nvSpPr>
          <p:cNvPr id="11" name="Llamada rectangular 10"/>
          <p:cNvSpPr/>
          <p:nvPr/>
        </p:nvSpPr>
        <p:spPr>
          <a:xfrm>
            <a:off x="1331893" y="3336966"/>
            <a:ext cx="3490174" cy="2459864"/>
          </a:xfrm>
          <a:prstGeom prst="wedgeRectCallout">
            <a:avLst>
              <a:gd name="adj1" fmla="val 103702"/>
              <a:gd name="adj2" fmla="val 475"/>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Tratados de Utrecht y </a:t>
            </a:r>
            <a:r>
              <a:rPr lang="es-SV" sz="1400" dirty="0" err="1"/>
              <a:t>Rastadt</a:t>
            </a:r>
            <a:r>
              <a:rPr lang="es-SV" sz="1400" dirty="0"/>
              <a:t>, el cual puso fin a la guerra de Sucesión por el trono de España. Tuvo una honda repercusión en el mundo, pues hizo tambalear el Imperio Español, que perdió todas sus posesiones en Europa en beneficio de Inglaterra, Francia y Austria, principalmente, y se vio obligada a ceder.</a:t>
            </a:r>
          </a:p>
        </p:txBody>
      </p:sp>
      <p:sp>
        <p:nvSpPr>
          <p:cNvPr id="12" name="Elipse 11"/>
          <p:cNvSpPr/>
          <p:nvPr/>
        </p:nvSpPr>
        <p:spPr>
          <a:xfrm>
            <a:off x="4493656" y="1936660"/>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a:t>3</a:t>
            </a:r>
          </a:p>
        </p:txBody>
      </p:sp>
      <p:sp>
        <p:nvSpPr>
          <p:cNvPr id="14" name="Elipse 13"/>
          <p:cNvSpPr/>
          <p:nvPr/>
        </p:nvSpPr>
        <p:spPr>
          <a:xfrm>
            <a:off x="6727071" y="3630766"/>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4</a:t>
            </a:r>
            <a:endParaRPr lang="es-SV" dirty="0"/>
          </a:p>
        </p:txBody>
      </p:sp>
    </p:spTree>
    <p:extLst>
      <p:ext uri="{BB962C8B-B14F-4D97-AF65-F5344CB8AC3E}">
        <p14:creationId xmlns:p14="http://schemas.microsoft.com/office/powerpoint/2010/main" val="252454280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605306" y="485639"/>
            <a:ext cx="4314424" cy="1880314"/>
          </a:xfrm>
          <a:prstGeom prst="horizontalScroll">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SV" sz="2800" dirty="0"/>
              <a:t>Revolución Americana</a:t>
            </a:r>
          </a:p>
          <a:p>
            <a:pPr algn="ctr"/>
            <a:r>
              <a:rPr lang="es-SV" sz="2800" dirty="0"/>
              <a:t>27 </a:t>
            </a:r>
            <a:r>
              <a:rPr lang="es-SV" sz="2800" dirty="0" err="1"/>
              <a:t>May</a:t>
            </a:r>
            <a:r>
              <a:rPr lang="es-SV" sz="2800" dirty="0"/>
              <a:t> 1775</a:t>
            </a:r>
          </a:p>
        </p:txBody>
      </p:sp>
      <p:sp>
        <p:nvSpPr>
          <p:cNvPr id="9" name="Pergamino horizontal 8"/>
          <p:cNvSpPr/>
          <p:nvPr/>
        </p:nvSpPr>
        <p:spPr>
          <a:xfrm>
            <a:off x="5563672" y="3837904"/>
            <a:ext cx="6001555" cy="2496352"/>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3600" dirty="0"/>
              <a:t>1789-1804 Revolución Francesa</a:t>
            </a:r>
          </a:p>
          <a:p>
            <a:pPr algn="ctr"/>
            <a:r>
              <a:rPr lang="es-SV" sz="3600" dirty="0"/>
              <a:t>18 </a:t>
            </a:r>
            <a:r>
              <a:rPr lang="es-SV" sz="3600" dirty="0" err="1"/>
              <a:t>Aug</a:t>
            </a:r>
            <a:r>
              <a:rPr lang="es-SV" sz="3600" dirty="0"/>
              <a:t> 1789</a:t>
            </a:r>
          </a:p>
        </p:txBody>
      </p:sp>
      <p:sp>
        <p:nvSpPr>
          <p:cNvPr id="10" name="Llamada rectangular 9"/>
          <p:cNvSpPr/>
          <p:nvPr/>
        </p:nvSpPr>
        <p:spPr>
          <a:xfrm>
            <a:off x="811369" y="3296992"/>
            <a:ext cx="4533364" cy="2137893"/>
          </a:xfrm>
          <a:prstGeom prst="wedgeRectCallout">
            <a:avLst>
              <a:gd name="adj1" fmla="val -7299"/>
              <a:gd name="adj2" fmla="val -97964"/>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SV" sz="1400" dirty="0"/>
              <a:t>La Revolución Americana fue un conflicto entre las trece colonias británicas en América del Norte y su madre patria: Gran Bretaña. Esta revolución estuvo compuesta por dos eventos: la Guerra de Independencia entre 1775 y 1783, y la formación del gobierno tal como lo establecía la Constitución de los Estados Unidos de América en 1787.</a:t>
            </a:r>
          </a:p>
        </p:txBody>
      </p:sp>
      <p:sp>
        <p:nvSpPr>
          <p:cNvPr id="11" name="Llamada rectangular 10"/>
          <p:cNvSpPr/>
          <p:nvPr/>
        </p:nvSpPr>
        <p:spPr>
          <a:xfrm>
            <a:off x="5563673" y="953037"/>
            <a:ext cx="5409127" cy="1600736"/>
          </a:xfrm>
          <a:prstGeom prst="wedgeRectCallout">
            <a:avLst>
              <a:gd name="adj1" fmla="val 6956"/>
              <a:gd name="adj2" fmla="val 133527"/>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Fue un proceso de carácter social y político, desarrollado en Francia entre 1789 y 1804. Con ella se consiguió abolir la Monarquía y se proclamó la República</a:t>
            </a:r>
            <a:r>
              <a:rPr lang="es-SV" sz="1400" dirty="0" smtClean="0"/>
              <a:t>. Se </a:t>
            </a:r>
            <a:r>
              <a:rPr lang="es-SV" sz="1400" dirty="0"/>
              <a:t>logró así, la libertad e igualdad de los hombres ante la ley. Marcó el fin de la edad moderna y el comienzo de la contemporánea.</a:t>
            </a:r>
          </a:p>
        </p:txBody>
      </p:sp>
      <p:sp>
        <p:nvSpPr>
          <p:cNvPr id="12" name="Elipse 11"/>
          <p:cNvSpPr/>
          <p:nvPr/>
        </p:nvSpPr>
        <p:spPr>
          <a:xfrm>
            <a:off x="379927" y="1799283"/>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5</a:t>
            </a:r>
            <a:endParaRPr lang="es-SV" dirty="0"/>
          </a:p>
        </p:txBody>
      </p:sp>
      <p:sp>
        <p:nvSpPr>
          <p:cNvPr id="13" name="Elipse 12"/>
          <p:cNvSpPr/>
          <p:nvPr/>
        </p:nvSpPr>
        <p:spPr>
          <a:xfrm>
            <a:off x="11127344" y="3837904"/>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6</a:t>
            </a:r>
            <a:endParaRPr lang="es-SV" dirty="0"/>
          </a:p>
        </p:txBody>
      </p:sp>
    </p:spTree>
    <p:extLst>
      <p:ext uri="{BB962C8B-B14F-4D97-AF65-F5344CB8AC3E}">
        <p14:creationId xmlns:p14="http://schemas.microsoft.com/office/powerpoint/2010/main" val="4094525119"/>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927279" y="4286517"/>
            <a:ext cx="4766254" cy="1970466"/>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2400" dirty="0"/>
              <a:t>Declaración de los Derechos del Hombre y del Ciudadano</a:t>
            </a:r>
          </a:p>
          <a:p>
            <a:pPr algn="ctr"/>
            <a:r>
              <a:rPr lang="es-SV" sz="2400" dirty="0"/>
              <a:t>27 </a:t>
            </a:r>
            <a:r>
              <a:rPr lang="es-SV" sz="2400" dirty="0" err="1"/>
              <a:t>Aug</a:t>
            </a:r>
            <a:r>
              <a:rPr lang="es-SV" sz="2400" dirty="0"/>
              <a:t> 1789</a:t>
            </a:r>
          </a:p>
        </p:txBody>
      </p:sp>
      <p:sp>
        <p:nvSpPr>
          <p:cNvPr id="9" name="Pergamino horizontal 8"/>
          <p:cNvSpPr/>
          <p:nvPr/>
        </p:nvSpPr>
        <p:spPr>
          <a:xfrm>
            <a:off x="6772146" y="785610"/>
            <a:ext cx="3968834" cy="1872265"/>
          </a:xfrm>
          <a:prstGeom prst="horizontalScroll">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SV" sz="2800" dirty="0"/>
              <a:t>Congreso de Viena</a:t>
            </a:r>
          </a:p>
          <a:p>
            <a:pPr algn="ctr"/>
            <a:r>
              <a:rPr lang="es-SV" sz="2800" dirty="0"/>
              <a:t>9 Jun 1815</a:t>
            </a:r>
          </a:p>
        </p:txBody>
      </p:sp>
      <p:sp>
        <p:nvSpPr>
          <p:cNvPr id="10" name="Llamada rectangular 9"/>
          <p:cNvSpPr/>
          <p:nvPr/>
        </p:nvSpPr>
        <p:spPr>
          <a:xfrm>
            <a:off x="6772146" y="3294305"/>
            <a:ext cx="4817770" cy="1653326"/>
          </a:xfrm>
          <a:prstGeom prst="wedgeRectCallout">
            <a:avLst>
              <a:gd name="adj1" fmla="val -69498"/>
              <a:gd name="adj2" fmla="val 89809"/>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En la </a:t>
            </a:r>
            <a:r>
              <a:rPr lang="es-SV" sz="1400" dirty="0" smtClean="0"/>
              <a:t>declaración </a:t>
            </a:r>
            <a:r>
              <a:rPr lang="es-SV" sz="1400" dirty="0"/>
              <a:t>se define los derechos "naturales e imprescriptibles" como la libertad, la propiedad, la seguridad, la resistencia a la </a:t>
            </a:r>
            <a:r>
              <a:rPr lang="es-SV" sz="1400" dirty="0" smtClean="0"/>
              <a:t>opresión. Así </a:t>
            </a:r>
            <a:r>
              <a:rPr lang="es-SV" sz="1400" dirty="0"/>
              <a:t>mismo reconoce la igualdad de todos los ciudadanos ante la ley y la justicia. por ultimo, afirma el principio de la </a:t>
            </a:r>
            <a:r>
              <a:rPr lang="es-SV" sz="1400" dirty="0" smtClean="0"/>
              <a:t>separación </a:t>
            </a:r>
            <a:r>
              <a:rPr lang="es-SV" sz="1400" dirty="0"/>
              <a:t>de poderes.</a:t>
            </a:r>
          </a:p>
        </p:txBody>
      </p:sp>
      <p:sp>
        <p:nvSpPr>
          <p:cNvPr id="11" name="Llamada rectangular 10"/>
          <p:cNvSpPr/>
          <p:nvPr/>
        </p:nvSpPr>
        <p:spPr>
          <a:xfrm>
            <a:off x="1609859" y="880589"/>
            <a:ext cx="4312281" cy="2017157"/>
          </a:xfrm>
          <a:prstGeom prst="wedgeRectCallout">
            <a:avLst>
              <a:gd name="adj1" fmla="val 63371"/>
              <a:gd name="adj2" fmla="val 9548"/>
            </a:avLst>
          </a:prstGeom>
          <a:ln/>
        </p:spPr>
        <p:style>
          <a:lnRef idx="2">
            <a:schemeClr val="accent2"/>
          </a:lnRef>
          <a:fillRef idx="1">
            <a:schemeClr val="lt1"/>
          </a:fillRef>
          <a:effectRef idx="0">
            <a:schemeClr val="accent2"/>
          </a:effectRef>
          <a:fontRef idx="minor">
            <a:schemeClr val="dk1"/>
          </a:fontRef>
        </p:style>
        <p:txBody>
          <a:bodyPr rtlCol="0" anchor="ctr"/>
          <a:lstStyle/>
          <a:p>
            <a:r>
              <a:rPr lang="es-SV" sz="1400" dirty="0"/>
              <a:t> </a:t>
            </a:r>
          </a:p>
          <a:p>
            <a:pPr algn="just"/>
            <a:r>
              <a:rPr lang="es-SV" sz="1400" dirty="0"/>
              <a:t>Fue un encuentro internacional celebrado en la ciudad austriaca de Viena, convocado con el objetivo de restablecer las fronteras de Europa tras la derrota de Napoleón I y reorganizar la forma de las ideologías políticas del Antiguo Régimen.</a:t>
            </a:r>
          </a:p>
        </p:txBody>
      </p:sp>
      <p:sp>
        <p:nvSpPr>
          <p:cNvPr id="12" name="Elipse 11"/>
          <p:cNvSpPr/>
          <p:nvPr/>
        </p:nvSpPr>
        <p:spPr>
          <a:xfrm>
            <a:off x="707267" y="4380961"/>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7</a:t>
            </a:r>
            <a:endParaRPr lang="es-SV" dirty="0"/>
          </a:p>
        </p:txBody>
      </p:sp>
      <p:sp>
        <p:nvSpPr>
          <p:cNvPr id="13" name="Elipse 12"/>
          <p:cNvSpPr/>
          <p:nvPr/>
        </p:nvSpPr>
        <p:spPr>
          <a:xfrm>
            <a:off x="10314906" y="751802"/>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8</a:t>
            </a:r>
            <a:endParaRPr lang="es-SV" dirty="0"/>
          </a:p>
        </p:txBody>
      </p:sp>
    </p:spTree>
    <p:extLst>
      <p:ext uri="{BB962C8B-B14F-4D97-AF65-F5344CB8AC3E}">
        <p14:creationId xmlns:p14="http://schemas.microsoft.com/office/powerpoint/2010/main" val="2757739633"/>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1115093" y="1204177"/>
            <a:ext cx="3928057" cy="1790162"/>
          </a:xfrm>
          <a:prstGeom prst="horizontalScroll">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SV" sz="3200" dirty="0"/>
              <a:t>Tratado de Paris</a:t>
            </a:r>
          </a:p>
          <a:p>
            <a:pPr algn="ctr"/>
            <a:r>
              <a:rPr lang="es-SV" sz="3200" dirty="0"/>
              <a:t>30 Mar 1856</a:t>
            </a:r>
          </a:p>
        </p:txBody>
      </p:sp>
      <p:sp>
        <p:nvSpPr>
          <p:cNvPr id="9" name="Pergamino horizontal 8"/>
          <p:cNvSpPr/>
          <p:nvPr/>
        </p:nvSpPr>
        <p:spPr>
          <a:xfrm>
            <a:off x="6772146" y="3792828"/>
            <a:ext cx="4664293" cy="2125014"/>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3200" dirty="0"/>
              <a:t>Conferencias de la Paz en la Haya</a:t>
            </a:r>
          </a:p>
          <a:p>
            <a:pPr algn="ctr"/>
            <a:r>
              <a:rPr lang="es-SV" sz="3200" dirty="0"/>
              <a:t>18 </a:t>
            </a:r>
            <a:r>
              <a:rPr lang="es-SV" sz="3200" dirty="0" err="1"/>
              <a:t>May</a:t>
            </a:r>
            <a:r>
              <a:rPr lang="es-SV" sz="3200" dirty="0"/>
              <a:t> 1899</a:t>
            </a:r>
          </a:p>
        </p:txBody>
      </p:sp>
      <p:sp>
        <p:nvSpPr>
          <p:cNvPr id="10" name="Llamada rectangular 9"/>
          <p:cNvSpPr/>
          <p:nvPr/>
        </p:nvSpPr>
        <p:spPr>
          <a:xfrm>
            <a:off x="1429555" y="4089041"/>
            <a:ext cx="4275786" cy="2247366"/>
          </a:xfrm>
          <a:prstGeom prst="wedgeRectCallout">
            <a:avLst>
              <a:gd name="adj1" fmla="val -673"/>
              <a:gd name="adj2" fmla="val -97584"/>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SV" sz="1400" dirty="0"/>
              <a:t>Dio por finalizada la guerra de Crimea, en la que Rusia se enfrentó contra el Imperio otomano, Francia, Reino Unido y Piamonte. El tratado, firmado el 30 de marzo, convertía al mar Negro en territorio neutral, prohibiendo el paso a los buques de guerra y la presencia de fortificaciones y armamento en sus orillas. El tratado supuso un duro revés para la influencia rusa en la región.</a:t>
            </a:r>
          </a:p>
        </p:txBody>
      </p:sp>
      <p:sp>
        <p:nvSpPr>
          <p:cNvPr id="11" name="Llamada rectangular 10"/>
          <p:cNvSpPr/>
          <p:nvPr/>
        </p:nvSpPr>
        <p:spPr>
          <a:xfrm>
            <a:off x="6233375" y="485639"/>
            <a:ext cx="4739425" cy="2068134"/>
          </a:xfrm>
          <a:prstGeom prst="wedgeRectCallout">
            <a:avLst>
              <a:gd name="adj1" fmla="val 7831"/>
              <a:gd name="adj2" fmla="val 110068"/>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Primera convocada por el Zar </a:t>
            </a:r>
            <a:r>
              <a:rPr lang="es-SV" sz="1400" dirty="0" err="1"/>
              <a:t>Nicolas</a:t>
            </a:r>
            <a:r>
              <a:rPr lang="es-SV" sz="1400" dirty="0"/>
              <a:t> II de Rusia, celebrada el 18 de mayo de 1899, con el objeto de tratar en las principales naciones del mundo:</a:t>
            </a:r>
          </a:p>
          <a:p>
            <a:pPr algn="just"/>
            <a:r>
              <a:rPr lang="es-SV" sz="1400" dirty="0"/>
              <a:t>* El </a:t>
            </a:r>
            <a:r>
              <a:rPr lang="es-SV" sz="1400" dirty="0" smtClean="0"/>
              <a:t>mantenimiento </a:t>
            </a:r>
            <a:r>
              <a:rPr lang="es-SV" sz="1400" dirty="0"/>
              <a:t>de la paz mundial.</a:t>
            </a:r>
          </a:p>
          <a:p>
            <a:pPr algn="just"/>
            <a:r>
              <a:rPr lang="es-SV" sz="1400" dirty="0"/>
              <a:t>* </a:t>
            </a:r>
            <a:r>
              <a:rPr lang="es-SV" sz="1400" dirty="0" smtClean="0"/>
              <a:t>Reducción </a:t>
            </a:r>
            <a:r>
              <a:rPr lang="es-SV" sz="1400" dirty="0"/>
              <a:t>del Armamento.</a:t>
            </a:r>
          </a:p>
          <a:p>
            <a:pPr algn="just"/>
            <a:r>
              <a:rPr lang="es-SV" sz="1400" dirty="0"/>
              <a:t>* Legislar para conseguir soluciones pacificas a las fricciones entre países.</a:t>
            </a:r>
          </a:p>
        </p:txBody>
      </p:sp>
      <p:sp>
        <p:nvSpPr>
          <p:cNvPr id="12" name="Elipse 11"/>
          <p:cNvSpPr/>
          <p:nvPr/>
        </p:nvSpPr>
        <p:spPr>
          <a:xfrm>
            <a:off x="4540874" y="2440548"/>
            <a:ext cx="502276" cy="553791"/>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9</a:t>
            </a:r>
            <a:endParaRPr lang="es-SV" dirty="0"/>
          </a:p>
        </p:txBody>
      </p:sp>
      <p:sp>
        <p:nvSpPr>
          <p:cNvPr id="13" name="Elipse 12"/>
          <p:cNvSpPr/>
          <p:nvPr/>
        </p:nvSpPr>
        <p:spPr>
          <a:xfrm>
            <a:off x="6481301" y="5389809"/>
            <a:ext cx="658964" cy="553791"/>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10</a:t>
            </a:r>
            <a:endParaRPr lang="es-SV" sz="2000" dirty="0"/>
          </a:p>
        </p:txBody>
      </p:sp>
    </p:spTree>
    <p:extLst>
      <p:ext uri="{BB962C8B-B14F-4D97-AF65-F5344CB8AC3E}">
        <p14:creationId xmlns:p14="http://schemas.microsoft.com/office/powerpoint/2010/main" val="298906363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694388" y="3990303"/>
            <a:ext cx="3915178" cy="1970466"/>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r>
              <a:rPr lang="es-SV" sz="2800" dirty="0"/>
              <a:t>Primera Guerra Mundial</a:t>
            </a:r>
          </a:p>
          <a:p>
            <a:r>
              <a:rPr lang="es-SV" sz="2800" dirty="0"/>
              <a:t>28 Jul 1914</a:t>
            </a:r>
          </a:p>
        </p:txBody>
      </p:sp>
      <p:sp>
        <p:nvSpPr>
          <p:cNvPr id="9" name="Pergamino horizontal 8"/>
          <p:cNvSpPr/>
          <p:nvPr/>
        </p:nvSpPr>
        <p:spPr>
          <a:xfrm>
            <a:off x="6900934" y="2009103"/>
            <a:ext cx="3968834" cy="1872265"/>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r>
              <a:rPr lang="es-SV" sz="2800" dirty="0"/>
              <a:t>Tratado de Versalles </a:t>
            </a:r>
          </a:p>
          <a:p>
            <a:r>
              <a:rPr lang="es-SV" sz="2800" dirty="0"/>
              <a:t>28 Jun 1919</a:t>
            </a:r>
          </a:p>
        </p:txBody>
      </p:sp>
      <p:sp>
        <p:nvSpPr>
          <p:cNvPr id="10" name="Llamada rectangular 9"/>
          <p:cNvSpPr/>
          <p:nvPr/>
        </p:nvSpPr>
        <p:spPr>
          <a:xfrm>
            <a:off x="638591" y="820220"/>
            <a:ext cx="5925888" cy="1906074"/>
          </a:xfrm>
          <a:prstGeom prst="wedgeRectCallout">
            <a:avLst>
              <a:gd name="adj1" fmla="val -6078"/>
              <a:gd name="adj2" fmla="val 120890"/>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Los verdaderos factores que desencadenaron la I Guerra Mundial fueron el intenso espíritu nacionalista que se extendió por Europa a lo largo del siglo XIX y comienzos del XX, la rivalidad económica y política entre las distintas naciones y el proceso de militarización y de vertiginosa carrera armamentística que caracterizó a la sociedad internacional durante el último tercio del siglo XIX, a partir de la creación de dos sistemas de alianzas enfrentadas.</a:t>
            </a:r>
          </a:p>
        </p:txBody>
      </p:sp>
      <p:sp>
        <p:nvSpPr>
          <p:cNvPr id="11" name="Llamada rectangular 10"/>
          <p:cNvSpPr/>
          <p:nvPr/>
        </p:nvSpPr>
        <p:spPr>
          <a:xfrm>
            <a:off x="6117465" y="4744250"/>
            <a:ext cx="4994861" cy="1430095"/>
          </a:xfrm>
          <a:prstGeom prst="wedgeRectCallout">
            <a:avLst>
              <a:gd name="adj1" fmla="val 22890"/>
              <a:gd name="adj2" fmla="val -108425"/>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Fue un tratado de paz firmado al final de la Primera Guerra Mundial que oficialmente puso fin al estado de guerra entre Alemania y los Países Aliados.</a:t>
            </a:r>
          </a:p>
        </p:txBody>
      </p:sp>
      <p:sp>
        <p:nvSpPr>
          <p:cNvPr id="12" name="Elipse 11"/>
          <p:cNvSpPr/>
          <p:nvPr/>
        </p:nvSpPr>
        <p:spPr>
          <a:xfrm>
            <a:off x="474912" y="5607675"/>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11</a:t>
            </a:r>
            <a:endParaRPr lang="es-SV" dirty="0"/>
          </a:p>
        </p:txBody>
      </p:sp>
      <p:sp>
        <p:nvSpPr>
          <p:cNvPr id="13" name="Elipse 12"/>
          <p:cNvSpPr/>
          <p:nvPr/>
        </p:nvSpPr>
        <p:spPr>
          <a:xfrm>
            <a:off x="6688433" y="2060620"/>
            <a:ext cx="656823" cy="553791"/>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12</a:t>
            </a:r>
            <a:endParaRPr lang="es-SV" dirty="0"/>
          </a:p>
        </p:txBody>
      </p:sp>
    </p:spTree>
    <p:extLst>
      <p:ext uri="{BB962C8B-B14F-4D97-AF65-F5344CB8AC3E}">
        <p14:creationId xmlns:p14="http://schemas.microsoft.com/office/powerpoint/2010/main" val="2677452530"/>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1119391" y="597256"/>
            <a:ext cx="3915178" cy="1970466"/>
          </a:xfrm>
          <a:prstGeom prst="horizontalScroll">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SV" sz="2800" dirty="0"/>
              <a:t>Sociedad de las Naciones</a:t>
            </a:r>
          </a:p>
          <a:p>
            <a:pPr algn="ctr"/>
            <a:r>
              <a:rPr lang="es-SV" sz="2800" dirty="0"/>
              <a:t>28 Jun 1919</a:t>
            </a:r>
          </a:p>
        </p:txBody>
      </p:sp>
      <p:sp>
        <p:nvSpPr>
          <p:cNvPr id="9" name="Pergamino horizontal 8"/>
          <p:cNvSpPr/>
          <p:nvPr/>
        </p:nvSpPr>
        <p:spPr>
          <a:xfrm>
            <a:off x="7055482" y="3630766"/>
            <a:ext cx="3968834" cy="1872265"/>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2800" dirty="0"/>
              <a:t>Segunda Guerra Mundial</a:t>
            </a:r>
          </a:p>
          <a:p>
            <a:pPr algn="ctr"/>
            <a:r>
              <a:rPr lang="es-SV" sz="2800" dirty="0"/>
              <a:t>1 </a:t>
            </a:r>
            <a:r>
              <a:rPr lang="es-SV" sz="2800" dirty="0" err="1"/>
              <a:t>Sep</a:t>
            </a:r>
            <a:r>
              <a:rPr lang="es-SV" sz="2800" dirty="0"/>
              <a:t> 1939</a:t>
            </a:r>
          </a:p>
        </p:txBody>
      </p:sp>
      <p:sp>
        <p:nvSpPr>
          <p:cNvPr id="10" name="Llamada rectangular 9"/>
          <p:cNvSpPr/>
          <p:nvPr/>
        </p:nvSpPr>
        <p:spPr>
          <a:xfrm>
            <a:off x="6332121" y="1197734"/>
            <a:ext cx="4817770" cy="1305595"/>
          </a:xfrm>
          <a:prstGeom prst="wedgeRectCallout">
            <a:avLst>
              <a:gd name="adj1" fmla="val -72706"/>
              <a:gd name="adj2" fmla="val -20203"/>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SV" sz="1400" dirty="0"/>
              <a:t>Fue un organismo internacional creado por el Tratado de Versalles. Se basó en los principios de la cooperación internacional, arbitraje de los conflictos y la seguridad colectiva.</a:t>
            </a:r>
          </a:p>
        </p:txBody>
      </p:sp>
      <p:sp>
        <p:nvSpPr>
          <p:cNvPr id="11" name="Llamada rectangular 10"/>
          <p:cNvSpPr/>
          <p:nvPr/>
        </p:nvSpPr>
        <p:spPr>
          <a:xfrm>
            <a:off x="1327605" y="3336966"/>
            <a:ext cx="3490174" cy="2459864"/>
          </a:xfrm>
          <a:prstGeom prst="wedgeRectCallout">
            <a:avLst>
              <a:gd name="adj1" fmla="val 103702"/>
              <a:gd name="adj2" fmla="val 475"/>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Fue un conflicto militar global que se desarrolló entre 1939 y 1945. Inició con la invasión a Polonia siendo el primer paso bélico de la Alemania nazi en su pretensión de fundar un gran imperio en Europa, que produjo la inmediata declaración de guerra de Francia y la mayor parte de los países del Imperio Británico y la Commonwealth al Tercer Reich.</a:t>
            </a:r>
          </a:p>
        </p:txBody>
      </p:sp>
      <p:sp>
        <p:nvSpPr>
          <p:cNvPr id="12" name="Elipse 11"/>
          <p:cNvSpPr/>
          <p:nvPr/>
        </p:nvSpPr>
        <p:spPr>
          <a:xfrm>
            <a:off x="4493656" y="1936660"/>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13</a:t>
            </a:r>
            <a:endParaRPr lang="es-SV" dirty="0"/>
          </a:p>
        </p:txBody>
      </p:sp>
      <p:sp>
        <p:nvSpPr>
          <p:cNvPr id="14" name="Elipse 13"/>
          <p:cNvSpPr/>
          <p:nvPr/>
        </p:nvSpPr>
        <p:spPr>
          <a:xfrm>
            <a:off x="6727071" y="3630766"/>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14</a:t>
            </a:r>
            <a:endParaRPr lang="es-SV" dirty="0"/>
          </a:p>
        </p:txBody>
      </p:sp>
    </p:spTree>
    <p:extLst>
      <p:ext uri="{BB962C8B-B14F-4D97-AF65-F5344CB8AC3E}">
        <p14:creationId xmlns:p14="http://schemas.microsoft.com/office/powerpoint/2010/main" val="257482791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ergamino horizontal 7"/>
          <p:cNvSpPr/>
          <p:nvPr/>
        </p:nvSpPr>
        <p:spPr>
          <a:xfrm>
            <a:off x="605306" y="485639"/>
            <a:ext cx="4314424" cy="1880314"/>
          </a:xfrm>
          <a:prstGeom prst="horizontalScroll">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SV" sz="2800" dirty="0"/>
              <a:t>Organización de las Naciones Unidas</a:t>
            </a:r>
          </a:p>
          <a:p>
            <a:pPr algn="ctr"/>
            <a:r>
              <a:rPr lang="es-SV" sz="2800" dirty="0"/>
              <a:t>24 Oct 1945</a:t>
            </a:r>
          </a:p>
        </p:txBody>
      </p:sp>
      <p:sp>
        <p:nvSpPr>
          <p:cNvPr id="9" name="Pergamino horizontal 8"/>
          <p:cNvSpPr/>
          <p:nvPr/>
        </p:nvSpPr>
        <p:spPr>
          <a:xfrm>
            <a:off x="6452315" y="4301544"/>
            <a:ext cx="5112912" cy="2032712"/>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SV" sz="3600" dirty="0"/>
              <a:t>Guerra </a:t>
            </a:r>
            <a:r>
              <a:rPr lang="es-SV" sz="3600" dirty="0" err="1"/>
              <a:t>Fria</a:t>
            </a:r>
            <a:endParaRPr lang="es-SV" sz="3600" dirty="0"/>
          </a:p>
          <a:p>
            <a:pPr algn="ctr"/>
            <a:r>
              <a:rPr lang="es-SV" sz="3600" dirty="0"/>
              <a:t>21 Mar 1947</a:t>
            </a:r>
          </a:p>
        </p:txBody>
      </p:sp>
      <p:sp>
        <p:nvSpPr>
          <p:cNvPr id="10" name="Llamada rectangular 9"/>
          <p:cNvSpPr/>
          <p:nvPr/>
        </p:nvSpPr>
        <p:spPr>
          <a:xfrm>
            <a:off x="811369" y="3296992"/>
            <a:ext cx="4533364" cy="2137893"/>
          </a:xfrm>
          <a:prstGeom prst="wedgeRectCallout">
            <a:avLst>
              <a:gd name="adj1" fmla="val -7299"/>
              <a:gd name="adj2" fmla="val -97964"/>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SV" sz="1400" dirty="0"/>
              <a:t>Tras el final de la Segunda Guerra Mundial, la Sociedad de las Naciones fue disuelta el 18 de abril de 1946, siendo sucedida por la Organización de las Naciones Unidas (ONU). Se define como una asociación de gobierno global que facilita la cooperación en asuntos como el Derecho internacional, la paz y seguridad internacional, el desarrollo económico y social, los asuntos humanitarios y los derechos humanos.</a:t>
            </a:r>
          </a:p>
        </p:txBody>
      </p:sp>
      <p:sp>
        <p:nvSpPr>
          <p:cNvPr id="11" name="Llamada rectangular 10"/>
          <p:cNvSpPr/>
          <p:nvPr/>
        </p:nvSpPr>
        <p:spPr>
          <a:xfrm>
            <a:off x="5563673" y="953036"/>
            <a:ext cx="5409127" cy="2343955"/>
          </a:xfrm>
          <a:prstGeom prst="wedgeRectCallout">
            <a:avLst>
              <a:gd name="adj1" fmla="val -2568"/>
              <a:gd name="adj2" fmla="val 95615"/>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SV" sz="1400" dirty="0"/>
              <a:t>Fue un enfrentamiento político, económico, social, militar, informativo e incluso deportivo iniciado al finalizar la Segunda Guerra Mundial, cuyo origen se suele situar en 1947, durante las tensiones de la posguerra, y se prolongó hasta la disolución de la Unión Soviética.</a:t>
            </a:r>
          </a:p>
          <a:p>
            <a:pPr algn="just"/>
            <a:r>
              <a:rPr lang="es-SV" sz="1400" dirty="0"/>
              <a:t>Ninguno de los dos bloques tomó nunca acciones directas contra el otro, razón por la que se denominó al conflicto «guerra fría».</a:t>
            </a:r>
          </a:p>
        </p:txBody>
      </p:sp>
      <p:sp>
        <p:nvSpPr>
          <p:cNvPr id="12" name="Elipse 11"/>
          <p:cNvSpPr/>
          <p:nvPr/>
        </p:nvSpPr>
        <p:spPr>
          <a:xfrm>
            <a:off x="379927" y="1799283"/>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15</a:t>
            </a:r>
            <a:endParaRPr lang="es-SV" dirty="0"/>
          </a:p>
        </p:txBody>
      </p:sp>
      <p:sp>
        <p:nvSpPr>
          <p:cNvPr id="13" name="Elipse 12"/>
          <p:cNvSpPr/>
          <p:nvPr/>
        </p:nvSpPr>
        <p:spPr>
          <a:xfrm>
            <a:off x="11127344" y="3837904"/>
            <a:ext cx="656822" cy="566670"/>
          </a:xfrm>
          <a:prstGeom prst="ellipse">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es-SV" dirty="0" smtClean="0"/>
              <a:t>16</a:t>
            </a:r>
            <a:endParaRPr lang="es-SV" dirty="0"/>
          </a:p>
        </p:txBody>
      </p:sp>
    </p:spTree>
    <p:extLst>
      <p:ext uri="{BB962C8B-B14F-4D97-AF65-F5344CB8AC3E}">
        <p14:creationId xmlns:p14="http://schemas.microsoft.com/office/powerpoint/2010/main" val="400958896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Tipo de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ipo de mader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ipo de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Caracteres de madera</Template>
  <TotalTime>105</TotalTime>
  <Words>1477</Words>
  <Application>Microsoft Office PowerPoint</Application>
  <PresentationFormat>Panorámica</PresentationFormat>
  <Paragraphs>112</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Rockwell</vt:lpstr>
      <vt:lpstr>Rockwell Condensed</vt:lpstr>
      <vt:lpstr>Wingdings</vt:lpstr>
      <vt:lpstr>Tipo de madera</vt:lpstr>
      <vt:lpstr>Evolución del Derecho Internacional Publico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Evolución del Derecho Internacional Publico</dc:title>
  <dc:creator>Antonio</dc:creator>
  <cp:lastModifiedBy>Antonio</cp:lastModifiedBy>
  <cp:revision>10</cp:revision>
  <dcterms:created xsi:type="dcterms:W3CDTF">2015-08-12T03:13:31Z</dcterms:created>
  <dcterms:modified xsi:type="dcterms:W3CDTF">2015-08-12T04:58:39Z</dcterms:modified>
</cp:coreProperties>
</file>