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7"/>
  </p:notesMasterIdLst>
  <p:sldIdLst>
    <p:sldId id="256" r:id="rId3"/>
    <p:sldId id="293" r:id="rId4"/>
    <p:sldId id="296" r:id="rId5"/>
    <p:sldId id="294" r:id="rId6"/>
    <p:sldId id="295" r:id="rId7"/>
    <p:sldId id="292" r:id="rId8"/>
    <p:sldId id="259" r:id="rId9"/>
    <p:sldId id="260" r:id="rId10"/>
    <p:sldId id="275" r:id="rId11"/>
    <p:sldId id="276" r:id="rId12"/>
    <p:sldId id="261" r:id="rId13"/>
    <p:sldId id="277" r:id="rId14"/>
    <p:sldId id="278" r:id="rId15"/>
    <p:sldId id="279" r:id="rId16"/>
    <p:sldId id="280" r:id="rId17"/>
    <p:sldId id="281" r:id="rId18"/>
    <p:sldId id="262" r:id="rId19"/>
    <p:sldId id="263" r:id="rId20"/>
    <p:sldId id="264" r:id="rId21"/>
    <p:sldId id="283" r:id="rId22"/>
    <p:sldId id="282" r:id="rId23"/>
    <p:sldId id="284" r:id="rId24"/>
    <p:sldId id="285" r:id="rId25"/>
    <p:sldId id="286" r:id="rId26"/>
    <p:sldId id="287" r:id="rId27"/>
    <p:sldId id="266" r:id="rId28"/>
    <p:sldId id="267" r:id="rId29"/>
    <p:sldId id="268" r:id="rId30"/>
    <p:sldId id="269" r:id="rId31"/>
    <p:sldId id="270" r:id="rId32"/>
    <p:sldId id="271" r:id="rId33"/>
    <p:sldId id="272" r:id="rId34"/>
    <p:sldId id="273" r:id="rId35"/>
    <p:sldId id="288" r:id="rId36"/>
  </p:sldIdLst>
  <p:sldSz cx="9144000" cy="6858000" type="screen4x3"/>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37698" autoAdjust="0"/>
  </p:normalViewPr>
  <p:slideViewPr>
    <p:cSldViewPr>
      <p:cViewPr varScale="1">
        <p:scale>
          <a:sx n="105" d="100"/>
          <a:sy n="105" d="100"/>
        </p:scale>
        <p:origin x="-144"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L"/>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8F1920-6256-467B-90D0-014BD00B68A7}" type="datetimeFigureOut">
              <a:rPr lang="es-CL" smtClean="0"/>
              <a:pPr/>
              <a:t>03-10-2013</a:t>
            </a:fld>
            <a:endParaRPr lang="es-CL"/>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L"/>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L"/>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7C8EBE-38ED-444E-B31F-11D20568946C}" type="slidenum">
              <a:rPr lang="es-CL" smtClean="0"/>
              <a:pPr/>
              <a:t>‹Nº›</a:t>
            </a:fld>
            <a:endParaRPr lang="es-CL"/>
          </a:p>
        </p:txBody>
      </p:sp>
    </p:spTree>
    <p:extLst>
      <p:ext uri="{BB962C8B-B14F-4D97-AF65-F5344CB8AC3E}">
        <p14:creationId xmlns="" xmlns:p14="http://schemas.microsoft.com/office/powerpoint/2010/main" val="3767595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2</a:t>
            </a:fld>
            <a:endParaRPr lang="es-CL"/>
          </a:p>
        </p:txBody>
      </p:sp>
    </p:spTree>
    <p:extLst>
      <p:ext uri="{BB962C8B-B14F-4D97-AF65-F5344CB8AC3E}">
        <p14:creationId xmlns="" xmlns:p14="http://schemas.microsoft.com/office/powerpoint/2010/main" val="1366681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L" dirty="0"/>
          </a:p>
        </p:txBody>
      </p:sp>
      <p:sp>
        <p:nvSpPr>
          <p:cNvPr id="4" name="3 Marcador de número de diapositiva"/>
          <p:cNvSpPr>
            <a:spLocks noGrp="1"/>
          </p:cNvSpPr>
          <p:nvPr>
            <p:ph type="sldNum" sz="quarter" idx="10"/>
          </p:nvPr>
        </p:nvSpPr>
        <p:spPr/>
        <p:txBody>
          <a:bodyPr/>
          <a:lstStyle/>
          <a:p>
            <a:fld id="{647C8EBE-38ED-444E-B31F-11D20568946C}" type="slidenum">
              <a:rPr lang="es-CL" smtClean="0"/>
              <a:pPr/>
              <a:t>3</a:t>
            </a:fld>
            <a:endParaRPr lang="es-CL"/>
          </a:p>
        </p:txBody>
      </p:sp>
    </p:spTree>
    <p:extLst>
      <p:ext uri="{BB962C8B-B14F-4D97-AF65-F5344CB8AC3E}">
        <p14:creationId xmlns="" xmlns:p14="http://schemas.microsoft.com/office/powerpoint/2010/main" val="1366681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7" name="Date Placeholder 6"/>
          <p:cNvSpPr>
            <a:spLocks noGrp="1"/>
          </p:cNvSpPr>
          <p:nvPr>
            <p:ph type="dt" sz="half" idx="10"/>
          </p:nvPr>
        </p:nvSpPr>
        <p:spPr/>
        <p:txBody>
          <a:bodyPr/>
          <a:lstStyle/>
          <a:p>
            <a:fld id="{DCB7D9B9-F1A2-4E14-A14B-90320AD3AEB8}" type="datetime1">
              <a:rPr lang="es-CL" smtClean="0"/>
              <a:pPr/>
              <a:t>03-10-2013</a:t>
            </a:fld>
            <a:endParaRPr lang="es-CL"/>
          </a:p>
        </p:txBody>
      </p:sp>
      <p:sp>
        <p:nvSpPr>
          <p:cNvPr id="8" name="Slide Number Placeholder 7"/>
          <p:cNvSpPr>
            <a:spLocks noGrp="1"/>
          </p:cNvSpPr>
          <p:nvPr>
            <p:ph type="sldNum" sz="quarter" idx="11"/>
          </p:nvPr>
        </p:nvSpPr>
        <p:spPr/>
        <p:txBody>
          <a:bodyPr/>
          <a:lstStyle/>
          <a:p>
            <a:fld id="{FA6519B8-2E90-4E4F-BE67-FCC11E72190C}" type="slidenum">
              <a:rPr lang="es-CL" smtClean="0"/>
              <a:pPr/>
              <a:t>‹Nº›</a:t>
            </a:fld>
            <a:endParaRPr lang="es-CL"/>
          </a:p>
        </p:txBody>
      </p:sp>
      <p:sp>
        <p:nvSpPr>
          <p:cNvPr id="9" name="Footer Placeholder 8"/>
          <p:cNvSpPr>
            <a:spLocks noGrp="1"/>
          </p:cNvSpPr>
          <p:nvPr>
            <p:ph type="ftr" sz="quarter" idx="12"/>
          </p:nvPr>
        </p:nvSpPr>
        <p:spPr/>
        <p:txBody>
          <a:bodyPr/>
          <a:lstStyle/>
          <a:p>
            <a:r>
              <a:rPr lang="es-CL" smtClean="0"/>
              <a:t>S. Valenzuela/El Salvador/Marzo 2013 </a:t>
            </a:r>
            <a:endParaRPr lang="es-C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56FDEBDF-5EC2-4671-850E-6820843639E0}" type="datetime1">
              <a:rPr lang="es-CL" smtClean="0"/>
              <a:pPr/>
              <a:t>03-10-2013</a:t>
            </a:fld>
            <a:endParaRPr lang="es-CL"/>
          </a:p>
        </p:txBody>
      </p:sp>
      <p:sp>
        <p:nvSpPr>
          <p:cNvPr id="5" name="Footer Placeholder 4"/>
          <p:cNvSpPr>
            <a:spLocks noGrp="1"/>
          </p:cNvSpPr>
          <p:nvPr>
            <p:ph type="ftr" sz="quarter" idx="11"/>
          </p:nvPr>
        </p:nvSpPr>
        <p:spPr/>
        <p:txBody>
          <a:bodyPr/>
          <a:lstStyle/>
          <a:p>
            <a:r>
              <a:rPr lang="es-CL" smtClean="0"/>
              <a:t>S. Valenzuela/El Salvador/Marzo 2013 </a:t>
            </a:r>
            <a:endParaRPr lang="es-CL"/>
          </a:p>
        </p:txBody>
      </p:sp>
      <p:sp>
        <p:nvSpPr>
          <p:cNvPr id="6" name="Slide Number Placeholder 5"/>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B385412F-1A2D-47BA-AEC4-4E7A038C7B77}" type="datetime1">
              <a:rPr lang="es-CL" smtClean="0"/>
              <a:pPr/>
              <a:t>03-10-2013</a:t>
            </a:fld>
            <a:endParaRPr lang="es-CL"/>
          </a:p>
        </p:txBody>
      </p:sp>
      <p:sp>
        <p:nvSpPr>
          <p:cNvPr id="5" name="Footer Placeholder 4"/>
          <p:cNvSpPr>
            <a:spLocks noGrp="1"/>
          </p:cNvSpPr>
          <p:nvPr>
            <p:ph type="ftr" sz="quarter" idx="11"/>
          </p:nvPr>
        </p:nvSpPr>
        <p:spPr/>
        <p:txBody>
          <a:bodyPr/>
          <a:lstStyle/>
          <a:p>
            <a:r>
              <a:rPr lang="es-CL" smtClean="0"/>
              <a:t>S. Valenzuela/El Salvador/Marzo 2013 </a:t>
            </a:r>
            <a:endParaRPr lang="es-CL"/>
          </a:p>
        </p:txBody>
      </p:sp>
      <p:sp>
        <p:nvSpPr>
          <p:cNvPr id="6" name="Slide Number Placeholder 5"/>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7" name="Date Placeholder 6"/>
          <p:cNvSpPr>
            <a:spLocks noGrp="1"/>
          </p:cNvSpPr>
          <p:nvPr>
            <p:ph type="dt" sz="half" idx="10"/>
          </p:nvPr>
        </p:nvSpPr>
        <p:spPr/>
        <p:txBody>
          <a:bodyPr/>
          <a:lstStyle/>
          <a:p>
            <a:fld id="{2147A938-7D9C-4DBD-AA0B-F02EEC5C10A8}" type="datetime1">
              <a:rPr lang="es-CL" smtClean="0">
                <a:solidFill>
                  <a:prstClr val="black">
                    <a:lumMod val="65000"/>
                    <a:lumOff val="35000"/>
                  </a:prstClr>
                </a:solidFill>
              </a:rPr>
              <a:pPr/>
              <a:t>03-10-2013</a:t>
            </a:fld>
            <a:endParaRPr lang="es-CL">
              <a:solidFill>
                <a:prstClr val="black">
                  <a:lumMod val="65000"/>
                  <a:lumOff val="35000"/>
                </a:prstClr>
              </a:solidFill>
            </a:endParaRPr>
          </a:p>
        </p:txBody>
      </p:sp>
      <p:sp>
        <p:nvSpPr>
          <p:cNvPr id="8" name="Slide Number Placeholder 7"/>
          <p:cNvSpPr>
            <a:spLocks noGrp="1"/>
          </p:cNvSpPr>
          <p:nvPr>
            <p:ph type="sldNum" sz="quarter" idx="11"/>
          </p:nvPr>
        </p:nvSpPr>
        <p:spPr/>
        <p:txBody>
          <a:bodyPr/>
          <a:lstStyle/>
          <a:p>
            <a:fld id="{FA6519B8-2E90-4E4F-BE67-FCC11E72190C}" type="slidenum">
              <a:rPr lang="es-CL" smtClean="0">
                <a:solidFill>
                  <a:prstClr val="black">
                    <a:lumMod val="65000"/>
                    <a:lumOff val="35000"/>
                  </a:prstClr>
                </a:solidFill>
              </a:rPr>
              <a:pPr/>
              <a:t>‹Nº›</a:t>
            </a:fld>
            <a:endParaRPr lang="es-CL">
              <a:solidFill>
                <a:prstClr val="black">
                  <a:lumMod val="65000"/>
                  <a:lumOff val="35000"/>
                </a:prstClr>
              </a:solidFill>
            </a:endParaRPr>
          </a:p>
        </p:txBody>
      </p:sp>
      <p:sp>
        <p:nvSpPr>
          <p:cNvPr id="9" name="Footer Placeholder 8"/>
          <p:cNvSpPr>
            <a:spLocks noGrp="1"/>
          </p:cNvSpPr>
          <p:nvPr>
            <p:ph type="ftr" sz="quarter" idx="12"/>
          </p:nvPr>
        </p:nvSpPr>
        <p:spPr/>
        <p:txBody>
          <a:bodyPr/>
          <a:lstStyle/>
          <a:p>
            <a:r>
              <a:rPr lang="es-CL" smtClean="0">
                <a:solidFill>
                  <a:prstClr val="black">
                    <a:lumMod val="65000"/>
                    <a:lumOff val="35000"/>
                  </a:prstClr>
                </a:solidFill>
              </a:rPr>
              <a:t>Sebastian Valenzuela A/ El Salvador/ Noviembre 2012</a:t>
            </a:r>
            <a:endParaRPr lang="es-CL">
              <a:solidFill>
                <a:prstClr val="black">
                  <a:lumMod val="65000"/>
                  <a:lumOff val="35000"/>
                </a:prstClr>
              </a:solidFill>
            </a:endParaRPr>
          </a:p>
        </p:txBody>
      </p:sp>
    </p:spTree>
    <p:extLst>
      <p:ext uri="{BB962C8B-B14F-4D97-AF65-F5344CB8AC3E}">
        <p14:creationId xmlns="" xmlns:p14="http://schemas.microsoft.com/office/powerpoint/2010/main" val="8838904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4" name="Date Placeholder 3"/>
          <p:cNvSpPr>
            <a:spLocks noGrp="1"/>
          </p:cNvSpPr>
          <p:nvPr>
            <p:ph type="dt" sz="half" idx="10"/>
          </p:nvPr>
        </p:nvSpPr>
        <p:spPr/>
        <p:txBody>
          <a:bodyPr/>
          <a:lstStyle/>
          <a:p>
            <a:fld id="{7EA524DB-077B-4BC0-B0D4-E93A0958014A}" type="datetime1">
              <a:rPr lang="es-CL" smtClean="0">
                <a:solidFill>
                  <a:prstClr val="black">
                    <a:lumMod val="65000"/>
                    <a:lumOff val="35000"/>
                  </a:prstClr>
                </a:solidFill>
              </a:rPr>
              <a:pPr/>
              <a:t>03-10-2013</a:t>
            </a:fld>
            <a:endParaRPr lang="es-CL">
              <a:solidFill>
                <a:prstClr val="black">
                  <a:lumMod val="65000"/>
                  <a:lumOff val="35000"/>
                </a:prstClr>
              </a:solidFill>
            </a:endParaRPr>
          </a:p>
        </p:txBody>
      </p:sp>
      <p:sp>
        <p:nvSpPr>
          <p:cNvPr id="5" name="Footer Placeholder 4"/>
          <p:cNvSpPr>
            <a:spLocks noGrp="1"/>
          </p:cNvSpPr>
          <p:nvPr>
            <p:ph type="ftr" sz="quarter" idx="11"/>
          </p:nvPr>
        </p:nvSpPr>
        <p:spPr/>
        <p:txBody>
          <a:bodyPr/>
          <a:lstStyle/>
          <a:p>
            <a:r>
              <a:rPr lang="es-CL" smtClean="0">
                <a:solidFill>
                  <a:prstClr val="black">
                    <a:lumMod val="65000"/>
                    <a:lumOff val="35000"/>
                  </a:prstClr>
                </a:solidFill>
              </a:rPr>
              <a:t>Sebastian Valenzuela A/ El Salvador/ Noviembre 2012</a:t>
            </a:r>
            <a:endParaRPr lang="es-CL">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FA6519B8-2E90-4E4F-BE67-FCC11E72190C}" type="slidenum">
              <a:rPr lang="es-CL" smtClean="0">
                <a:solidFill>
                  <a:prstClr val="black">
                    <a:lumMod val="65000"/>
                    <a:lumOff val="35000"/>
                  </a:prstClr>
                </a:solidFill>
              </a:rPr>
              <a:pPr/>
              <a:t>‹Nº›</a:t>
            </a:fld>
            <a:endParaRPr lang="es-CL">
              <a:solidFill>
                <a:prstClr val="black">
                  <a:lumMod val="65000"/>
                  <a:lumOff val="35000"/>
                </a:prstClr>
              </a:solidFill>
            </a:endParaRPr>
          </a:p>
        </p:txBody>
      </p:sp>
    </p:spTree>
    <p:extLst>
      <p:ext uri="{BB962C8B-B14F-4D97-AF65-F5344CB8AC3E}">
        <p14:creationId xmlns="" xmlns:p14="http://schemas.microsoft.com/office/powerpoint/2010/main" val="25800882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4F327CC8-1DE4-4057-B032-DCD28344C610}" type="datetime1">
              <a:rPr lang="es-CL" smtClean="0">
                <a:solidFill>
                  <a:prstClr val="black">
                    <a:lumMod val="65000"/>
                    <a:lumOff val="35000"/>
                  </a:prstClr>
                </a:solidFill>
              </a:rPr>
              <a:pPr/>
              <a:t>03-10-2013</a:t>
            </a:fld>
            <a:endParaRPr lang="es-CL">
              <a:solidFill>
                <a:prstClr val="black">
                  <a:lumMod val="65000"/>
                  <a:lumOff val="35000"/>
                </a:prstClr>
              </a:solidFill>
            </a:endParaRPr>
          </a:p>
        </p:txBody>
      </p:sp>
      <p:sp>
        <p:nvSpPr>
          <p:cNvPr id="5" name="Footer Placeholder 4"/>
          <p:cNvSpPr>
            <a:spLocks noGrp="1"/>
          </p:cNvSpPr>
          <p:nvPr>
            <p:ph type="ftr" sz="quarter" idx="11"/>
          </p:nvPr>
        </p:nvSpPr>
        <p:spPr/>
        <p:txBody>
          <a:bodyPr/>
          <a:lstStyle/>
          <a:p>
            <a:r>
              <a:rPr lang="es-CL" smtClean="0">
                <a:solidFill>
                  <a:prstClr val="black">
                    <a:lumMod val="65000"/>
                    <a:lumOff val="35000"/>
                  </a:prstClr>
                </a:solidFill>
              </a:rPr>
              <a:t>Sebastian Valenzuela A/ El Salvador/ Noviembre 2012</a:t>
            </a:r>
            <a:endParaRPr lang="es-CL">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FA6519B8-2E90-4E4F-BE67-FCC11E72190C}" type="slidenum">
              <a:rPr lang="es-CL" smtClean="0">
                <a:solidFill>
                  <a:prstClr val="black">
                    <a:lumMod val="65000"/>
                    <a:lumOff val="35000"/>
                  </a:prstClr>
                </a:solidFill>
              </a:rPr>
              <a:pPr/>
              <a:t>‹Nº›</a:t>
            </a:fld>
            <a:endParaRPr lang="es-CL">
              <a:solidFill>
                <a:prstClr val="black">
                  <a:lumMod val="65000"/>
                  <a:lumOff val="35000"/>
                </a:prstClr>
              </a:solidFill>
            </a:endParaRPr>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 xmlns:p14="http://schemas.microsoft.com/office/powerpoint/2010/main" val="29990324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5" name="Date Placeholder 4"/>
          <p:cNvSpPr>
            <a:spLocks noGrp="1"/>
          </p:cNvSpPr>
          <p:nvPr>
            <p:ph type="dt" sz="half" idx="10"/>
          </p:nvPr>
        </p:nvSpPr>
        <p:spPr/>
        <p:txBody>
          <a:bodyPr/>
          <a:lstStyle/>
          <a:p>
            <a:fld id="{86D18DB1-BE8F-4A92-8AEB-32DB8D7BAF31}" type="datetime1">
              <a:rPr lang="es-CL" smtClean="0">
                <a:solidFill>
                  <a:prstClr val="black">
                    <a:lumMod val="65000"/>
                    <a:lumOff val="35000"/>
                  </a:prstClr>
                </a:solidFill>
              </a:rPr>
              <a:pPr/>
              <a:t>03-10-2013</a:t>
            </a:fld>
            <a:endParaRPr lang="es-CL">
              <a:solidFill>
                <a:prstClr val="black">
                  <a:lumMod val="65000"/>
                  <a:lumOff val="35000"/>
                </a:prstClr>
              </a:solidFill>
            </a:endParaRPr>
          </a:p>
        </p:txBody>
      </p:sp>
      <p:sp>
        <p:nvSpPr>
          <p:cNvPr id="6" name="Footer Placeholder 5"/>
          <p:cNvSpPr>
            <a:spLocks noGrp="1"/>
          </p:cNvSpPr>
          <p:nvPr>
            <p:ph type="ftr" sz="quarter" idx="11"/>
          </p:nvPr>
        </p:nvSpPr>
        <p:spPr/>
        <p:txBody>
          <a:bodyPr/>
          <a:lstStyle/>
          <a:p>
            <a:r>
              <a:rPr lang="es-CL" smtClean="0">
                <a:solidFill>
                  <a:prstClr val="black">
                    <a:lumMod val="65000"/>
                    <a:lumOff val="35000"/>
                  </a:prstClr>
                </a:solidFill>
              </a:rPr>
              <a:t>Sebastian Valenzuela A/ El Salvador/ Noviembre 2012</a:t>
            </a:r>
            <a:endParaRPr lang="es-CL">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FA6519B8-2E90-4E4F-BE67-FCC11E72190C}" type="slidenum">
              <a:rPr lang="es-CL" smtClean="0">
                <a:solidFill>
                  <a:prstClr val="black">
                    <a:lumMod val="65000"/>
                    <a:lumOff val="35000"/>
                  </a:prstClr>
                </a:solidFill>
              </a:rPr>
              <a:pPr/>
              <a:t>‹Nº›</a:t>
            </a:fld>
            <a:endParaRPr lang="es-CL">
              <a:solidFill>
                <a:prstClr val="black">
                  <a:lumMod val="65000"/>
                  <a:lumOff val="35000"/>
                </a:prstClr>
              </a:solidFill>
            </a:endParaRPr>
          </a:p>
        </p:txBody>
      </p:sp>
      <p:sp>
        <p:nvSpPr>
          <p:cNvPr id="9" name="Content Placeholder 8"/>
          <p:cNvSpPr>
            <a:spLocks noGrp="1"/>
          </p:cNvSpPr>
          <p:nvPr>
            <p:ph sz="quarter" idx="13"/>
          </p:nvPr>
        </p:nvSpPr>
        <p:spPr>
          <a:xfrm>
            <a:off x="365760" y="1600200"/>
            <a:ext cx="4041648" cy="452628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extLst>
      <p:ext uri="{BB962C8B-B14F-4D97-AF65-F5344CB8AC3E}">
        <p14:creationId xmlns="" xmlns:p14="http://schemas.microsoft.com/office/powerpoint/2010/main" val="30852908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DF27C9A7-6122-4755-A3C7-D30BC98C9A60}" type="datetime1">
              <a:rPr lang="es-CL" smtClean="0">
                <a:solidFill>
                  <a:prstClr val="black">
                    <a:lumMod val="65000"/>
                    <a:lumOff val="35000"/>
                  </a:prstClr>
                </a:solidFill>
              </a:rPr>
              <a:pPr/>
              <a:t>03-10-2013</a:t>
            </a:fld>
            <a:endParaRPr lang="es-CL">
              <a:solidFill>
                <a:prstClr val="black">
                  <a:lumMod val="65000"/>
                  <a:lumOff val="35000"/>
                </a:prstClr>
              </a:solidFill>
            </a:endParaRPr>
          </a:p>
        </p:txBody>
      </p:sp>
      <p:sp>
        <p:nvSpPr>
          <p:cNvPr id="8" name="Footer Placeholder 7"/>
          <p:cNvSpPr>
            <a:spLocks noGrp="1"/>
          </p:cNvSpPr>
          <p:nvPr>
            <p:ph type="ftr" sz="quarter" idx="11"/>
          </p:nvPr>
        </p:nvSpPr>
        <p:spPr/>
        <p:txBody>
          <a:bodyPr/>
          <a:lstStyle/>
          <a:p>
            <a:r>
              <a:rPr lang="es-CL" smtClean="0">
                <a:solidFill>
                  <a:prstClr val="black">
                    <a:lumMod val="65000"/>
                    <a:lumOff val="35000"/>
                  </a:prstClr>
                </a:solidFill>
              </a:rPr>
              <a:t>Sebastian Valenzuela A/ El Salvador/ Noviembre 2012</a:t>
            </a:r>
            <a:endParaRPr lang="es-CL">
              <a:solidFill>
                <a:prstClr val="black">
                  <a:lumMod val="65000"/>
                  <a:lumOff val="35000"/>
                </a:prstClr>
              </a:solidFill>
            </a:endParaRPr>
          </a:p>
        </p:txBody>
      </p:sp>
      <p:sp>
        <p:nvSpPr>
          <p:cNvPr id="9" name="Slide Number Placeholder 8"/>
          <p:cNvSpPr>
            <a:spLocks noGrp="1"/>
          </p:cNvSpPr>
          <p:nvPr>
            <p:ph type="sldNum" sz="quarter" idx="12"/>
          </p:nvPr>
        </p:nvSpPr>
        <p:spPr/>
        <p:txBody>
          <a:bodyPr/>
          <a:lstStyle/>
          <a:p>
            <a:fld id="{FA6519B8-2E90-4E4F-BE67-FCC11E72190C}" type="slidenum">
              <a:rPr lang="es-CL" smtClean="0">
                <a:solidFill>
                  <a:prstClr val="black">
                    <a:lumMod val="65000"/>
                    <a:lumOff val="35000"/>
                  </a:prstClr>
                </a:solidFill>
              </a:rPr>
              <a:pPr/>
              <a:t>‹Nº›</a:t>
            </a:fld>
            <a:endParaRPr lang="es-CL">
              <a:solidFill>
                <a:prstClr val="black">
                  <a:lumMod val="65000"/>
                  <a:lumOff val="35000"/>
                </a:prstClr>
              </a:solidFill>
            </a:endParaRPr>
          </a:p>
        </p:txBody>
      </p:sp>
      <p:sp>
        <p:nvSpPr>
          <p:cNvPr id="11" name="Content Placeholder 10"/>
          <p:cNvSpPr>
            <a:spLocks noGrp="1"/>
          </p:cNvSpPr>
          <p:nvPr>
            <p:ph sz="quarter" idx="13"/>
          </p:nvPr>
        </p:nvSpPr>
        <p:spPr>
          <a:xfrm>
            <a:off x="457200" y="2212848"/>
            <a:ext cx="4041648" cy="391363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extLst>
      <p:ext uri="{BB962C8B-B14F-4D97-AF65-F5344CB8AC3E}">
        <p14:creationId xmlns="" xmlns:p14="http://schemas.microsoft.com/office/powerpoint/2010/main" val="29711826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BC85E201-7148-47D7-9504-51CEEF233302}" type="datetime1">
              <a:rPr lang="es-CL" smtClean="0">
                <a:solidFill>
                  <a:prstClr val="black">
                    <a:lumMod val="65000"/>
                    <a:lumOff val="35000"/>
                  </a:prstClr>
                </a:solidFill>
              </a:rPr>
              <a:pPr/>
              <a:t>03-10-2013</a:t>
            </a:fld>
            <a:endParaRPr lang="es-CL">
              <a:solidFill>
                <a:prstClr val="black">
                  <a:lumMod val="65000"/>
                  <a:lumOff val="35000"/>
                </a:prstClr>
              </a:solidFill>
            </a:endParaRPr>
          </a:p>
        </p:txBody>
      </p:sp>
      <p:sp>
        <p:nvSpPr>
          <p:cNvPr id="4" name="Footer Placeholder 3"/>
          <p:cNvSpPr>
            <a:spLocks noGrp="1"/>
          </p:cNvSpPr>
          <p:nvPr>
            <p:ph type="ftr" sz="quarter" idx="11"/>
          </p:nvPr>
        </p:nvSpPr>
        <p:spPr/>
        <p:txBody>
          <a:bodyPr/>
          <a:lstStyle/>
          <a:p>
            <a:r>
              <a:rPr lang="es-CL" smtClean="0">
                <a:solidFill>
                  <a:prstClr val="black">
                    <a:lumMod val="65000"/>
                    <a:lumOff val="35000"/>
                  </a:prstClr>
                </a:solidFill>
              </a:rPr>
              <a:t>Sebastian Valenzuela A/ El Salvador/ Noviembre 2012</a:t>
            </a:r>
            <a:endParaRPr lang="es-CL">
              <a:solidFill>
                <a:prstClr val="black">
                  <a:lumMod val="65000"/>
                  <a:lumOff val="35000"/>
                </a:prstClr>
              </a:solidFill>
            </a:endParaRPr>
          </a:p>
        </p:txBody>
      </p:sp>
      <p:sp>
        <p:nvSpPr>
          <p:cNvPr id="5" name="Slide Number Placeholder 4"/>
          <p:cNvSpPr>
            <a:spLocks noGrp="1"/>
          </p:cNvSpPr>
          <p:nvPr>
            <p:ph type="sldNum" sz="quarter" idx="12"/>
          </p:nvPr>
        </p:nvSpPr>
        <p:spPr/>
        <p:txBody>
          <a:bodyPr/>
          <a:lstStyle/>
          <a:p>
            <a:fld id="{FA6519B8-2E90-4E4F-BE67-FCC11E72190C}" type="slidenum">
              <a:rPr lang="es-CL" smtClean="0">
                <a:solidFill>
                  <a:prstClr val="black">
                    <a:lumMod val="65000"/>
                    <a:lumOff val="35000"/>
                  </a:prstClr>
                </a:solidFill>
              </a:rPr>
              <a:pPr/>
              <a:t>‹Nº›</a:t>
            </a:fld>
            <a:endParaRPr lang="es-CL">
              <a:solidFill>
                <a:prstClr val="black">
                  <a:lumMod val="65000"/>
                  <a:lumOff val="35000"/>
                </a:prstClr>
              </a:solidFill>
            </a:endParaRPr>
          </a:p>
        </p:txBody>
      </p:sp>
    </p:spTree>
    <p:extLst>
      <p:ext uri="{BB962C8B-B14F-4D97-AF65-F5344CB8AC3E}">
        <p14:creationId xmlns="" xmlns:p14="http://schemas.microsoft.com/office/powerpoint/2010/main" val="11116935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E694FD-F721-415A-A15C-22E93F9C9F5F}" type="datetime1">
              <a:rPr lang="es-CL" smtClean="0">
                <a:solidFill>
                  <a:prstClr val="black">
                    <a:lumMod val="65000"/>
                    <a:lumOff val="35000"/>
                  </a:prstClr>
                </a:solidFill>
              </a:rPr>
              <a:pPr/>
              <a:t>03-10-2013</a:t>
            </a:fld>
            <a:endParaRPr lang="es-CL">
              <a:solidFill>
                <a:prstClr val="black">
                  <a:lumMod val="65000"/>
                  <a:lumOff val="35000"/>
                </a:prstClr>
              </a:solidFill>
            </a:endParaRPr>
          </a:p>
        </p:txBody>
      </p:sp>
      <p:sp>
        <p:nvSpPr>
          <p:cNvPr id="3" name="Footer Placeholder 2"/>
          <p:cNvSpPr>
            <a:spLocks noGrp="1"/>
          </p:cNvSpPr>
          <p:nvPr>
            <p:ph type="ftr" sz="quarter" idx="11"/>
          </p:nvPr>
        </p:nvSpPr>
        <p:spPr/>
        <p:txBody>
          <a:bodyPr/>
          <a:lstStyle/>
          <a:p>
            <a:r>
              <a:rPr lang="es-CL" smtClean="0">
                <a:solidFill>
                  <a:prstClr val="black">
                    <a:lumMod val="65000"/>
                    <a:lumOff val="35000"/>
                  </a:prstClr>
                </a:solidFill>
              </a:rPr>
              <a:t>Sebastian Valenzuela A/ El Salvador/ Noviembre 2012</a:t>
            </a:r>
            <a:endParaRPr lang="es-CL">
              <a:solidFill>
                <a:prstClr val="black">
                  <a:lumMod val="65000"/>
                  <a:lumOff val="35000"/>
                </a:prstClr>
              </a:solidFill>
            </a:endParaRPr>
          </a:p>
        </p:txBody>
      </p:sp>
      <p:sp>
        <p:nvSpPr>
          <p:cNvPr id="4" name="Slide Number Placeholder 3"/>
          <p:cNvSpPr>
            <a:spLocks noGrp="1"/>
          </p:cNvSpPr>
          <p:nvPr>
            <p:ph type="sldNum" sz="quarter" idx="12"/>
          </p:nvPr>
        </p:nvSpPr>
        <p:spPr/>
        <p:txBody>
          <a:bodyPr/>
          <a:lstStyle/>
          <a:p>
            <a:fld id="{FA6519B8-2E90-4E4F-BE67-FCC11E72190C}" type="slidenum">
              <a:rPr lang="es-CL" smtClean="0">
                <a:solidFill>
                  <a:prstClr val="black">
                    <a:lumMod val="65000"/>
                    <a:lumOff val="35000"/>
                  </a:prstClr>
                </a:solidFill>
              </a:rPr>
              <a:pPr/>
              <a:t>‹Nº›</a:t>
            </a:fld>
            <a:endParaRPr lang="es-CL">
              <a:solidFill>
                <a:prstClr val="black">
                  <a:lumMod val="65000"/>
                  <a:lumOff val="35000"/>
                </a:prstClr>
              </a:solidFill>
            </a:endParaRPr>
          </a:p>
        </p:txBody>
      </p:sp>
    </p:spTree>
    <p:extLst>
      <p:ext uri="{BB962C8B-B14F-4D97-AF65-F5344CB8AC3E}">
        <p14:creationId xmlns="" xmlns:p14="http://schemas.microsoft.com/office/powerpoint/2010/main" val="42880717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E8B378BE-DA11-45B6-9B73-0BDA7278A105}" type="datetime1">
              <a:rPr lang="es-CL" smtClean="0">
                <a:solidFill>
                  <a:prstClr val="black">
                    <a:lumMod val="65000"/>
                    <a:lumOff val="35000"/>
                  </a:prstClr>
                </a:solidFill>
              </a:rPr>
              <a:pPr/>
              <a:t>03-10-2013</a:t>
            </a:fld>
            <a:endParaRPr lang="es-CL">
              <a:solidFill>
                <a:prstClr val="black">
                  <a:lumMod val="65000"/>
                  <a:lumOff val="35000"/>
                </a:prstClr>
              </a:solidFill>
            </a:endParaRPr>
          </a:p>
        </p:txBody>
      </p:sp>
      <p:sp>
        <p:nvSpPr>
          <p:cNvPr id="6" name="Footer Placeholder 5"/>
          <p:cNvSpPr>
            <a:spLocks noGrp="1"/>
          </p:cNvSpPr>
          <p:nvPr>
            <p:ph type="ftr" sz="quarter" idx="11"/>
          </p:nvPr>
        </p:nvSpPr>
        <p:spPr/>
        <p:txBody>
          <a:bodyPr/>
          <a:lstStyle/>
          <a:p>
            <a:r>
              <a:rPr lang="es-CL" smtClean="0">
                <a:solidFill>
                  <a:prstClr val="black">
                    <a:lumMod val="65000"/>
                    <a:lumOff val="35000"/>
                  </a:prstClr>
                </a:solidFill>
              </a:rPr>
              <a:t>Sebastian Valenzuela A/ El Salvador/ Noviembre 2012</a:t>
            </a:r>
            <a:endParaRPr lang="es-CL">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FA6519B8-2E90-4E4F-BE67-FCC11E72190C}" type="slidenum">
              <a:rPr lang="es-CL" smtClean="0">
                <a:solidFill>
                  <a:prstClr val="black">
                    <a:lumMod val="65000"/>
                    <a:lumOff val="35000"/>
                  </a:prstClr>
                </a:solidFill>
              </a:rPr>
              <a:pPr/>
              <a:t>‹Nº›</a:t>
            </a:fld>
            <a:endParaRPr lang="es-CL">
              <a:solidFill>
                <a:prstClr val="black">
                  <a:lumMod val="65000"/>
                  <a:lumOff val="35000"/>
                </a:prstClr>
              </a:solidFill>
            </a:endParaRPr>
          </a:p>
        </p:txBody>
      </p:sp>
    </p:spTree>
    <p:extLst>
      <p:ext uri="{BB962C8B-B14F-4D97-AF65-F5344CB8AC3E}">
        <p14:creationId xmlns="" xmlns:p14="http://schemas.microsoft.com/office/powerpoint/2010/main" val="34397259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4" name="Date Placeholder 3"/>
          <p:cNvSpPr>
            <a:spLocks noGrp="1"/>
          </p:cNvSpPr>
          <p:nvPr>
            <p:ph type="dt" sz="half" idx="10"/>
          </p:nvPr>
        </p:nvSpPr>
        <p:spPr/>
        <p:txBody>
          <a:bodyPr/>
          <a:lstStyle/>
          <a:p>
            <a:fld id="{2D222417-5B9E-48C3-B571-2C9DFBEE632D}" type="datetime1">
              <a:rPr lang="es-CL" smtClean="0"/>
              <a:pPr/>
              <a:t>03-10-2013</a:t>
            </a:fld>
            <a:endParaRPr lang="es-CL"/>
          </a:p>
        </p:txBody>
      </p:sp>
      <p:sp>
        <p:nvSpPr>
          <p:cNvPr id="5" name="Footer Placeholder 4"/>
          <p:cNvSpPr>
            <a:spLocks noGrp="1"/>
          </p:cNvSpPr>
          <p:nvPr>
            <p:ph type="ftr" sz="quarter" idx="11"/>
          </p:nvPr>
        </p:nvSpPr>
        <p:spPr/>
        <p:txBody>
          <a:bodyPr/>
          <a:lstStyle/>
          <a:p>
            <a:r>
              <a:rPr lang="es-CL" smtClean="0"/>
              <a:t>S. Valenzuela/El Salvador/Marzo 2013 </a:t>
            </a:r>
            <a:endParaRPr lang="es-CL"/>
          </a:p>
        </p:txBody>
      </p:sp>
      <p:sp>
        <p:nvSpPr>
          <p:cNvPr id="6" name="Slide Number Placeholder 5"/>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5830D552-431E-4439-8C09-4CF175517D87}" type="datetime1">
              <a:rPr lang="es-CL" smtClean="0">
                <a:solidFill>
                  <a:prstClr val="black">
                    <a:lumMod val="65000"/>
                    <a:lumOff val="35000"/>
                  </a:prstClr>
                </a:solidFill>
              </a:rPr>
              <a:pPr/>
              <a:t>03-10-2013</a:t>
            </a:fld>
            <a:endParaRPr lang="es-CL">
              <a:solidFill>
                <a:prstClr val="black">
                  <a:lumMod val="65000"/>
                  <a:lumOff val="35000"/>
                </a:prstClr>
              </a:solidFill>
            </a:endParaRPr>
          </a:p>
        </p:txBody>
      </p:sp>
      <p:sp>
        <p:nvSpPr>
          <p:cNvPr id="6" name="Footer Placeholder 5"/>
          <p:cNvSpPr>
            <a:spLocks noGrp="1"/>
          </p:cNvSpPr>
          <p:nvPr>
            <p:ph type="ftr" sz="quarter" idx="11"/>
          </p:nvPr>
        </p:nvSpPr>
        <p:spPr/>
        <p:txBody>
          <a:bodyPr/>
          <a:lstStyle/>
          <a:p>
            <a:r>
              <a:rPr lang="es-CL" smtClean="0">
                <a:solidFill>
                  <a:prstClr val="black">
                    <a:lumMod val="65000"/>
                    <a:lumOff val="35000"/>
                  </a:prstClr>
                </a:solidFill>
              </a:rPr>
              <a:t>Sebastian Valenzuela A/ El Salvador/ Noviembre 2012</a:t>
            </a:r>
            <a:endParaRPr lang="es-CL">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FA6519B8-2E90-4E4F-BE67-FCC11E72190C}" type="slidenum">
              <a:rPr lang="es-CL" smtClean="0">
                <a:solidFill>
                  <a:prstClr val="black">
                    <a:lumMod val="65000"/>
                    <a:lumOff val="35000"/>
                  </a:prstClr>
                </a:solidFill>
              </a:rPr>
              <a:pPr/>
              <a:t>‹Nº›</a:t>
            </a:fld>
            <a:endParaRPr lang="es-CL">
              <a:solidFill>
                <a:prstClr val="black">
                  <a:lumMod val="65000"/>
                  <a:lumOff val="35000"/>
                </a:prstClr>
              </a:solidFill>
            </a:endParaRPr>
          </a:p>
        </p:txBody>
      </p:sp>
    </p:spTree>
    <p:extLst>
      <p:ext uri="{BB962C8B-B14F-4D97-AF65-F5344CB8AC3E}">
        <p14:creationId xmlns="" xmlns:p14="http://schemas.microsoft.com/office/powerpoint/2010/main" val="36881843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720E12B3-268E-4D8F-AF9A-C30648269CAA}" type="datetime1">
              <a:rPr lang="es-CL" smtClean="0">
                <a:solidFill>
                  <a:prstClr val="black">
                    <a:lumMod val="65000"/>
                    <a:lumOff val="35000"/>
                  </a:prstClr>
                </a:solidFill>
              </a:rPr>
              <a:pPr/>
              <a:t>03-10-2013</a:t>
            </a:fld>
            <a:endParaRPr lang="es-CL">
              <a:solidFill>
                <a:prstClr val="black">
                  <a:lumMod val="65000"/>
                  <a:lumOff val="35000"/>
                </a:prstClr>
              </a:solidFill>
            </a:endParaRPr>
          </a:p>
        </p:txBody>
      </p:sp>
      <p:sp>
        <p:nvSpPr>
          <p:cNvPr id="5" name="Footer Placeholder 4"/>
          <p:cNvSpPr>
            <a:spLocks noGrp="1"/>
          </p:cNvSpPr>
          <p:nvPr>
            <p:ph type="ftr" sz="quarter" idx="11"/>
          </p:nvPr>
        </p:nvSpPr>
        <p:spPr/>
        <p:txBody>
          <a:bodyPr/>
          <a:lstStyle/>
          <a:p>
            <a:r>
              <a:rPr lang="es-CL" smtClean="0">
                <a:solidFill>
                  <a:prstClr val="black">
                    <a:lumMod val="65000"/>
                    <a:lumOff val="35000"/>
                  </a:prstClr>
                </a:solidFill>
              </a:rPr>
              <a:t>Sebastian Valenzuela A/ El Salvador/ Noviembre 2012</a:t>
            </a:r>
            <a:endParaRPr lang="es-CL">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FA6519B8-2E90-4E4F-BE67-FCC11E72190C}" type="slidenum">
              <a:rPr lang="es-CL" smtClean="0">
                <a:solidFill>
                  <a:prstClr val="black">
                    <a:lumMod val="65000"/>
                    <a:lumOff val="35000"/>
                  </a:prstClr>
                </a:solidFill>
              </a:rPr>
              <a:pPr/>
              <a:t>‹Nº›</a:t>
            </a:fld>
            <a:endParaRPr lang="es-CL">
              <a:solidFill>
                <a:prstClr val="black">
                  <a:lumMod val="65000"/>
                  <a:lumOff val="35000"/>
                </a:prstClr>
              </a:solidFill>
            </a:endParaRPr>
          </a:p>
        </p:txBody>
      </p:sp>
    </p:spTree>
    <p:extLst>
      <p:ext uri="{BB962C8B-B14F-4D97-AF65-F5344CB8AC3E}">
        <p14:creationId xmlns="" xmlns:p14="http://schemas.microsoft.com/office/powerpoint/2010/main" val="36483372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0B97108D-4D39-4A29-880E-18FAE2E80755}" type="datetime1">
              <a:rPr lang="es-CL" smtClean="0">
                <a:solidFill>
                  <a:prstClr val="black">
                    <a:lumMod val="65000"/>
                    <a:lumOff val="35000"/>
                  </a:prstClr>
                </a:solidFill>
              </a:rPr>
              <a:pPr/>
              <a:t>03-10-2013</a:t>
            </a:fld>
            <a:endParaRPr lang="es-CL">
              <a:solidFill>
                <a:prstClr val="black">
                  <a:lumMod val="65000"/>
                  <a:lumOff val="35000"/>
                </a:prstClr>
              </a:solidFill>
            </a:endParaRPr>
          </a:p>
        </p:txBody>
      </p:sp>
      <p:sp>
        <p:nvSpPr>
          <p:cNvPr id="5" name="Footer Placeholder 4"/>
          <p:cNvSpPr>
            <a:spLocks noGrp="1"/>
          </p:cNvSpPr>
          <p:nvPr>
            <p:ph type="ftr" sz="quarter" idx="11"/>
          </p:nvPr>
        </p:nvSpPr>
        <p:spPr/>
        <p:txBody>
          <a:bodyPr/>
          <a:lstStyle/>
          <a:p>
            <a:r>
              <a:rPr lang="es-CL" smtClean="0">
                <a:solidFill>
                  <a:prstClr val="black">
                    <a:lumMod val="65000"/>
                    <a:lumOff val="35000"/>
                  </a:prstClr>
                </a:solidFill>
              </a:rPr>
              <a:t>Sebastian Valenzuela A/ El Salvador/ Noviembre 2012</a:t>
            </a:r>
            <a:endParaRPr lang="es-CL">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FA6519B8-2E90-4E4F-BE67-FCC11E72190C}" type="slidenum">
              <a:rPr lang="es-CL" smtClean="0">
                <a:solidFill>
                  <a:prstClr val="black">
                    <a:lumMod val="65000"/>
                    <a:lumOff val="35000"/>
                  </a:prstClr>
                </a:solidFill>
              </a:rPr>
              <a:pPr/>
              <a:t>‹Nº›</a:t>
            </a:fld>
            <a:endParaRPr lang="es-CL">
              <a:solidFill>
                <a:prstClr val="black">
                  <a:lumMod val="65000"/>
                  <a:lumOff val="35000"/>
                </a:prstClr>
              </a:solidFill>
            </a:endParaRPr>
          </a:p>
        </p:txBody>
      </p:sp>
    </p:spTree>
    <p:extLst>
      <p:ext uri="{BB962C8B-B14F-4D97-AF65-F5344CB8AC3E}">
        <p14:creationId xmlns="" xmlns:p14="http://schemas.microsoft.com/office/powerpoint/2010/main" val="1721526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F5DE160B-737C-4BDA-BD0F-99959D8C9D49}" type="datetime1">
              <a:rPr lang="es-CL" smtClean="0"/>
              <a:pPr/>
              <a:t>03-10-2013</a:t>
            </a:fld>
            <a:endParaRPr lang="es-CL"/>
          </a:p>
        </p:txBody>
      </p:sp>
      <p:sp>
        <p:nvSpPr>
          <p:cNvPr id="5" name="Footer Placeholder 4"/>
          <p:cNvSpPr>
            <a:spLocks noGrp="1"/>
          </p:cNvSpPr>
          <p:nvPr>
            <p:ph type="ftr" sz="quarter" idx="11"/>
          </p:nvPr>
        </p:nvSpPr>
        <p:spPr/>
        <p:txBody>
          <a:bodyPr/>
          <a:lstStyle/>
          <a:p>
            <a:r>
              <a:rPr lang="es-CL" smtClean="0"/>
              <a:t>S. Valenzuela/El Salvador/Marzo 2013 </a:t>
            </a:r>
            <a:endParaRPr lang="es-CL"/>
          </a:p>
        </p:txBody>
      </p:sp>
      <p:sp>
        <p:nvSpPr>
          <p:cNvPr id="6" name="Slide Number Placeholder 5"/>
          <p:cNvSpPr>
            <a:spLocks noGrp="1"/>
          </p:cNvSpPr>
          <p:nvPr>
            <p:ph type="sldNum" sz="quarter" idx="12"/>
          </p:nvPr>
        </p:nvSpPr>
        <p:spPr/>
        <p:txBody>
          <a:bodyPr/>
          <a:lstStyle/>
          <a:p>
            <a:fld id="{FA6519B8-2E90-4E4F-BE67-FCC11E72190C}" type="slidenum">
              <a:rPr lang="es-CL" smtClean="0"/>
              <a:pPr/>
              <a:t>‹Nº›</a:t>
            </a:fld>
            <a:endParaRPr lang="es-CL"/>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5" name="Date Placeholder 4"/>
          <p:cNvSpPr>
            <a:spLocks noGrp="1"/>
          </p:cNvSpPr>
          <p:nvPr>
            <p:ph type="dt" sz="half" idx="10"/>
          </p:nvPr>
        </p:nvSpPr>
        <p:spPr/>
        <p:txBody>
          <a:bodyPr/>
          <a:lstStyle/>
          <a:p>
            <a:fld id="{3FE3A8C2-533D-4169-A78F-E3820ACDD133}" type="datetime1">
              <a:rPr lang="es-CL" smtClean="0"/>
              <a:pPr/>
              <a:t>03-10-2013</a:t>
            </a:fld>
            <a:endParaRPr lang="es-CL"/>
          </a:p>
        </p:txBody>
      </p:sp>
      <p:sp>
        <p:nvSpPr>
          <p:cNvPr id="6" name="Footer Placeholder 5"/>
          <p:cNvSpPr>
            <a:spLocks noGrp="1"/>
          </p:cNvSpPr>
          <p:nvPr>
            <p:ph type="ftr" sz="quarter" idx="11"/>
          </p:nvPr>
        </p:nvSpPr>
        <p:spPr/>
        <p:txBody>
          <a:bodyPr/>
          <a:lstStyle/>
          <a:p>
            <a:r>
              <a:rPr lang="es-CL" smtClean="0"/>
              <a:t>S. Valenzuela/El Salvador/Marzo 2013 </a:t>
            </a:r>
            <a:endParaRPr lang="es-CL"/>
          </a:p>
        </p:txBody>
      </p:sp>
      <p:sp>
        <p:nvSpPr>
          <p:cNvPr id="7" name="Slide Number Placeholder 6"/>
          <p:cNvSpPr>
            <a:spLocks noGrp="1"/>
          </p:cNvSpPr>
          <p:nvPr>
            <p:ph type="sldNum" sz="quarter" idx="12"/>
          </p:nvPr>
        </p:nvSpPr>
        <p:spPr/>
        <p:txBody>
          <a:bodyPr/>
          <a:lstStyle/>
          <a:p>
            <a:fld id="{FA6519B8-2E90-4E4F-BE67-FCC11E72190C}" type="slidenum">
              <a:rPr lang="es-CL" smtClean="0"/>
              <a:pPr/>
              <a:t>‹Nº›</a:t>
            </a:fld>
            <a:endParaRPr lang="es-CL"/>
          </a:p>
        </p:txBody>
      </p:sp>
      <p:sp>
        <p:nvSpPr>
          <p:cNvPr id="9" name="Content Placeholder 8"/>
          <p:cNvSpPr>
            <a:spLocks noGrp="1"/>
          </p:cNvSpPr>
          <p:nvPr>
            <p:ph sz="quarter" idx="13"/>
          </p:nvPr>
        </p:nvSpPr>
        <p:spPr>
          <a:xfrm>
            <a:off x="365760" y="1600200"/>
            <a:ext cx="4041648" cy="452628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EAD6B085-4B6D-4181-993E-D547DEB00B83}" type="datetime1">
              <a:rPr lang="es-CL" smtClean="0"/>
              <a:pPr/>
              <a:t>03-10-2013</a:t>
            </a:fld>
            <a:endParaRPr lang="es-CL"/>
          </a:p>
        </p:txBody>
      </p:sp>
      <p:sp>
        <p:nvSpPr>
          <p:cNvPr id="8" name="Footer Placeholder 7"/>
          <p:cNvSpPr>
            <a:spLocks noGrp="1"/>
          </p:cNvSpPr>
          <p:nvPr>
            <p:ph type="ftr" sz="quarter" idx="11"/>
          </p:nvPr>
        </p:nvSpPr>
        <p:spPr/>
        <p:txBody>
          <a:bodyPr/>
          <a:lstStyle/>
          <a:p>
            <a:r>
              <a:rPr lang="es-CL" smtClean="0"/>
              <a:t>S. Valenzuela/El Salvador/Marzo 2013 </a:t>
            </a:r>
            <a:endParaRPr lang="es-CL"/>
          </a:p>
        </p:txBody>
      </p:sp>
      <p:sp>
        <p:nvSpPr>
          <p:cNvPr id="9" name="Slide Number Placeholder 8"/>
          <p:cNvSpPr>
            <a:spLocks noGrp="1"/>
          </p:cNvSpPr>
          <p:nvPr>
            <p:ph type="sldNum" sz="quarter" idx="12"/>
          </p:nvPr>
        </p:nvSpPr>
        <p:spPr/>
        <p:txBody>
          <a:bodyPr/>
          <a:lstStyle/>
          <a:p>
            <a:fld id="{FA6519B8-2E90-4E4F-BE67-FCC11E72190C}" type="slidenum">
              <a:rPr lang="es-CL" smtClean="0"/>
              <a:pPr/>
              <a:t>‹Nº›</a:t>
            </a:fld>
            <a:endParaRPr lang="es-CL"/>
          </a:p>
        </p:txBody>
      </p:sp>
      <p:sp>
        <p:nvSpPr>
          <p:cNvPr id="11" name="Content Placeholder 10"/>
          <p:cNvSpPr>
            <a:spLocks noGrp="1"/>
          </p:cNvSpPr>
          <p:nvPr>
            <p:ph sz="quarter" idx="13"/>
          </p:nvPr>
        </p:nvSpPr>
        <p:spPr>
          <a:xfrm>
            <a:off x="457200" y="2212848"/>
            <a:ext cx="4041648" cy="391363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A4B19492-13EA-45C3-B5E5-18BA19FB21FC}" type="datetime1">
              <a:rPr lang="es-CL" smtClean="0"/>
              <a:pPr/>
              <a:t>03-10-2013</a:t>
            </a:fld>
            <a:endParaRPr lang="es-CL"/>
          </a:p>
        </p:txBody>
      </p:sp>
      <p:sp>
        <p:nvSpPr>
          <p:cNvPr id="4" name="Footer Placeholder 3"/>
          <p:cNvSpPr>
            <a:spLocks noGrp="1"/>
          </p:cNvSpPr>
          <p:nvPr>
            <p:ph type="ftr" sz="quarter" idx="11"/>
          </p:nvPr>
        </p:nvSpPr>
        <p:spPr/>
        <p:txBody>
          <a:bodyPr/>
          <a:lstStyle/>
          <a:p>
            <a:r>
              <a:rPr lang="es-CL" smtClean="0"/>
              <a:t>S. Valenzuela/El Salvador/Marzo 2013 </a:t>
            </a:r>
            <a:endParaRPr lang="es-CL"/>
          </a:p>
        </p:txBody>
      </p:sp>
      <p:sp>
        <p:nvSpPr>
          <p:cNvPr id="5" name="Slide Number Placeholder 4"/>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22B709-48C6-4751-BD71-1ADFCE0EB825}" type="datetime1">
              <a:rPr lang="es-CL" smtClean="0"/>
              <a:pPr/>
              <a:t>03-10-2013</a:t>
            </a:fld>
            <a:endParaRPr lang="es-CL"/>
          </a:p>
        </p:txBody>
      </p:sp>
      <p:sp>
        <p:nvSpPr>
          <p:cNvPr id="3" name="Footer Placeholder 2"/>
          <p:cNvSpPr>
            <a:spLocks noGrp="1"/>
          </p:cNvSpPr>
          <p:nvPr>
            <p:ph type="ftr" sz="quarter" idx="11"/>
          </p:nvPr>
        </p:nvSpPr>
        <p:spPr/>
        <p:txBody>
          <a:bodyPr/>
          <a:lstStyle/>
          <a:p>
            <a:r>
              <a:rPr lang="es-CL" smtClean="0"/>
              <a:t>S. Valenzuela/El Salvador/Marzo 2013 </a:t>
            </a:r>
            <a:endParaRPr lang="es-CL"/>
          </a:p>
        </p:txBody>
      </p:sp>
      <p:sp>
        <p:nvSpPr>
          <p:cNvPr id="4" name="Slide Number Placeholder 3"/>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5DDC8F58-317F-4F30-891E-731C4B9C5F08}" type="datetime1">
              <a:rPr lang="es-CL" smtClean="0"/>
              <a:pPr/>
              <a:t>03-10-2013</a:t>
            </a:fld>
            <a:endParaRPr lang="es-CL"/>
          </a:p>
        </p:txBody>
      </p:sp>
      <p:sp>
        <p:nvSpPr>
          <p:cNvPr id="6" name="Footer Placeholder 5"/>
          <p:cNvSpPr>
            <a:spLocks noGrp="1"/>
          </p:cNvSpPr>
          <p:nvPr>
            <p:ph type="ftr" sz="quarter" idx="11"/>
          </p:nvPr>
        </p:nvSpPr>
        <p:spPr/>
        <p:txBody>
          <a:bodyPr/>
          <a:lstStyle/>
          <a:p>
            <a:r>
              <a:rPr lang="es-CL" smtClean="0"/>
              <a:t>S. Valenzuela/El Salvador/Marzo 2013 </a:t>
            </a:r>
            <a:endParaRPr lang="es-CL"/>
          </a:p>
        </p:txBody>
      </p:sp>
      <p:sp>
        <p:nvSpPr>
          <p:cNvPr id="7" name="Slide Number Placeholder 6"/>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5ECBF178-02C4-4CD6-899B-6E14872E89E2}" type="datetime1">
              <a:rPr lang="es-CL" smtClean="0"/>
              <a:pPr/>
              <a:t>03-10-2013</a:t>
            </a:fld>
            <a:endParaRPr lang="es-CL"/>
          </a:p>
        </p:txBody>
      </p:sp>
      <p:sp>
        <p:nvSpPr>
          <p:cNvPr id="6" name="Footer Placeholder 5"/>
          <p:cNvSpPr>
            <a:spLocks noGrp="1"/>
          </p:cNvSpPr>
          <p:nvPr>
            <p:ph type="ftr" sz="quarter" idx="11"/>
          </p:nvPr>
        </p:nvSpPr>
        <p:spPr/>
        <p:txBody>
          <a:bodyPr/>
          <a:lstStyle/>
          <a:p>
            <a:r>
              <a:rPr lang="es-CL" smtClean="0"/>
              <a:t>S. Valenzuela/El Salvador/Marzo 2013 </a:t>
            </a:r>
            <a:endParaRPr lang="es-CL"/>
          </a:p>
        </p:txBody>
      </p:sp>
      <p:sp>
        <p:nvSpPr>
          <p:cNvPr id="7" name="Slide Number Placeholder 6"/>
          <p:cNvSpPr>
            <a:spLocks noGrp="1"/>
          </p:cNvSpPr>
          <p:nvPr>
            <p:ph type="sldNum" sz="quarter" idx="12"/>
          </p:nvPr>
        </p:nvSpPr>
        <p:spPr/>
        <p:txBody>
          <a:bodyPr/>
          <a:lstStyle/>
          <a:p>
            <a:fld id="{FA6519B8-2E90-4E4F-BE67-FCC11E72190C}" type="slidenum">
              <a:rPr lang="es-CL" smtClean="0"/>
              <a:pPr/>
              <a:t>‹Nº›</a:t>
            </a:fld>
            <a:endParaRPr lang="es-C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C3BD4DE4-F182-4D5F-AF65-2126263C2E5A}" type="datetime1">
              <a:rPr lang="es-CL" smtClean="0"/>
              <a:pPr/>
              <a:t>03-10-2013</a:t>
            </a:fld>
            <a:endParaRPr lang="es-CL"/>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s-CL" smtClean="0"/>
              <a:t>S. Valenzuela/El Salvador/Marzo 2013 </a:t>
            </a:r>
            <a:endParaRPr lang="es-CL"/>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FA6519B8-2E90-4E4F-BE67-FCC11E72190C}" type="slidenum">
              <a:rPr lang="es-CL" smtClean="0"/>
              <a:pPr/>
              <a:t>‹Nº›</a:t>
            </a:fld>
            <a:endParaRPr lang="es-CL"/>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64794FA2-09F3-416F-A37F-16C19573DBB7}" type="datetime1">
              <a:rPr lang="es-CL" smtClean="0">
                <a:solidFill>
                  <a:prstClr val="black">
                    <a:lumMod val="65000"/>
                    <a:lumOff val="35000"/>
                  </a:prstClr>
                </a:solidFill>
              </a:rPr>
              <a:pPr/>
              <a:t>03-10-2013</a:t>
            </a:fld>
            <a:endParaRPr lang="es-CL">
              <a:solidFill>
                <a:prstClr val="black">
                  <a:lumMod val="65000"/>
                  <a:lumOff val="35000"/>
                </a:prstClr>
              </a:solidFill>
            </a:endParaRPr>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s-CL" smtClean="0">
                <a:solidFill>
                  <a:prstClr val="black">
                    <a:lumMod val="65000"/>
                    <a:lumOff val="35000"/>
                  </a:prstClr>
                </a:solidFill>
              </a:rPr>
              <a:t>Sebastian Valenzuela A/ El Salvador/ Noviembre 2012</a:t>
            </a:r>
            <a:endParaRPr lang="es-CL">
              <a:solidFill>
                <a:prstClr val="black">
                  <a:lumMod val="65000"/>
                  <a:lumOff val="35000"/>
                </a:prstClr>
              </a:solidFill>
            </a:endParaRPr>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FA6519B8-2E90-4E4F-BE67-FCC11E72190C}" type="slidenum">
              <a:rPr lang="es-CL" smtClean="0">
                <a:solidFill>
                  <a:prstClr val="black">
                    <a:lumMod val="65000"/>
                    <a:lumOff val="35000"/>
                  </a:prstClr>
                </a:solidFill>
              </a:rPr>
              <a:pPr/>
              <a:t>‹Nº›</a:t>
            </a:fld>
            <a:endParaRPr lang="es-CL">
              <a:solidFill>
                <a:prstClr val="black">
                  <a:lumMod val="65000"/>
                  <a:lumOff val="35000"/>
                </a:prstClr>
              </a:solidFill>
            </a:endParaRPr>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 xmlns:p14="http://schemas.microsoft.com/office/powerpoint/2010/main" val="321917006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332656"/>
            <a:ext cx="7772400" cy="3403104"/>
          </a:xfrm>
        </p:spPr>
        <p:txBody>
          <a:bodyPr/>
          <a:lstStyle/>
          <a:p>
            <a:r>
              <a:rPr lang="es-CL" sz="5400" b="1" dirty="0" smtClean="0"/>
              <a:t>ALGUNAS CONSIDERACIONES PARA SU DISEÑO E IMPLEMENTACIÓN</a:t>
            </a:r>
            <a:endParaRPr lang="es-CL" sz="5400" b="1" dirty="0"/>
          </a:p>
        </p:txBody>
      </p:sp>
      <p:sp>
        <p:nvSpPr>
          <p:cNvPr id="3" name="2 Subtítulo"/>
          <p:cNvSpPr>
            <a:spLocks noGrp="1"/>
          </p:cNvSpPr>
          <p:nvPr>
            <p:ph type="subTitle" idx="1"/>
          </p:nvPr>
        </p:nvSpPr>
        <p:spPr>
          <a:xfrm>
            <a:off x="1371600" y="4365104"/>
            <a:ext cx="6400800" cy="1807096"/>
          </a:xfrm>
        </p:spPr>
        <p:txBody>
          <a:bodyPr>
            <a:normAutofit fontScale="92500" lnSpcReduction="20000"/>
          </a:bodyPr>
          <a:lstStyle/>
          <a:p>
            <a:r>
              <a:rPr lang="es-CL" b="1" dirty="0" smtClean="0">
                <a:solidFill>
                  <a:srgbClr val="FF0000"/>
                </a:solidFill>
              </a:rPr>
              <a:t>AMPLITUD </a:t>
            </a:r>
            <a:r>
              <a:rPr lang="es-CL" b="1" dirty="0">
                <a:solidFill>
                  <a:srgbClr val="FF0000"/>
                </a:solidFill>
              </a:rPr>
              <a:t>DEL CATÁLOGO DE </a:t>
            </a:r>
            <a:r>
              <a:rPr lang="es-CL" b="1" dirty="0" smtClean="0">
                <a:solidFill>
                  <a:srgbClr val="FF0000"/>
                </a:solidFill>
              </a:rPr>
              <a:t>MEDIDAS</a:t>
            </a:r>
          </a:p>
          <a:p>
            <a:r>
              <a:rPr lang="es-CL" b="1" dirty="0" smtClean="0">
                <a:solidFill>
                  <a:srgbClr val="FF0000"/>
                </a:solidFill>
              </a:rPr>
              <a:t>CONTROL DEL CUMPLIMIENTO</a:t>
            </a:r>
          </a:p>
          <a:p>
            <a:r>
              <a:rPr lang="es-CL" b="1" dirty="0" smtClean="0">
                <a:solidFill>
                  <a:srgbClr val="FF0000"/>
                </a:solidFill>
              </a:rPr>
              <a:t>LA PRISIÓN PREVENTIVA</a:t>
            </a:r>
          </a:p>
          <a:p>
            <a:r>
              <a:rPr lang="es-CL" b="1" dirty="0" smtClean="0">
                <a:solidFill>
                  <a:srgbClr val="FF0000"/>
                </a:solidFill>
              </a:rPr>
              <a:t>EL REGISTRO DE ANTECEDENTES PENALES</a:t>
            </a:r>
          </a:p>
          <a:p>
            <a:r>
              <a:rPr lang="es-CL" b="1" dirty="0" smtClean="0">
                <a:solidFill>
                  <a:srgbClr val="FF0000"/>
                </a:solidFill>
              </a:rPr>
              <a:t>LA VIGILANCIA ELECTRÓNICA</a:t>
            </a:r>
            <a:endParaRPr lang="es-CL" b="1" dirty="0">
              <a:solidFill>
                <a:srgbClr val="FF0000"/>
              </a:solidFill>
            </a:endParaRPr>
          </a:p>
        </p:txBody>
      </p:sp>
      <p:sp>
        <p:nvSpPr>
          <p:cNvPr id="5" name="4 Marcador de número de diapositiva"/>
          <p:cNvSpPr>
            <a:spLocks noGrp="1"/>
          </p:cNvSpPr>
          <p:nvPr>
            <p:ph type="sldNum" sz="quarter" idx="11"/>
          </p:nvPr>
        </p:nvSpPr>
        <p:spPr/>
        <p:txBody>
          <a:bodyPr/>
          <a:lstStyle/>
          <a:p>
            <a:fld id="{FA6519B8-2E90-4E4F-BE67-FCC11E72190C}" type="slidenum">
              <a:rPr lang="es-CL" smtClean="0"/>
              <a:pPr/>
              <a:t>1</a:t>
            </a:fld>
            <a:endParaRPr lang="es-CL"/>
          </a:p>
        </p:txBody>
      </p:sp>
    </p:spTree>
    <p:extLst>
      <p:ext uri="{BB962C8B-B14F-4D97-AF65-F5344CB8AC3E}">
        <p14:creationId xmlns="" xmlns:p14="http://schemas.microsoft.com/office/powerpoint/2010/main" val="29172206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836712"/>
          </a:xfrm>
        </p:spPr>
        <p:txBody>
          <a:bodyPr/>
          <a:lstStyle/>
          <a:p>
            <a:pPr algn="ctr"/>
            <a:r>
              <a:rPr lang="es-CL" sz="2000" b="1" dirty="0" smtClean="0"/>
              <a:t>DERECHO Y EXPERIENCIA COMPARADO</a:t>
            </a:r>
            <a:endParaRPr lang="es-CL" sz="2000" b="1" dirty="0"/>
          </a:p>
        </p:txBody>
      </p:sp>
      <p:sp>
        <p:nvSpPr>
          <p:cNvPr id="3" name="2 Marcador de contenido"/>
          <p:cNvSpPr>
            <a:spLocks noGrp="1"/>
          </p:cNvSpPr>
          <p:nvPr>
            <p:ph idx="1"/>
          </p:nvPr>
        </p:nvSpPr>
        <p:spPr>
          <a:xfrm>
            <a:off x="152400" y="620688"/>
            <a:ext cx="8164513" cy="4932379"/>
          </a:xfrm>
        </p:spPr>
        <p:txBody>
          <a:bodyPr>
            <a:noAutofit/>
          </a:bodyPr>
          <a:lstStyle/>
          <a:p>
            <a:pPr marL="0" indent="0" algn="just">
              <a:buNone/>
            </a:pPr>
            <a:endParaRPr lang="es-CL" sz="2000" b="1" dirty="0" smtClean="0">
              <a:solidFill>
                <a:schemeClr val="tx2"/>
              </a:solidFill>
            </a:endParaRPr>
          </a:p>
          <a:p>
            <a:pPr marL="0" indent="0" algn="just">
              <a:buNone/>
            </a:pPr>
            <a:r>
              <a:rPr lang="es-CL" sz="2000" b="1" dirty="0" smtClean="0">
                <a:solidFill>
                  <a:schemeClr val="tx2"/>
                </a:solidFill>
              </a:rPr>
              <a:t>Utilización </a:t>
            </a:r>
            <a:r>
              <a:rPr lang="es-CL" sz="2000" b="1" dirty="0">
                <a:solidFill>
                  <a:schemeClr val="tx2"/>
                </a:solidFill>
              </a:rPr>
              <a:t>del sistema en determinados tipos de delincuencia</a:t>
            </a:r>
            <a:br>
              <a:rPr lang="es-CL" sz="2000" b="1" dirty="0">
                <a:solidFill>
                  <a:schemeClr val="tx2"/>
                </a:solidFill>
              </a:rPr>
            </a:br>
            <a:endParaRPr lang="es-CL" sz="2000" b="1" dirty="0" smtClean="0">
              <a:solidFill>
                <a:schemeClr val="tx2"/>
              </a:solidFill>
            </a:endParaRPr>
          </a:p>
          <a:p>
            <a:pPr marL="0" indent="0" algn="just">
              <a:buNone/>
            </a:pPr>
            <a:r>
              <a:rPr lang="es-CL" sz="2000" b="1" dirty="0">
                <a:solidFill>
                  <a:schemeClr val="tx2"/>
                </a:solidFill>
              </a:rPr>
              <a:t>c) Manejo en estado de ebriedad</a:t>
            </a:r>
          </a:p>
          <a:p>
            <a:pPr marL="0" indent="0" algn="just">
              <a:buNone/>
            </a:pPr>
            <a:r>
              <a:rPr lang="es-CL" sz="2000" dirty="0" smtClean="0">
                <a:solidFill>
                  <a:schemeClr val="tx2"/>
                </a:solidFill>
              </a:rPr>
              <a:t>En </a:t>
            </a:r>
            <a:r>
              <a:rPr lang="es-CL" sz="2000" dirty="0">
                <a:solidFill>
                  <a:schemeClr val="tx2"/>
                </a:solidFill>
              </a:rPr>
              <a:t>la experiencia comparada, se registra la existencia de programas y tecnología particular para la supervisión de sujetos que han sido condenados por delitos provocados por el manejo bajo la influencia del alcohol o en estado de ebriedad. </a:t>
            </a:r>
            <a:r>
              <a:rPr lang="es-CL" sz="2000" dirty="0" smtClean="0">
                <a:solidFill>
                  <a:schemeClr val="tx2"/>
                </a:solidFill>
              </a:rPr>
              <a:t>A la VE </a:t>
            </a:r>
            <a:r>
              <a:rPr lang="es-CL" sz="2000" dirty="0">
                <a:solidFill>
                  <a:schemeClr val="tx2"/>
                </a:solidFill>
              </a:rPr>
              <a:t>generalmente se suma como condición el testeo contante de la cantidad de alcohol en el organismo del sujeto en su domicilio. </a:t>
            </a:r>
          </a:p>
          <a:p>
            <a:pPr marL="0" indent="0" algn="just">
              <a:buNone/>
            </a:pPr>
            <a:r>
              <a:rPr lang="es-CL" sz="2000" dirty="0">
                <a:solidFill>
                  <a:schemeClr val="tx2"/>
                </a:solidFill>
              </a:rPr>
              <a:t>Escasas evaluaciones. </a:t>
            </a:r>
          </a:p>
          <a:p>
            <a:pPr marL="0" indent="0" algn="just">
              <a:buNone/>
            </a:pPr>
            <a:r>
              <a:rPr lang="es-CL" sz="2000" b="1" dirty="0">
                <a:solidFill>
                  <a:schemeClr val="tx2"/>
                </a:solidFill>
              </a:rPr>
              <a:t>d) Justicia Juvenil </a:t>
            </a:r>
          </a:p>
          <a:p>
            <a:pPr marL="0" indent="0" algn="just">
              <a:buNone/>
            </a:pPr>
            <a:r>
              <a:rPr lang="es-CL" sz="2000" dirty="0">
                <a:solidFill>
                  <a:schemeClr val="tx2"/>
                </a:solidFill>
              </a:rPr>
              <a:t>Escasa utilización comparada, considerando el necesario componente de educación que supone las sanciones en el ámbito </a:t>
            </a:r>
            <a:r>
              <a:rPr lang="es-CL" sz="2000" dirty="0" smtClean="0">
                <a:solidFill>
                  <a:schemeClr val="tx2"/>
                </a:solidFill>
              </a:rPr>
              <a:t>juvenil</a:t>
            </a:r>
            <a:endParaRPr lang="es-CL" sz="2000" dirty="0">
              <a:solidFill>
                <a:schemeClr val="tx2"/>
              </a:solidFill>
            </a:endParaRPr>
          </a:p>
          <a:p>
            <a:pPr marL="0" indent="0" algn="just">
              <a:buNone/>
            </a:pPr>
            <a:r>
              <a:rPr lang="es-CL" sz="2000" dirty="0">
                <a:solidFill>
                  <a:schemeClr val="tx2"/>
                </a:solidFill>
              </a:rPr>
              <a:t>Escasas evaluaciones.</a:t>
            </a:r>
          </a:p>
          <a:p>
            <a:pPr marL="0" indent="0" algn="just">
              <a:buNone/>
            </a:pPr>
            <a:r>
              <a:rPr lang="es-CL" sz="2000" b="1" dirty="0">
                <a:solidFill>
                  <a:schemeClr val="tx2"/>
                </a:solidFill>
              </a:rPr>
              <a:t>e) Delitos terroristas</a:t>
            </a:r>
          </a:p>
          <a:p>
            <a:pPr marL="0" indent="0" algn="just">
              <a:buNone/>
            </a:pPr>
            <a:endParaRPr lang="es-CL" b="1" dirty="0" smtClean="0">
              <a:solidFill>
                <a:schemeClr val="tx2"/>
              </a:solidFill>
            </a:endParaRPr>
          </a:p>
        </p:txBody>
      </p:sp>
      <p:sp>
        <p:nvSpPr>
          <p:cNvPr id="4" name="3 Marcador de número de diapositiva"/>
          <p:cNvSpPr>
            <a:spLocks noGrp="1"/>
          </p:cNvSpPr>
          <p:nvPr>
            <p:ph type="sldNum" sz="quarter" idx="11"/>
          </p:nvPr>
        </p:nvSpPr>
        <p:spPr/>
        <p:txBody>
          <a:bodyPr/>
          <a:lstStyle/>
          <a:p>
            <a:fld id="{F6AA3D06-9334-4FE8-8D29-94A4D5C8A83D}" type="slidenum">
              <a:rPr lang="en-US" smtClean="0"/>
              <a:pPr/>
              <a:t>10</a:t>
            </a:fld>
            <a:endParaRPr lang="en-US"/>
          </a:p>
        </p:txBody>
      </p:sp>
      <p:sp>
        <p:nvSpPr>
          <p:cNvPr id="5" name="4 Marcador de pie de página"/>
          <p:cNvSpPr>
            <a:spLocks noGrp="1"/>
          </p:cNvSpPr>
          <p:nvPr>
            <p:ph type="ftr" sz="quarter" idx="10"/>
          </p:nvPr>
        </p:nvSpPr>
        <p:spPr>
          <a:xfrm>
            <a:off x="-31046" y="6527800"/>
            <a:ext cx="3882966" cy="246063"/>
          </a:xfrm>
        </p:spPr>
        <p:txBody>
          <a:bodyPr/>
          <a:lstStyle/>
          <a:p>
            <a:pPr lvl="0"/>
            <a:r>
              <a:rPr lang="es-CL" dirty="0" smtClean="0"/>
              <a:t>S. Valenzuela/El Salvador/Marzo 2013 </a:t>
            </a:r>
            <a:endParaRPr lang="en-US" dirty="0"/>
          </a:p>
        </p:txBody>
      </p:sp>
    </p:spTree>
    <p:extLst>
      <p:ext uri="{BB962C8B-B14F-4D97-AF65-F5344CB8AC3E}">
        <p14:creationId xmlns="" xmlns:p14="http://schemas.microsoft.com/office/powerpoint/2010/main" val="42586138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116632"/>
            <a:ext cx="8229600" cy="475456"/>
          </a:xfrm>
        </p:spPr>
        <p:txBody>
          <a:bodyPr/>
          <a:lstStyle/>
          <a:p>
            <a:pPr algn="ctr"/>
            <a:r>
              <a:rPr lang="es-ES_tradnl" sz="2000" b="1" dirty="0" smtClean="0"/>
              <a:t>TECNOLOGÍAS DISPONIBLES</a:t>
            </a:r>
            <a:endParaRPr lang="es-CL" sz="2000" b="1" dirty="0"/>
          </a:p>
        </p:txBody>
      </p:sp>
      <p:sp>
        <p:nvSpPr>
          <p:cNvPr id="4" name="3 Marcador de número de diapositiva"/>
          <p:cNvSpPr>
            <a:spLocks noGrp="1"/>
          </p:cNvSpPr>
          <p:nvPr>
            <p:ph type="sldNum" sz="quarter" idx="11"/>
          </p:nvPr>
        </p:nvSpPr>
        <p:spPr/>
        <p:txBody>
          <a:bodyPr/>
          <a:lstStyle/>
          <a:p>
            <a:fld id="{F6AA3D06-9334-4FE8-8D29-94A4D5C8A83D}" type="slidenum">
              <a:rPr lang="en-US" smtClean="0"/>
              <a:pPr/>
              <a:t>11</a:t>
            </a:fld>
            <a:endParaRPr lang="en-US"/>
          </a:p>
        </p:txBody>
      </p:sp>
      <p:pic>
        <p:nvPicPr>
          <p:cNvPr id="5" name="4 Marcador de contenido"/>
          <p:cNvPicPr>
            <a:picLocks noGrp="1"/>
          </p:cNvPicPr>
          <p:nvPr>
            <p:ph idx="1"/>
          </p:nvPr>
        </p:nvPicPr>
        <p:blipFill>
          <a:blip r:embed="rId2"/>
          <a:srcRect/>
          <a:stretch>
            <a:fillRect/>
          </a:stretch>
        </p:blipFill>
        <p:spPr bwMode="auto">
          <a:xfrm>
            <a:off x="127765" y="1052736"/>
            <a:ext cx="3562350" cy="2514600"/>
          </a:xfrm>
          <a:prstGeom prst="rect">
            <a:avLst/>
          </a:prstGeom>
          <a:noFill/>
          <a:ln w="9525">
            <a:noFill/>
            <a:miter lim="800000"/>
            <a:headEnd/>
            <a:tailEnd/>
          </a:ln>
        </p:spPr>
      </p:pic>
      <p:pic>
        <p:nvPicPr>
          <p:cNvPr id="6" name="5 Imagen"/>
          <p:cNvPicPr/>
          <p:nvPr/>
        </p:nvPicPr>
        <p:blipFill>
          <a:blip r:embed="rId3"/>
          <a:srcRect/>
          <a:stretch>
            <a:fillRect/>
          </a:stretch>
        </p:blipFill>
        <p:spPr bwMode="auto">
          <a:xfrm>
            <a:off x="4067944" y="4056060"/>
            <a:ext cx="3429023" cy="2471740"/>
          </a:xfrm>
          <a:prstGeom prst="rect">
            <a:avLst/>
          </a:prstGeom>
          <a:noFill/>
          <a:ln w="9525">
            <a:noFill/>
            <a:miter lim="800000"/>
            <a:headEnd/>
            <a:tailEnd/>
          </a:ln>
        </p:spPr>
      </p:pic>
      <p:sp>
        <p:nvSpPr>
          <p:cNvPr id="7" name="4 Marcador de pie de página"/>
          <p:cNvSpPr>
            <a:spLocks noGrp="1"/>
          </p:cNvSpPr>
          <p:nvPr>
            <p:ph type="ftr" sz="quarter" idx="10"/>
          </p:nvPr>
        </p:nvSpPr>
        <p:spPr>
          <a:xfrm>
            <a:off x="-31046" y="6527800"/>
            <a:ext cx="3882966" cy="246063"/>
          </a:xfrm>
        </p:spPr>
        <p:txBody>
          <a:bodyPr/>
          <a:lstStyle/>
          <a:p>
            <a:r>
              <a:rPr lang="es-CL" smtClean="0"/>
              <a:t>S. Valenzuela/El Salvador/Marzo 2013 </a:t>
            </a:r>
            <a:endParaRPr lang="en-US" dirty="0"/>
          </a:p>
        </p:txBody>
      </p:sp>
      <p:pic>
        <p:nvPicPr>
          <p:cNvPr id="2050" name="Picture 2"/>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1043608" y="3567336"/>
            <a:ext cx="2160240" cy="24499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5216525" y="878710"/>
            <a:ext cx="3100388" cy="317734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8124944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116632"/>
            <a:ext cx="8229600" cy="475456"/>
          </a:xfrm>
        </p:spPr>
        <p:txBody>
          <a:bodyPr/>
          <a:lstStyle/>
          <a:p>
            <a:pPr algn="ctr"/>
            <a:r>
              <a:rPr lang="es-ES_tradnl" sz="2000" b="1" dirty="0" smtClean="0"/>
              <a:t>TECNOLOGÍAS DISPONIBLES</a:t>
            </a:r>
            <a:endParaRPr lang="es-CL" sz="2000" b="1" dirty="0"/>
          </a:p>
        </p:txBody>
      </p:sp>
      <p:sp>
        <p:nvSpPr>
          <p:cNvPr id="4" name="3 Marcador de número de diapositiva"/>
          <p:cNvSpPr>
            <a:spLocks noGrp="1"/>
          </p:cNvSpPr>
          <p:nvPr>
            <p:ph type="sldNum" sz="quarter" idx="11"/>
          </p:nvPr>
        </p:nvSpPr>
        <p:spPr/>
        <p:txBody>
          <a:bodyPr/>
          <a:lstStyle/>
          <a:p>
            <a:fld id="{F6AA3D06-9334-4FE8-8D29-94A4D5C8A83D}" type="slidenum">
              <a:rPr lang="en-US" smtClean="0"/>
              <a:pPr/>
              <a:t>12</a:t>
            </a:fld>
            <a:endParaRPr lang="en-US"/>
          </a:p>
        </p:txBody>
      </p:sp>
      <p:sp>
        <p:nvSpPr>
          <p:cNvPr id="7" name="4 Marcador de pie de página"/>
          <p:cNvSpPr>
            <a:spLocks noGrp="1"/>
          </p:cNvSpPr>
          <p:nvPr>
            <p:ph type="ftr" sz="quarter" idx="10"/>
          </p:nvPr>
        </p:nvSpPr>
        <p:spPr>
          <a:xfrm>
            <a:off x="-31046" y="6527800"/>
            <a:ext cx="3882966" cy="246063"/>
          </a:xfrm>
        </p:spPr>
        <p:txBody>
          <a:bodyPr/>
          <a:lstStyle/>
          <a:p>
            <a:r>
              <a:rPr lang="es-CL" smtClean="0"/>
              <a:t>S. Valenzuela/El Salvador/Marzo 2013 </a:t>
            </a:r>
            <a:endParaRPr lang="en-US" dirty="0"/>
          </a:p>
        </p:txBody>
      </p:sp>
      <p:sp>
        <p:nvSpPr>
          <p:cNvPr id="3" name="2 Marcador de contenido"/>
          <p:cNvSpPr>
            <a:spLocks noGrp="1"/>
          </p:cNvSpPr>
          <p:nvPr>
            <p:ph idx="1"/>
          </p:nvPr>
        </p:nvSpPr>
        <p:spPr>
          <a:xfrm>
            <a:off x="107504" y="980728"/>
            <a:ext cx="8928992" cy="5472608"/>
          </a:xfrm>
        </p:spPr>
        <p:txBody>
          <a:bodyPr>
            <a:noAutofit/>
          </a:bodyPr>
          <a:lstStyle/>
          <a:p>
            <a:pPr marL="0" indent="0">
              <a:buNone/>
            </a:pPr>
            <a:r>
              <a:rPr lang="es-CL" sz="2000" b="1" dirty="0" smtClean="0">
                <a:solidFill>
                  <a:schemeClr val="tx2"/>
                </a:solidFill>
              </a:rPr>
              <a:t>1.	Radio </a:t>
            </a:r>
            <a:r>
              <a:rPr lang="es-CL" sz="2000" b="1" dirty="0">
                <a:solidFill>
                  <a:schemeClr val="tx2"/>
                </a:solidFill>
              </a:rPr>
              <a:t>frecuencia: </a:t>
            </a:r>
          </a:p>
          <a:p>
            <a:pPr marL="0" indent="0">
              <a:buNone/>
            </a:pPr>
            <a:endParaRPr lang="es-CL" sz="2000" dirty="0">
              <a:solidFill>
                <a:schemeClr val="tx2"/>
              </a:solidFill>
            </a:endParaRPr>
          </a:p>
          <a:p>
            <a:r>
              <a:rPr lang="es-CL" sz="2000" dirty="0" smtClean="0">
                <a:solidFill>
                  <a:schemeClr val="tx2"/>
                </a:solidFill>
              </a:rPr>
              <a:t>Constituye </a:t>
            </a:r>
            <a:r>
              <a:rPr lang="es-CL" sz="2000" dirty="0">
                <a:solidFill>
                  <a:schemeClr val="tx2"/>
                </a:solidFill>
              </a:rPr>
              <a:t>la tecnología más utilizada a nivel comparado de monitoreo y se encuentra asociada al control de reclusiones domiciliarias.  </a:t>
            </a:r>
          </a:p>
          <a:p>
            <a:r>
              <a:rPr lang="es-CL" sz="2000" dirty="0">
                <a:solidFill>
                  <a:schemeClr val="tx2"/>
                </a:solidFill>
              </a:rPr>
              <a:t>Para su aplicación, el infractor debe portar todo el tiempo, ya sea en su muñeca o en el tobillo un dispositivo con la forma de un brazalete, que no puede ser removido por él. </a:t>
            </a:r>
          </a:p>
          <a:p>
            <a:r>
              <a:rPr lang="es-CL" sz="2000" dirty="0">
                <a:solidFill>
                  <a:schemeClr val="tx2"/>
                </a:solidFill>
              </a:rPr>
              <a:t>Este dispositivo, que debe ser recargado periódicamente con batería, trasmite señales de radio frecuencia dos o más veces por minuto, a una unidad de monitoreo localizada en mismo domicilio, que a su vez está conectada con una computadora central (controlada por el </a:t>
            </a:r>
            <a:r>
              <a:rPr lang="es-CL" sz="2000" dirty="0" smtClean="0">
                <a:solidFill>
                  <a:schemeClr val="tx2"/>
                </a:solidFill>
              </a:rPr>
              <a:t>Estado o </a:t>
            </a:r>
            <a:r>
              <a:rPr lang="es-CL" sz="2000" dirty="0">
                <a:solidFill>
                  <a:schemeClr val="tx2"/>
                </a:solidFill>
              </a:rPr>
              <a:t>privados).</a:t>
            </a:r>
          </a:p>
          <a:p>
            <a:r>
              <a:rPr lang="es-CL" sz="2000" dirty="0">
                <a:solidFill>
                  <a:schemeClr val="tx2"/>
                </a:solidFill>
              </a:rPr>
              <a:t>Algunos dispositivos pueden ser programados para detectar la presencia del sujeto en radios de 12 hasta 120 metros, dependiendo del tipo de equipamiento utilizado. </a:t>
            </a:r>
          </a:p>
          <a:p>
            <a:endParaRPr lang="es-CL" sz="2000" dirty="0">
              <a:solidFill>
                <a:schemeClr val="tx2"/>
              </a:solidFill>
            </a:endParaRPr>
          </a:p>
        </p:txBody>
      </p:sp>
    </p:spTree>
    <p:extLst>
      <p:ext uri="{BB962C8B-B14F-4D97-AF65-F5344CB8AC3E}">
        <p14:creationId xmlns="" xmlns:p14="http://schemas.microsoft.com/office/powerpoint/2010/main" val="3037202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116632"/>
            <a:ext cx="8229600" cy="475456"/>
          </a:xfrm>
        </p:spPr>
        <p:txBody>
          <a:bodyPr/>
          <a:lstStyle/>
          <a:p>
            <a:pPr algn="ctr"/>
            <a:r>
              <a:rPr lang="es-ES_tradnl" sz="2000" b="1" dirty="0" smtClean="0"/>
              <a:t>TECNOLOGÍAS DISPONIBLES</a:t>
            </a:r>
            <a:endParaRPr lang="es-CL" sz="2000" b="1" dirty="0"/>
          </a:p>
        </p:txBody>
      </p:sp>
      <p:sp>
        <p:nvSpPr>
          <p:cNvPr id="4" name="3 Marcador de número de diapositiva"/>
          <p:cNvSpPr>
            <a:spLocks noGrp="1"/>
          </p:cNvSpPr>
          <p:nvPr>
            <p:ph type="sldNum" sz="quarter" idx="11"/>
          </p:nvPr>
        </p:nvSpPr>
        <p:spPr/>
        <p:txBody>
          <a:bodyPr/>
          <a:lstStyle/>
          <a:p>
            <a:fld id="{F6AA3D06-9334-4FE8-8D29-94A4D5C8A83D}" type="slidenum">
              <a:rPr lang="en-US" smtClean="0"/>
              <a:pPr/>
              <a:t>13</a:t>
            </a:fld>
            <a:endParaRPr lang="en-US"/>
          </a:p>
        </p:txBody>
      </p:sp>
      <p:sp>
        <p:nvSpPr>
          <p:cNvPr id="7" name="4 Marcador de pie de página"/>
          <p:cNvSpPr>
            <a:spLocks noGrp="1"/>
          </p:cNvSpPr>
          <p:nvPr>
            <p:ph type="ftr" sz="quarter" idx="10"/>
          </p:nvPr>
        </p:nvSpPr>
        <p:spPr>
          <a:xfrm>
            <a:off x="-31046" y="6527800"/>
            <a:ext cx="3882966" cy="246063"/>
          </a:xfrm>
        </p:spPr>
        <p:txBody>
          <a:bodyPr/>
          <a:lstStyle/>
          <a:p>
            <a:r>
              <a:rPr lang="es-CL" smtClean="0"/>
              <a:t>S. Valenzuela/El Salvador/Marzo 2013 </a:t>
            </a:r>
            <a:endParaRPr lang="en-US" dirty="0"/>
          </a:p>
        </p:txBody>
      </p:sp>
      <p:sp>
        <p:nvSpPr>
          <p:cNvPr id="3" name="2 Marcador de contenido"/>
          <p:cNvSpPr>
            <a:spLocks noGrp="1"/>
          </p:cNvSpPr>
          <p:nvPr>
            <p:ph idx="1"/>
          </p:nvPr>
        </p:nvSpPr>
        <p:spPr>
          <a:xfrm>
            <a:off x="107504" y="980728"/>
            <a:ext cx="8928992" cy="5472608"/>
          </a:xfrm>
        </p:spPr>
        <p:txBody>
          <a:bodyPr>
            <a:noAutofit/>
          </a:bodyPr>
          <a:lstStyle/>
          <a:p>
            <a:pPr marL="0" indent="0">
              <a:buNone/>
            </a:pPr>
            <a:r>
              <a:rPr lang="es-CL" sz="2000" b="1" dirty="0" smtClean="0">
                <a:solidFill>
                  <a:schemeClr val="tx2"/>
                </a:solidFill>
              </a:rPr>
              <a:t>2.	Reconocimiento por voz </a:t>
            </a:r>
            <a:endParaRPr lang="es-CL" sz="2000" b="1" dirty="0">
              <a:solidFill>
                <a:schemeClr val="tx2"/>
              </a:solidFill>
            </a:endParaRPr>
          </a:p>
          <a:p>
            <a:pPr marL="0" indent="0">
              <a:buNone/>
            </a:pPr>
            <a:endParaRPr lang="es-CL" sz="2000" dirty="0">
              <a:solidFill>
                <a:schemeClr val="tx2"/>
              </a:solidFill>
            </a:endParaRPr>
          </a:p>
          <a:p>
            <a:r>
              <a:rPr lang="es-CL" sz="2000" dirty="0">
                <a:solidFill>
                  <a:schemeClr val="tx2"/>
                </a:solidFill>
              </a:rPr>
              <a:t>N</a:t>
            </a:r>
            <a:r>
              <a:rPr lang="es-CL" sz="2000" dirty="0" smtClean="0">
                <a:solidFill>
                  <a:schemeClr val="tx2"/>
                </a:solidFill>
              </a:rPr>
              <a:t>o </a:t>
            </a:r>
            <a:r>
              <a:rPr lang="es-CL" sz="2000" dirty="0">
                <a:solidFill>
                  <a:schemeClr val="tx2"/>
                </a:solidFill>
              </a:rPr>
              <a:t>supone que el sujeto porte un dispositivo, si </a:t>
            </a:r>
            <a:r>
              <a:rPr lang="es-CL" sz="2000" dirty="0" smtClean="0">
                <a:solidFill>
                  <a:schemeClr val="tx2"/>
                </a:solidFill>
              </a:rPr>
              <a:t>no que es </a:t>
            </a:r>
            <a:r>
              <a:rPr lang="es-CL" sz="2000" dirty="0">
                <a:solidFill>
                  <a:schemeClr val="tx2"/>
                </a:solidFill>
              </a:rPr>
              <a:t>contactado mediante llamadas aleatorias que debe responder, </a:t>
            </a:r>
            <a:r>
              <a:rPr lang="es-CL" sz="2000" dirty="0" smtClean="0">
                <a:solidFill>
                  <a:schemeClr val="tx2"/>
                </a:solidFill>
              </a:rPr>
              <a:t>verificándose por medios tecnológicos que corresponde a la voz del sujeto condenado/imputado.</a:t>
            </a:r>
            <a:endParaRPr lang="es-CL" sz="2000" dirty="0">
              <a:solidFill>
                <a:schemeClr val="tx2"/>
              </a:solidFill>
            </a:endParaRPr>
          </a:p>
          <a:p>
            <a:r>
              <a:rPr lang="es-CL" sz="2000" dirty="0">
                <a:solidFill>
                  <a:schemeClr val="tx2"/>
                </a:solidFill>
              </a:rPr>
              <a:t>Para controlar arresto domiciliario presenta varias ventajas, como el que se requiere sólo de un teléfono. Por otro lado, la persona no debe portar un brazalete y se evita eventual estigmatización. </a:t>
            </a:r>
          </a:p>
          <a:p>
            <a:r>
              <a:rPr lang="es-CL" sz="2000" dirty="0" smtClean="0">
                <a:solidFill>
                  <a:schemeClr val="tx2"/>
                </a:solidFill>
              </a:rPr>
              <a:t>Sin embargo el </a:t>
            </a:r>
            <a:r>
              <a:rPr lang="es-CL" sz="2000" dirty="0">
                <a:solidFill>
                  <a:schemeClr val="tx2"/>
                </a:solidFill>
              </a:rPr>
              <a:t>sistema puede imponer cargas no sólo a las personas objeto de la medida si no que también a las personas que convivan con éste, en la medida que supone la interrupción del servicio </a:t>
            </a:r>
            <a:r>
              <a:rPr lang="es-CL" sz="2000" dirty="0" smtClean="0">
                <a:solidFill>
                  <a:schemeClr val="tx2"/>
                </a:solidFill>
              </a:rPr>
              <a:t>telefónico </a:t>
            </a:r>
            <a:r>
              <a:rPr lang="es-CL" sz="2000" dirty="0">
                <a:solidFill>
                  <a:schemeClr val="tx2"/>
                </a:solidFill>
              </a:rPr>
              <a:t>y muchas veces implicará interrumpir el descanso nocturno a través de las llamadas telefónicas. </a:t>
            </a:r>
          </a:p>
          <a:p>
            <a:pPr marL="0" indent="0">
              <a:buNone/>
            </a:pPr>
            <a:endParaRPr lang="es-CL" sz="2000" dirty="0">
              <a:solidFill>
                <a:schemeClr val="tx2"/>
              </a:solidFill>
            </a:endParaRPr>
          </a:p>
        </p:txBody>
      </p:sp>
    </p:spTree>
    <p:extLst>
      <p:ext uri="{BB962C8B-B14F-4D97-AF65-F5344CB8AC3E}">
        <p14:creationId xmlns="" xmlns:p14="http://schemas.microsoft.com/office/powerpoint/2010/main" val="31355500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116632"/>
            <a:ext cx="8229600" cy="475456"/>
          </a:xfrm>
        </p:spPr>
        <p:txBody>
          <a:bodyPr/>
          <a:lstStyle/>
          <a:p>
            <a:pPr algn="ctr"/>
            <a:r>
              <a:rPr lang="es-ES_tradnl" sz="2000" b="1" dirty="0" smtClean="0"/>
              <a:t>TECNOLOGÍAS DISPONIBLES</a:t>
            </a:r>
            <a:endParaRPr lang="es-CL" sz="2000" b="1" dirty="0"/>
          </a:p>
        </p:txBody>
      </p:sp>
      <p:sp>
        <p:nvSpPr>
          <p:cNvPr id="4" name="3 Marcador de número de diapositiva"/>
          <p:cNvSpPr>
            <a:spLocks noGrp="1"/>
          </p:cNvSpPr>
          <p:nvPr>
            <p:ph type="sldNum" sz="quarter" idx="11"/>
          </p:nvPr>
        </p:nvSpPr>
        <p:spPr/>
        <p:txBody>
          <a:bodyPr/>
          <a:lstStyle/>
          <a:p>
            <a:fld id="{F6AA3D06-9334-4FE8-8D29-94A4D5C8A83D}" type="slidenum">
              <a:rPr lang="en-US" smtClean="0"/>
              <a:pPr/>
              <a:t>14</a:t>
            </a:fld>
            <a:endParaRPr lang="en-US"/>
          </a:p>
        </p:txBody>
      </p:sp>
      <p:sp>
        <p:nvSpPr>
          <p:cNvPr id="7" name="4 Marcador de pie de página"/>
          <p:cNvSpPr>
            <a:spLocks noGrp="1"/>
          </p:cNvSpPr>
          <p:nvPr>
            <p:ph type="ftr" sz="quarter" idx="10"/>
          </p:nvPr>
        </p:nvSpPr>
        <p:spPr>
          <a:xfrm>
            <a:off x="-31046" y="6527800"/>
            <a:ext cx="3882966" cy="246063"/>
          </a:xfrm>
        </p:spPr>
        <p:txBody>
          <a:bodyPr/>
          <a:lstStyle/>
          <a:p>
            <a:r>
              <a:rPr lang="es-CL" smtClean="0"/>
              <a:t>S. Valenzuela/El Salvador/Marzo 2013 </a:t>
            </a:r>
            <a:endParaRPr lang="en-US" dirty="0"/>
          </a:p>
        </p:txBody>
      </p:sp>
      <p:sp>
        <p:nvSpPr>
          <p:cNvPr id="3" name="2 Marcador de contenido"/>
          <p:cNvSpPr>
            <a:spLocks noGrp="1"/>
          </p:cNvSpPr>
          <p:nvPr>
            <p:ph idx="1"/>
          </p:nvPr>
        </p:nvSpPr>
        <p:spPr>
          <a:xfrm>
            <a:off x="107504" y="980728"/>
            <a:ext cx="8928992" cy="5472608"/>
          </a:xfrm>
        </p:spPr>
        <p:txBody>
          <a:bodyPr>
            <a:noAutofit/>
          </a:bodyPr>
          <a:lstStyle/>
          <a:p>
            <a:pPr marL="0" indent="0">
              <a:buNone/>
            </a:pPr>
            <a:r>
              <a:rPr lang="es-CL" sz="2000" b="1" dirty="0" smtClean="0">
                <a:solidFill>
                  <a:schemeClr val="tx2"/>
                </a:solidFill>
              </a:rPr>
              <a:t>3.	Rastreo </a:t>
            </a:r>
            <a:r>
              <a:rPr lang="es-CL" sz="2000" b="1" dirty="0">
                <a:solidFill>
                  <a:schemeClr val="tx2"/>
                </a:solidFill>
              </a:rPr>
              <a:t>satelital </a:t>
            </a:r>
            <a:r>
              <a:rPr lang="es-CL" sz="2000" b="1" dirty="0" smtClean="0">
                <a:solidFill>
                  <a:schemeClr val="tx2"/>
                </a:solidFill>
              </a:rPr>
              <a:t>(GPS)</a:t>
            </a:r>
            <a:endParaRPr lang="es-CL" sz="2000" b="1" dirty="0">
              <a:solidFill>
                <a:schemeClr val="tx2"/>
              </a:solidFill>
            </a:endParaRPr>
          </a:p>
          <a:p>
            <a:pPr marL="0" indent="0">
              <a:buNone/>
            </a:pPr>
            <a:endParaRPr lang="es-CL" sz="2000" dirty="0">
              <a:solidFill>
                <a:schemeClr val="tx2"/>
              </a:solidFill>
            </a:endParaRPr>
          </a:p>
          <a:p>
            <a:r>
              <a:rPr lang="es-CL" sz="2000" dirty="0" smtClean="0">
                <a:solidFill>
                  <a:schemeClr val="tx2"/>
                </a:solidFill>
              </a:rPr>
              <a:t>Permite </a:t>
            </a:r>
            <a:r>
              <a:rPr lang="es-CL" sz="2000" dirty="0">
                <a:solidFill>
                  <a:schemeClr val="tx2"/>
                </a:solidFill>
              </a:rPr>
              <a:t>realizar un seguimiento de los movimientos del infractor y saber su ubicación en tiempo </a:t>
            </a:r>
            <a:r>
              <a:rPr lang="es-CL" sz="2000" dirty="0" smtClean="0">
                <a:solidFill>
                  <a:schemeClr val="tx2"/>
                </a:solidFill>
              </a:rPr>
              <a:t>(casi) </a:t>
            </a:r>
            <a:r>
              <a:rPr lang="es-CL" sz="2000" dirty="0">
                <a:solidFill>
                  <a:schemeClr val="tx2"/>
                </a:solidFill>
              </a:rPr>
              <a:t>real. </a:t>
            </a:r>
          </a:p>
          <a:p>
            <a:r>
              <a:rPr lang="es-CL" sz="2000" dirty="0">
                <a:solidFill>
                  <a:schemeClr val="tx2"/>
                </a:solidFill>
              </a:rPr>
              <a:t>La tecnología satelital o GPS (</a:t>
            </a:r>
            <a:r>
              <a:rPr lang="es-CL" sz="2000" i="1" dirty="0">
                <a:solidFill>
                  <a:schemeClr val="tx2"/>
                </a:solidFill>
              </a:rPr>
              <a:t>Global </a:t>
            </a:r>
            <a:r>
              <a:rPr lang="es-CL" sz="2000" i="1" dirty="0" err="1">
                <a:solidFill>
                  <a:schemeClr val="tx2"/>
                </a:solidFill>
              </a:rPr>
              <a:t>Positioning</a:t>
            </a:r>
            <a:r>
              <a:rPr lang="es-CL" sz="2000" i="1" dirty="0">
                <a:solidFill>
                  <a:schemeClr val="tx2"/>
                </a:solidFill>
              </a:rPr>
              <a:t> </a:t>
            </a:r>
            <a:r>
              <a:rPr lang="es-CL" sz="2000" i="1" dirty="0" smtClean="0">
                <a:solidFill>
                  <a:schemeClr val="tx2"/>
                </a:solidFill>
              </a:rPr>
              <a:t>Technologies</a:t>
            </a:r>
            <a:r>
              <a:rPr lang="es-CL" sz="2000" dirty="0">
                <a:solidFill>
                  <a:schemeClr val="tx2"/>
                </a:solidFill>
              </a:rPr>
              <a:t>) fue originalmente diseñada para usos militares, hoy se utiliza para una serie de otras aplicaciones (v.gr. seguimiento de </a:t>
            </a:r>
            <a:r>
              <a:rPr lang="es-CL" sz="2000" dirty="0" smtClean="0">
                <a:solidFill>
                  <a:schemeClr val="tx2"/>
                </a:solidFill>
              </a:rPr>
              <a:t>vehículos, rastreo de celulares y </a:t>
            </a:r>
            <a:r>
              <a:rPr lang="es-CL" sz="2000" i="1" dirty="0" smtClean="0">
                <a:solidFill>
                  <a:schemeClr val="tx2"/>
                </a:solidFill>
              </a:rPr>
              <a:t>notebooks</a:t>
            </a:r>
            <a:r>
              <a:rPr lang="es-CL" sz="2000" dirty="0" smtClean="0">
                <a:solidFill>
                  <a:schemeClr val="tx2"/>
                </a:solidFill>
              </a:rPr>
              <a:t>).  </a:t>
            </a:r>
            <a:endParaRPr lang="es-CL" sz="2000" dirty="0">
              <a:solidFill>
                <a:schemeClr val="tx2"/>
              </a:solidFill>
            </a:endParaRPr>
          </a:p>
          <a:p>
            <a:r>
              <a:rPr lang="es-CL" sz="2000" dirty="0" smtClean="0">
                <a:solidFill>
                  <a:schemeClr val="tx2"/>
                </a:solidFill>
              </a:rPr>
              <a:t>Persona </a:t>
            </a:r>
            <a:r>
              <a:rPr lang="es-CL" sz="2000" dirty="0">
                <a:solidFill>
                  <a:schemeClr val="tx2"/>
                </a:solidFill>
              </a:rPr>
              <a:t>debe llevar un brazalete en su tobillo o muñeca  y  un dispositivo de GPS o tracking, algo más grande que un teléfono móvil, que se conecta con la red de satélites de GPS y con el </a:t>
            </a:r>
            <a:r>
              <a:rPr lang="es-CL" sz="2000" dirty="0" smtClean="0">
                <a:solidFill>
                  <a:schemeClr val="tx2"/>
                </a:solidFill>
              </a:rPr>
              <a:t>computador </a:t>
            </a:r>
            <a:r>
              <a:rPr lang="es-CL" sz="2000" dirty="0">
                <a:solidFill>
                  <a:schemeClr val="tx2"/>
                </a:solidFill>
              </a:rPr>
              <a:t>central. </a:t>
            </a:r>
          </a:p>
          <a:p>
            <a:r>
              <a:rPr lang="es-CL" sz="2000" dirty="0">
                <a:solidFill>
                  <a:schemeClr val="tx2"/>
                </a:solidFill>
              </a:rPr>
              <a:t>Existen diferentes tipos de monitorización mediante GPS, la activa, la pasiva y la mixta.                </a:t>
            </a:r>
          </a:p>
          <a:p>
            <a:pPr marL="0" indent="0">
              <a:buNone/>
            </a:pPr>
            <a:endParaRPr lang="es-CL" sz="2000" dirty="0">
              <a:solidFill>
                <a:schemeClr val="tx2"/>
              </a:solidFill>
            </a:endParaRPr>
          </a:p>
        </p:txBody>
      </p:sp>
    </p:spTree>
    <p:extLst>
      <p:ext uri="{BB962C8B-B14F-4D97-AF65-F5344CB8AC3E}">
        <p14:creationId xmlns="" xmlns:p14="http://schemas.microsoft.com/office/powerpoint/2010/main" val="36462556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116632"/>
            <a:ext cx="8229600" cy="475456"/>
          </a:xfrm>
        </p:spPr>
        <p:txBody>
          <a:bodyPr/>
          <a:lstStyle/>
          <a:p>
            <a:pPr algn="ctr"/>
            <a:r>
              <a:rPr lang="es-ES_tradnl" sz="2000" b="1" dirty="0" smtClean="0"/>
              <a:t>TECNOLOGÍAS DISPONIBLES</a:t>
            </a:r>
            <a:endParaRPr lang="es-CL" sz="2000" b="1" dirty="0"/>
          </a:p>
        </p:txBody>
      </p:sp>
      <p:sp>
        <p:nvSpPr>
          <p:cNvPr id="4" name="3 Marcador de número de diapositiva"/>
          <p:cNvSpPr>
            <a:spLocks noGrp="1"/>
          </p:cNvSpPr>
          <p:nvPr>
            <p:ph type="sldNum" sz="quarter" idx="11"/>
          </p:nvPr>
        </p:nvSpPr>
        <p:spPr/>
        <p:txBody>
          <a:bodyPr/>
          <a:lstStyle/>
          <a:p>
            <a:fld id="{F6AA3D06-9334-4FE8-8D29-94A4D5C8A83D}" type="slidenum">
              <a:rPr lang="en-US" smtClean="0"/>
              <a:pPr/>
              <a:t>15</a:t>
            </a:fld>
            <a:endParaRPr lang="en-US"/>
          </a:p>
        </p:txBody>
      </p:sp>
      <p:sp>
        <p:nvSpPr>
          <p:cNvPr id="7" name="4 Marcador de pie de página"/>
          <p:cNvSpPr>
            <a:spLocks noGrp="1"/>
          </p:cNvSpPr>
          <p:nvPr>
            <p:ph type="ftr" sz="quarter" idx="10"/>
          </p:nvPr>
        </p:nvSpPr>
        <p:spPr>
          <a:xfrm>
            <a:off x="-31046" y="6527800"/>
            <a:ext cx="3882966" cy="246063"/>
          </a:xfrm>
        </p:spPr>
        <p:txBody>
          <a:bodyPr/>
          <a:lstStyle/>
          <a:p>
            <a:r>
              <a:rPr lang="es-CL" smtClean="0"/>
              <a:t>S. Valenzuela/El Salvador/Marzo 2013 </a:t>
            </a:r>
            <a:endParaRPr lang="en-US" dirty="0"/>
          </a:p>
        </p:txBody>
      </p:sp>
      <p:sp>
        <p:nvSpPr>
          <p:cNvPr id="3" name="2 Marcador de contenido"/>
          <p:cNvSpPr>
            <a:spLocks noGrp="1"/>
          </p:cNvSpPr>
          <p:nvPr>
            <p:ph idx="1"/>
          </p:nvPr>
        </p:nvSpPr>
        <p:spPr>
          <a:xfrm>
            <a:off x="107504" y="980728"/>
            <a:ext cx="8928992" cy="5472608"/>
          </a:xfrm>
        </p:spPr>
        <p:txBody>
          <a:bodyPr>
            <a:noAutofit/>
          </a:bodyPr>
          <a:lstStyle/>
          <a:p>
            <a:pPr marL="0" indent="0">
              <a:buNone/>
            </a:pPr>
            <a:r>
              <a:rPr lang="es-CL" sz="2000" b="1" dirty="0" smtClean="0">
                <a:solidFill>
                  <a:schemeClr val="tx2"/>
                </a:solidFill>
              </a:rPr>
              <a:t>3.	Rastreo </a:t>
            </a:r>
            <a:r>
              <a:rPr lang="es-CL" sz="2000" b="1" dirty="0">
                <a:solidFill>
                  <a:schemeClr val="tx2"/>
                </a:solidFill>
              </a:rPr>
              <a:t>satelital </a:t>
            </a:r>
            <a:r>
              <a:rPr lang="es-CL" sz="2000" b="1" dirty="0" smtClean="0">
                <a:solidFill>
                  <a:schemeClr val="tx2"/>
                </a:solidFill>
              </a:rPr>
              <a:t>(GPS)</a:t>
            </a:r>
            <a:endParaRPr lang="es-CL" sz="2000" b="1" dirty="0">
              <a:solidFill>
                <a:schemeClr val="tx2"/>
              </a:solidFill>
            </a:endParaRPr>
          </a:p>
          <a:p>
            <a:pPr marL="0" indent="0">
              <a:buNone/>
            </a:pPr>
            <a:endParaRPr lang="es-CL" sz="2000" dirty="0" smtClean="0">
              <a:solidFill>
                <a:schemeClr val="tx2"/>
              </a:solidFill>
            </a:endParaRPr>
          </a:p>
          <a:p>
            <a:r>
              <a:rPr lang="es-CL" sz="2000" dirty="0">
                <a:solidFill>
                  <a:schemeClr val="tx2"/>
                </a:solidFill>
              </a:rPr>
              <a:t>La </a:t>
            </a:r>
            <a:r>
              <a:rPr lang="es-CL" sz="2000" b="1" dirty="0">
                <a:solidFill>
                  <a:schemeClr val="tx2"/>
                </a:solidFill>
              </a:rPr>
              <a:t>activa</a:t>
            </a:r>
            <a:r>
              <a:rPr lang="es-CL" sz="2000" dirty="0">
                <a:solidFill>
                  <a:schemeClr val="tx2"/>
                </a:solidFill>
              </a:rPr>
              <a:t> permite conocer los movimientos del sujeto en el mismo momento en que se producen desde el computador central. </a:t>
            </a:r>
          </a:p>
          <a:p>
            <a:r>
              <a:rPr lang="es-CL" sz="2000" dirty="0" smtClean="0">
                <a:solidFill>
                  <a:schemeClr val="tx2"/>
                </a:solidFill>
              </a:rPr>
              <a:t>La </a:t>
            </a:r>
            <a:r>
              <a:rPr lang="es-CL" sz="2000" b="1" dirty="0">
                <a:solidFill>
                  <a:schemeClr val="tx2"/>
                </a:solidFill>
              </a:rPr>
              <a:t>pasiva</a:t>
            </a:r>
            <a:r>
              <a:rPr lang="es-CL" sz="2000" dirty="0">
                <a:solidFill>
                  <a:schemeClr val="tx2"/>
                </a:solidFill>
              </a:rPr>
              <a:t> permite conocer los movimientos del sujeto desde el computador central unas horas después de que se produzcan, normalmente, al final del día, cuando se envía la información sobre la localización de la persona. </a:t>
            </a:r>
          </a:p>
          <a:p>
            <a:r>
              <a:rPr lang="es-CL" sz="2000" dirty="0">
                <a:solidFill>
                  <a:schemeClr val="tx2"/>
                </a:solidFill>
              </a:rPr>
              <a:t>La </a:t>
            </a:r>
            <a:r>
              <a:rPr lang="es-CL" sz="2000" b="1" dirty="0">
                <a:solidFill>
                  <a:schemeClr val="tx2"/>
                </a:solidFill>
              </a:rPr>
              <a:t>mixta</a:t>
            </a:r>
            <a:r>
              <a:rPr lang="es-CL" sz="2000" dirty="0">
                <a:solidFill>
                  <a:schemeClr val="tx2"/>
                </a:solidFill>
              </a:rPr>
              <a:t>, funciona como un sistema pasivo de forma general y como un sistema activo cuando las persona monitorizada incumple.</a:t>
            </a:r>
          </a:p>
          <a:p>
            <a:r>
              <a:rPr lang="es-CL" sz="2000" dirty="0">
                <a:solidFill>
                  <a:schemeClr val="tx2"/>
                </a:solidFill>
              </a:rPr>
              <a:t>G</a:t>
            </a:r>
            <a:r>
              <a:rPr lang="es-CL" sz="2000" dirty="0" smtClean="0">
                <a:solidFill>
                  <a:schemeClr val="tx2"/>
                </a:solidFill>
              </a:rPr>
              <a:t>eneralmente </a:t>
            </a:r>
            <a:r>
              <a:rPr lang="es-CL" sz="2000" dirty="0">
                <a:solidFill>
                  <a:schemeClr val="tx2"/>
                </a:solidFill>
              </a:rPr>
              <a:t>se determinan zonas de inclusión y exclusión para cada infractor. </a:t>
            </a:r>
          </a:p>
          <a:p>
            <a:r>
              <a:rPr lang="es-CL" sz="2000" dirty="0">
                <a:solidFill>
                  <a:schemeClr val="tx2"/>
                </a:solidFill>
              </a:rPr>
              <a:t>P</a:t>
            </a:r>
            <a:r>
              <a:rPr lang="es-CL" sz="2000" dirty="0" smtClean="0">
                <a:solidFill>
                  <a:schemeClr val="tx2"/>
                </a:solidFill>
              </a:rPr>
              <a:t>resenta </a:t>
            </a:r>
            <a:r>
              <a:rPr lang="es-CL" sz="2000" dirty="0">
                <a:solidFill>
                  <a:schemeClr val="tx2"/>
                </a:solidFill>
              </a:rPr>
              <a:t>bastantes ventajas, pues permite una mayor libertad de movimiento al infractor. </a:t>
            </a:r>
          </a:p>
          <a:p>
            <a:r>
              <a:rPr lang="es-CL" sz="2000" dirty="0">
                <a:solidFill>
                  <a:schemeClr val="tx2"/>
                </a:solidFill>
              </a:rPr>
              <a:t>S/e puede afectar la vida privada del sujeto, que puede ser controlado las 24 </a:t>
            </a:r>
            <a:r>
              <a:rPr lang="es-CL" sz="2000" dirty="0" err="1">
                <a:solidFill>
                  <a:schemeClr val="tx2"/>
                </a:solidFill>
              </a:rPr>
              <a:t>hrs</a:t>
            </a:r>
            <a:r>
              <a:rPr lang="es-CL" sz="2000" dirty="0">
                <a:solidFill>
                  <a:schemeClr val="tx2"/>
                </a:solidFill>
              </a:rPr>
              <a:t> del día acerca de sus movimientos. </a:t>
            </a:r>
          </a:p>
          <a:p>
            <a:pPr marL="0" indent="0">
              <a:buNone/>
            </a:pPr>
            <a:endParaRPr lang="es-CL" sz="2000" dirty="0">
              <a:solidFill>
                <a:schemeClr val="tx2"/>
              </a:solidFill>
            </a:endParaRPr>
          </a:p>
          <a:p>
            <a:pPr marL="0" indent="0">
              <a:buNone/>
            </a:pPr>
            <a:endParaRPr lang="es-CL" sz="2000" dirty="0">
              <a:solidFill>
                <a:schemeClr val="tx2"/>
              </a:solidFill>
            </a:endParaRPr>
          </a:p>
        </p:txBody>
      </p:sp>
    </p:spTree>
    <p:extLst>
      <p:ext uri="{BB962C8B-B14F-4D97-AF65-F5344CB8AC3E}">
        <p14:creationId xmlns="" xmlns:p14="http://schemas.microsoft.com/office/powerpoint/2010/main" val="13833534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116632"/>
            <a:ext cx="8229600" cy="475456"/>
          </a:xfrm>
        </p:spPr>
        <p:txBody>
          <a:bodyPr/>
          <a:lstStyle/>
          <a:p>
            <a:pPr algn="ctr"/>
            <a:r>
              <a:rPr lang="es-ES_tradnl" sz="2000" b="1" dirty="0" smtClean="0"/>
              <a:t>TECNOLOGÍAS DISPONIBLES</a:t>
            </a:r>
            <a:endParaRPr lang="es-CL" sz="2000" b="1" dirty="0"/>
          </a:p>
        </p:txBody>
      </p:sp>
      <p:sp>
        <p:nvSpPr>
          <p:cNvPr id="4" name="3 Marcador de número de diapositiva"/>
          <p:cNvSpPr>
            <a:spLocks noGrp="1"/>
          </p:cNvSpPr>
          <p:nvPr>
            <p:ph type="sldNum" sz="quarter" idx="11"/>
          </p:nvPr>
        </p:nvSpPr>
        <p:spPr/>
        <p:txBody>
          <a:bodyPr/>
          <a:lstStyle/>
          <a:p>
            <a:fld id="{F6AA3D06-9334-4FE8-8D29-94A4D5C8A83D}" type="slidenum">
              <a:rPr lang="en-US" smtClean="0"/>
              <a:pPr/>
              <a:t>16</a:t>
            </a:fld>
            <a:endParaRPr lang="en-US"/>
          </a:p>
        </p:txBody>
      </p:sp>
      <p:sp>
        <p:nvSpPr>
          <p:cNvPr id="7" name="4 Marcador de pie de página"/>
          <p:cNvSpPr>
            <a:spLocks noGrp="1"/>
          </p:cNvSpPr>
          <p:nvPr>
            <p:ph type="ftr" sz="quarter" idx="10"/>
          </p:nvPr>
        </p:nvSpPr>
        <p:spPr>
          <a:xfrm>
            <a:off x="-31046" y="6527800"/>
            <a:ext cx="3882966" cy="246063"/>
          </a:xfrm>
        </p:spPr>
        <p:txBody>
          <a:bodyPr/>
          <a:lstStyle/>
          <a:p>
            <a:r>
              <a:rPr lang="es-CL" smtClean="0"/>
              <a:t>S. Valenzuela/El Salvador/Marzo 2013 </a:t>
            </a:r>
            <a:endParaRPr lang="en-US" dirty="0"/>
          </a:p>
        </p:txBody>
      </p:sp>
      <p:sp>
        <p:nvSpPr>
          <p:cNvPr id="3" name="2 Marcador de contenido"/>
          <p:cNvSpPr>
            <a:spLocks noGrp="1"/>
          </p:cNvSpPr>
          <p:nvPr>
            <p:ph idx="1"/>
          </p:nvPr>
        </p:nvSpPr>
        <p:spPr>
          <a:xfrm>
            <a:off x="107504" y="620688"/>
            <a:ext cx="8928992" cy="5472608"/>
          </a:xfrm>
        </p:spPr>
        <p:txBody>
          <a:bodyPr>
            <a:noAutofit/>
          </a:bodyPr>
          <a:lstStyle/>
          <a:p>
            <a:pPr marL="0" indent="0">
              <a:buNone/>
            </a:pPr>
            <a:r>
              <a:rPr lang="es-CL" sz="2000" b="1" dirty="0" smtClean="0">
                <a:solidFill>
                  <a:schemeClr val="tx2"/>
                </a:solidFill>
              </a:rPr>
              <a:t>3.	Rastreo </a:t>
            </a:r>
            <a:r>
              <a:rPr lang="es-CL" sz="2000" b="1" dirty="0">
                <a:solidFill>
                  <a:schemeClr val="tx2"/>
                </a:solidFill>
              </a:rPr>
              <a:t>satelital </a:t>
            </a:r>
            <a:r>
              <a:rPr lang="es-CL" sz="2000" b="1" dirty="0" smtClean="0">
                <a:solidFill>
                  <a:schemeClr val="tx2"/>
                </a:solidFill>
              </a:rPr>
              <a:t>(GPS)</a:t>
            </a:r>
            <a:endParaRPr lang="es-CL" sz="2000" b="1" dirty="0">
              <a:solidFill>
                <a:schemeClr val="tx2"/>
              </a:solidFill>
            </a:endParaRPr>
          </a:p>
          <a:p>
            <a:pPr marL="0" indent="0">
              <a:buNone/>
            </a:pPr>
            <a:endParaRPr lang="es-CL" sz="2000" dirty="0" smtClean="0">
              <a:solidFill>
                <a:schemeClr val="tx2"/>
              </a:solidFill>
            </a:endParaRPr>
          </a:p>
          <a:p>
            <a:r>
              <a:rPr lang="es-CL" sz="2000" dirty="0">
                <a:solidFill>
                  <a:schemeClr val="tx2"/>
                </a:solidFill>
              </a:rPr>
              <a:t>Otra </a:t>
            </a:r>
            <a:r>
              <a:rPr lang="es-CL" sz="2000" dirty="0" smtClean="0">
                <a:solidFill>
                  <a:schemeClr val="tx2"/>
                </a:solidFill>
              </a:rPr>
              <a:t>desventaja, </a:t>
            </a:r>
            <a:r>
              <a:rPr lang="es-CL" sz="2000" dirty="0">
                <a:solidFill>
                  <a:schemeClr val="tx2"/>
                </a:solidFill>
              </a:rPr>
              <a:t>es que presenta los mismos problemas de fallas en la cobertura, que en el caso de los teléfonos celulares.</a:t>
            </a:r>
          </a:p>
          <a:p>
            <a:r>
              <a:rPr lang="es-CL" sz="2000" dirty="0">
                <a:solidFill>
                  <a:schemeClr val="tx2"/>
                </a:solidFill>
              </a:rPr>
              <a:t>En este caso, el GPS continuará almacenando información con la ubicación del sujeto. Si bien la información puede ser recuperada, está no será enviada al computador central sino cuando la persona salga del área sin cobertura. </a:t>
            </a:r>
          </a:p>
          <a:p>
            <a:r>
              <a:rPr lang="es-CL" sz="2000" dirty="0">
                <a:solidFill>
                  <a:schemeClr val="tx2"/>
                </a:solidFill>
              </a:rPr>
              <a:t>La literatura ha considerado más apropiado su uso en casos de sujetos de alto riesgo de reincidencia o de causar daño a la víctima, en la medida que constituye el método de supervisión más invasivo de </a:t>
            </a:r>
            <a:r>
              <a:rPr lang="es-CL" sz="2000" dirty="0" smtClean="0">
                <a:solidFill>
                  <a:schemeClr val="tx2"/>
                </a:solidFill>
              </a:rPr>
              <a:t>l</a:t>
            </a:r>
          </a:p>
          <a:p>
            <a:r>
              <a:rPr lang="es-CL" sz="2000" dirty="0" smtClean="0">
                <a:solidFill>
                  <a:schemeClr val="tx2"/>
                </a:solidFill>
              </a:rPr>
              <a:t>os tres. </a:t>
            </a:r>
          </a:p>
          <a:p>
            <a:endParaRPr lang="es-CL" sz="2000" dirty="0">
              <a:solidFill>
                <a:schemeClr val="tx2"/>
              </a:solidFill>
            </a:endParaRPr>
          </a:p>
          <a:p>
            <a:pPr marL="0" indent="0">
              <a:buNone/>
            </a:pPr>
            <a:r>
              <a:rPr lang="es-CL" sz="2000" b="1" dirty="0" smtClean="0">
                <a:solidFill>
                  <a:schemeClr val="tx2"/>
                </a:solidFill>
              </a:rPr>
              <a:t>Otros métodos</a:t>
            </a:r>
          </a:p>
          <a:p>
            <a:r>
              <a:rPr lang="es-CL" sz="2000" dirty="0" smtClean="0">
                <a:solidFill>
                  <a:schemeClr val="tx2"/>
                </a:solidFill>
              </a:rPr>
              <a:t>Balizas</a:t>
            </a:r>
          </a:p>
          <a:p>
            <a:r>
              <a:rPr lang="es-CL" sz="2000" dirty="0" smtClean="0">
                <a:solidFill>
                  <a:schemeClr val="tx2"/>
                </a:solidFill>
              </a:rPr>
              <a:t>Detectores </a:t>
            </a:r>
            <a:r>
              <a:rPr lang="es-CL" sz="2000" dirty="0" err="1" smtClean="0">
                <a:solidFill>
                  <a:schemeClr val="tx2"/>
                </a:solidFill>
              </a:rPr>
              <a:t>transdérmicos</a:t>
            </a:r>
            <a:r>
              <a:rPr lang="es-CL" sz="2000" dirty="0" smtClean="0">
                <a:solidFill>
                  <a:schemeClr val="tx2"/>
                </a:solidFill>
              </a:rPr>
              <a:t> de etanol</a:t>
            </a:r>
            <a:endParaRPr lang="es-CL" sz="2000" dirty="0">
              <a:solidFill>
                <a:schemeClr val="tx2"/>
              </a:solidFill>
            </a:endParaRPr>
          </a:p>
          <a:p>
            <a:pPr marL="0" indent="0">
              <a:buNone/>
            </a:pPr>
            <a:endParaRPr lang="es-CL" sz="2000" dirty="0">
              <a:solidFill>
                <a:schemeClr val="tx2"/>
              </a:solidFill>
            </a:endParaRPr>
          </a:p>
          <a:p>
            <a:pPr marL="0" indent="0">
              <a:buNone/>
            </a:pPr>
            <a:endParaRPr lang="es-CL" sz="2000" dirty="0">
              <a:solidFill>
                <a:schemeClr val="tx2"/>
              </a:solidFill>
            </a:endParaRPr>
          </a:p>
        </p:txBody>
      </p:sp>
    </p:spTree>
    <p:extLst>
      <p:ext uri="{BB962C8B-B14F-4D97-AF65-F5344CB8AC3E}">
        <p14:creationId xmlns="" xmlns:p14="http://schemas.microsoft.com/office/powerpoint/2010/main" val="42179485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9552" y="116632"/>
            <a:ext cx="8229600" cy="763488"/>
          </a:xfrm>
        </p:spPr>
        <p:txBody>
          <a:bodyPr/>
          <a:lstStyle/>
          <a:p>
            <a:pPr algn="ctr"/>
            <a:r>
              <a:rPr lang="es-CL" sz="2000" b="1" dirty="0" smtClean="0"/>
              <a:t>TECNOLOGÍAS UTILIZADAS</a:t>
            </a:r>
            <a:endParaRPr lang="es-CL" sz="2000" b="1" dirty="0"/>
          </a:p>
        </p:txBody>
      </p:sp>
      <p:graphicFrame>
        <p:nvGraphicFramePr>
          <p:cNvPr id="5" name="4 Marcador de contenido"/>
          <p:cNvGraphicFramePr>
            <a:graphicFrameLocks noGrp="1"/>
          </p:cNvGraphicFramePr>
          <p:nvPr>
            <p:ph idx="1"/>
            <p:extLst>
              <p:ext uri="{D42A27DB-BD31-4B8C-83A1-F6EECF244321}">
                <p14:modId xmlns="" xmlns:p14="http://schemas.microsoft.com/office/powerpoint/2010/main" val="1137269381"/>
              </p:ext>
            </p:extLst>
          </p:nvPr>
        </p:nvGraphicFramePr>
        <p:xfrm>
          <a:off x="428597" y="980728"/>
          <a:ext cx="8247859" cy="4945767"/>
        </p:xfrm>
        <a:graphic>
          <a:graphicData uri="http://schemas.openxmlformats.org/drawingml/2006/table">
            <a:tbl>
              <a:tblPr/>
              <a:tblGrid>
                <a:gridCol w="1480291"/>
                <a:gridCol w="821869"/>
                <a:gridCol w="820709"/>
                <a:gridCol w="948526"/>
                <a:gridCol w="864096"/>
                <a:gridCol w="1152128"/>
                <a:gridCol w="936104"/>
                <a:gridCol w="1224136"/>
              </a:tblGrid>
              <a:tr h="987963">
                <a:tc>
                  <a:txBody>
                    <a:bodyPr/>
                    <a:lstStyle/>
                    <a:p>
                      <a:pPr algn="just">
                        <a:lnSpc>
                          <a:spcPct val="115000"/>
                        </a:lnSpc>
                        <a:spcAft>
                          <a:spcPts val="0"/>
                        </a:spcAft>
                      </a:pPr>
                      <a:endParaRPr lang="es-CL" sz="1800" dirty="0">
                        <a:solidFill>
                          <a:srgbClr val="FFFFFF"/>
                        </a:solidFill>
                        <a:latin typeface="Calibri"/>
                        <a:ea typeface="Calibri"/>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algn="ctr">
                        <a:lnSpc>
                          <a:spcPct val="115000"/>
                        </a:lnSpc>
                        <a:spcAft>
                          <a:spcPts val="0"/>
                        </a:spcAft>
                      </a:pPr>
                      <a:r>
                        <a:rPr lang="es-CL" sz="1800" b="1" dirty="0">
                          <a:solidFill>
                            <a:srgbClr val="FFFFFF"/>
                          </a:solidFill>
                          <a:latin typeface="Calibri"/>
                          <a:ea typeface="Calibri"/>
                          <a:cs typeface="Calibri"/>
                        </a:rPr>
                        <a:t>EE.UU</a:t>
                      </a:r>
                      <a:endParaRPr lang="es-CL" sz="18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algn="ctr">
                        <a:lnSpc>
                          <a:spcPct val="115000"/>
                        </a:lnSpc>
                        <a:spcAft>
                          <a:spcPts val="0"/>
                        </a:spcAft>
                      </a:pPr>
                      <a:r>
                        <a:rPr lang="es-CL" sz="1800" b="1" dirty="0">
                          <a:solidFill>
                            <a:srgbClr val="FFFFFF"/>
                          </a:solidFill>
                          <a:latin typeface="Calibri"/>
                          <a:ea typeface="Calibri"/>
                          <a:cs typeface="Calibri"/>
                        </a:rPr>
                        <a:t>España</a:t>
                      </a:r>
                      <a:endParaRPr lang="es-CL" sz="18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algn="ctr">
                        <a:lnSpc>
                          <a:spcPct val="115000"/>
                        </a:lnSpc>
                        <a:spcAft>
                          <a:spcPts val="0"/>
                        </a:spcAft>
                      </a:pPr>
                      <a:r>
                        <a:rPr lang="es-CL" sz="1800" b="1" dirty="0">
                          <a:solidFill>
                            <a:srgbClr val="FFFFFF"/>
                          </a:solidFill>
                          <a:latin typeface="Calibri"/>
                          <a:ea typeface="Calibri"/>
                          <a:cs typeface="Calibri"/>
                        </a:rPr>
                        <a:t>Canadá</a:t>
                      </a:r>
                      <a:endParaRPr lang="es-CL" sz="18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algn="ctr">
                        <a:lnSpc>
                          <a:spcPct val="115000"/>
                        </a:lnSpc>
                        <a:spcAft>
                          <a:spcPts val="0"/>
                        </a:spcAft>
                      </a:pPr>
                      <a:r>
                        <a:rPr lang="es-CL" sz="1800" b="1" dirty="0">
                          <a:solidFill>
                            <a:srgbClr val="FFFFFF"/>
                          </a:solidFill>
                          <a:latin typeface="Calibri"/>
                          <a:ea typeface="Calibri"/>
                          <a:cs typeface="Calibri"/>
                        </a:rPr>
                        <a:t>Italia</a:t>
                      </a:r>
                      <a:endParaRPr lang="es-CL" sz="18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algn="ctr">
                        <a:lnSpc>
                          <a:spcPct val="115000"/>
                        </a:lnSpc>
                        <a:spcAft>
                          <a:spcPts val="0"/>
                        </a:spcAft>
                      </a:pPr>
                      <a:r>
                        <a:rPr lang="es-CL" sz="1800" b="1" dirty="0">
                          <a:solidFill>
                            <a:srgbClr val="FFFFFF"/>
                          </a:solidFill>
                          <a:latin typeface="Calibri"/>
                          <a:ea typeface="Calibri"/>
                          <a:cs typeface="Calibri"/>
                        </a:rPr>
                        <a:t>Portugal</a:t>
                      </a:r>
                      <a:endParaRPr lang="es-CL" sz="18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algn="ctr">
                        <a:lnSpc>
                          <a:spcPct val="115000"/>
                        </a:lnSpc>
                        <a:spcAft>
                          <a:spcPts val="0"/>
                        </a:spcAft>
                      </a:pPr>
                      <a:r>
                        <a:rPr lang="es-CL" sz="1800" b="1" dirty="0">
                          <a:solidFill>
                            <a:srgbClr val="FFFFFF"/>
                          </a:solidFill>
                          <a:latin typeface="Calibri"/>
                          <a:ea typeface="Calibri"/>
                          <a:cs typeface="Calibri"/>
                        </a:rPr>
                        <a:t>Francia</a:t>
                      </a:r>
                      <a:endParaRPr lang="es-CL" sz="18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algn="ctr">
                        <a:lnSpc>
                          <a:spcPct val="115000"/>
                        </a:lnSpc>
                        <a:spcAft>
                          <a:spcPts val="0"/>
                        </a:spcAft>
                      </a:pPr>
                      <a:r>
                        <a:rPr lang="es-CL" sz="1800" b="1" dirty="0">
                          <a:solidFill>
                            <a:srgbClr val="FFFFFF"/>
                          </a:solidFill>
                          <a:latin typeface="Calibri"/>
                          <a:ea typeface="Calibri"/>
                          <a:cs typeface="Calibri"/>
                        </a:rPr>
                        <a:t>Inglaterra</a:t>
                      </a:r>
                      <a:endParaRPr lang="es-CL" sz="18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r>
              <a:tr h="619644">
                <a:tc>
                  <a:txBody>
                    <a:bodyPr/>
                    <a:lstStyle/>
                    <a:p>
                      <a:pPr algn="just">
                        <a:lnSpc>
                          <a:spcPct val="115000"/>
                        </a:lnSpc>
                        <a:spcAft>
                          <a:spcPts val="0"/>
                        </a:spcAft>
                      </a:pPr>
                      <a:r>
                        <a:rPr lang="es-CL" sz="1800">
                          <a:solidFill>
                            <a:schemeClr val="tx2">
                              <a:lumMod val="50000"/>
                            </a:schemeClr>
                          </a:solidFill>
                          <a:latin typeface="Calibri"/>
                          <a:ea typeface="Calibri"/>
                          <a:cs typeface="Calibri"/>
                        </a:rPr>
                        <a:t>GPS </a:t>
                      </a:r>
                      <a:endParaRPr lang="es-CL" sz="1800">
                        <a:solidFill>
                          <a:schemeClr val="tx2">
                            <a:lumMod val="50000"/>
                          </a:schemeClr>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lnSpc>
                          <a:spcPct val="115000"/>
                        </a:lnSpc>
                        <a:spcAft>
                          <a:spcPts val="0"/>
                        </a:spcAft>
                      </a:pPr>
                      <a:r>
                        <a:rPr lang="es-CL" sz="1800">
                          <a:solidFill>
                            <a:srgbClr val="FF0000"/>
                          </a:solidFill>
                          <a:latin typeface="Calibri"/>
                          <a:ea typeface="Calibri"/>
                          <a:cs typeface="Calibri"/>
                        </a:rPr>
                        <a:t>Si</a:t>
                      </a:r>
                      <a:endParaRPr lang="es-CL" sz="180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solidFill>
                            <a:srgbClr val="FF0000"/>
                          </a:solidFill>
                          <a:latin typeface="Calibri"/>
                          <a:ea typeface="Calibri"/>
                          <a:cs typeface="Calibri"/>
                        </a:rPr>
                        <a:t>Si</a:t>
                      </a:r>
                      <a:endParaRPr lang="es-CL" sz="1800" dirty="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latin typeface="Calibri"/>
                          <a:ea typeface="Calibri"/>
                          <a:cs typeface="Calibri"/>
                        </a:rPr>
                        <a:t>No</a:t>
                      </a:r>
                      <a:endParaRPr lang="es-CL"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solidFill>
                            <a:srgbClr val="FF0000"/>
                          </a:solidFill>
                          <a:latin typeface="Calibri"/>
                          <a:ea typeface="Calibri"/>
                          <a:cs typeface="Calibri"/>
                        </a:rPr>
                        <a:t>Si</a:t>
                      </a:r>
                      <a:endParaRPr lang="es-CL" sz="180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solidFill>
                            <a:srgbClr val="FF0000"/>
                          </a:solidFill>
                          <a:latin typeface="Calibri"/>
                          <a:ea typeface="Calibri"/>
                          <a:cs typeface="Calibri"/>
                        </a:rPr>
                        <a:t>Si</a:t>
                      </a:r>
                      <a:endParaRPr lang="es-CL" sz="180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9644">
                <a:tc>
                  <a:txBody>
                    <a:bodyPr/>
                    <a:lstStyle/>
                    <a:p>
                      <a:pPr algn="just">
                        <a:lnSpc>
                          <a:spcPct val="115000"/>
                        </a:lnSpc>
                        <a:spcAft>
                          <a:spcPts val="0"/>
                        </a:spcAft>
                      </a:pPr>
                      <a:r>
                        <a:rPr lang="es-CL" sz="1800">
                          <a:solidFill>
                            <a:schemeClr val="tx2">
                              <a:lumMod val="50000"/>
                            </a:schemeClr>
                          </a:solidFill>
                          <a:latin typeface="Calibri"/>
                          <a:ea typeface="Calibri"/>
                          <a:cs typeface="Calibri"/>
                        </a:rPr>
                        <a:t>Balizas</a:t>
                      </a:r>
                      <a:endParaRPr lang="es-CL" sz="1800">
                        <a:solidFill>
                          <a:schemeClr val="tx2">
                            <a:lumMod val="50000"/>
                          </a:schemeClr>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lnSpc>
                          <a:spcPct val="115000"/>
                        </a:lnSpc>
                        <a:spcAft>
                          <a:spcPts val="0"/>
                        </a:spcAft>
                      </a:pPr>
                      <a:r>
                        <a:rPr lang="es-CL" sz="1800">
                          <a:solidFill>
                            <a:srgbClr val="FF0000"/>
                          </a:solidFill>
                          <a:latin typeface="Calibri"/>
                          <a:ea typeface="Calibri"/>
                          <a:cs typeface="Calibri"/>
                        </a:rPr>
                        <a:t>Si</a:t>
                      </a:r>
                      <a:endParaRPr lang="es-CL" sz="180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latin typeface="Calibri"/>
                          <a:ea typeface="Calibri"/>
                          <a:cs typeface="Calibri"/>
                        </a:rPr>
                        <a:t>No</a:t>
                      </a:r>
                      <a:endParaRPr lang="es-CL"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1311">
                <a:tc>
                  <a:txBody>
                    <a:bodyPr/>
                    <a:lstStyle/>
                    <a:p>
                      <a:pPr algn="just">
                        <a:lnSpc>
                          <a:spcPct val="115000"/>
                        </a:lnSpc>
                        <a:spcAft>
                          <a:spcPts val="0"/>
                        </a:spcAft>
                      </a:pPr>
                      <a:r>
                        <a:rPr lang="es-CL" sz="1800" dirty="0">
                          <a:solidFill>
                            <a:schemeClr val="tx2">
                              <a:lumMod val="50000"/>
                            </a:schemeClr>
                          </a:solidFill>
                          <a:latin typeface="Calibri"/>
                          <a:ea typeface="Calibri"/>
                          <a:cs typeface="Calibri"/>
                        </a:rPr>
                        <a:t>Verificadores de Voz</a:t>
                      </a:r>
                      <a:endParaRPr lang="es-CL" sz="1800" dirty="0">
                        <a:solidFill>
                          <a:schemeClr val="tx2">
                            <a:lumMod val="50000"/>
                          </a:schemeClr>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lnSpc>
                          <a:spcPct val="115000"/>
                        </a:lnSpc>
                        <a:spcAft>
                          <a:spcPts val="0"/>
                        </a:spcAft>
                      </a:pPr>
                      <a:r>
                        <a:rPr lang="es-CL" sz="1800">
                          <a:solidFill>
                            <a:srgbClr val="FF0000"/>
                          </a:solidFill>
                          <a:latin typeface="Calibri"/>
                          <a:ea typeface="Calibri"/>
                          <a:cs typeface="Calibri"/>
                        </a:rPr>
                        <a:t>Si</a:t>
                      </a:r>
                      <a:endParaRPr lang="es-CL" sz="180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solidFill>
                            <a:srgbClr val="FF0000"/>
                          </a:solidFill>
                          <a:latin typeface="Calibri"/>
                          <a:ea typeface="Calibri"/>
                          <a:cs typeface="Calibri"/>
                        </a:rPr>
                        <a:t>Si</a:t>
                      </a:r>
                      <a:endParaRPr lang="es-CL" sz="180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latin typeface="Calibri"/>
                          <a:ea typeface="Calibri"/>
                          <a:cs typeface="Calibri"/>
                        </a:rPr>
                        <a:t>No</a:t>
                      </a:r>
                      <a:endParaRPr lang="es-CL"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latin typeface="Calibri"/>
                          <a:ea typeface="Calibri"/>
                          <a:cs typeface="Calibri"/>
                        </a:rPr>
                        <a:t>No</a:t>
                      </a:r>
                      <a:endParaRPr lang="es-CL"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latin typeface="Calibri"/>
                          <a:ea typeface="Calibri"/>
                          <a:cs typeface="Calibri"/>
                        </a:rPr>
                        <a:t>No</a:t>
                      </a:r>
                      <a:endParaRPr lang="es-CL"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35894">
                <a:tc>
                  <a:txBody>
                    <a:bodyPr/>
                    <a:lstStyle/>
                    <a:p>
                      <a:pPr algn="just">
                        <a:lnSpc>
                          <a:spcPct val="115000"/>
                        </a:lnSpc>
                        <a:spcAft>
                          <a:spcPts val="0"/>
                        </a:spcAft>
                      </a:pPr>
                      <a:r>
                        <a:rPr lang="es-CL" sz="1800" dirty="0">
                          <a:solidFill>
                            <a:schemeClr val="tx2">
                              <a:lumMod val="50000"/>
                            </a:schemeClr>
                          </a:solidFill>
                          <a:latin typeface="Calibri"/>
                          <a:ea typeface="Calibri"/>
                          <a:cs typeface="Calibri"/>
                        </a:rPr>
                        <a:t>Detectores </a:t>
                      </a:r>
                      <a:r>
                        <a:rPr lang="es-CL" sz="1800" dirty="0" err="1">
                          <a:solidFill>
                            <a:schemeClr val="tx2">
                              <a:lumMod val="50000"/>
                            </a:schemeClr>
                          </a:solidFill>
                          <a:latin typeface="Calibri"/>
                          <a:ea typeface="Calibri"/>
                          <a:cs typeface="Calibri"/>
                        </a:rPr>
                        <a:t>transdérmicos</a:t>
                      </a:r>
                      <a:r>
                        <a:rPr lang="es-CL" sz="1800" dirty="0">
                          <a:solidFill>
                            <a:schemeClr val="tx2">
                              <a:lumMod val="50000"/>
                            </a:schemeClr>
                          </a:solidFill>
                          <a:latin typeface="Calibri"/>
                          <a:ea typeface="Calibri"/>
                          <a:cs typeface="Calibri"/>
                        </a:rPr>
                        <a:t> de Etanol</a:t>
                      </a:r>
                      <a:endParaRPr lang="es-CL" sz="1800" dirty="0">
                        <a:solidFill>
                          <a:schemeClr val="tx2">
                            <a:lumMod val="50000"/>
                          </a:schemeClr>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lnSpc>
                          <a:spcPct val="115000"/>
                        </a:lnSpc>
                        <a:spcAft>
                          <a:spcPts val="0"/>
                        </a:spcAft>
                      </a:pPr>
                      <a:r>
                        <a:rPr lang="es-CL" sz="1800" dirty="0">
                          <a:solidFill>
                            <a:srgbClr val="FF0000"/>
                          </a:solidFill>
                          <a:latin typeface="Calibri"/>
                          <a:ea typeface="Calibri"/>
                          <a:cs typeface="Calibri"/>
                        </a:rPr>
                        <a:t>Si</a:t>
                      </a:r>
                      <a:endParaRPr lang="es-CL" sz="1800" dirty="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latin typeface="Calibri"/>
                          <a:ea typeface="Calibri"/>
                          <a:cs typeface="Calibri"/>
                        </a:rPr>
                        <a:t>No</a:t>
                      </a:r>
                      <a:endParaRPr lang="es-CL"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latin typeface="Calibri"/>
                          <a:ea typeface="Calibri"/>
                          <a:cs typeface="Calibri"/>
                        </a:rPr>
                        <a:t>No</a:t>
                      </a:r>
                      <a:endParaRPr lang="es-CL"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latin typeface="Calibri"/>
                          <a:ea typeface="Calibri"/>
                          <a:cs typeface="Calibri"/>
                        </a:rPr>
                        <a:t>No</a:t>
                      </a:r>
                      <a:endParaRPr lang="es-CL"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latin typeface="Calibri"/>
                          <a:ea typeface="Calibri"/>
                          <a:cs typeface="Calibri"/>
                        </a:rPr>
                        <a:t>No</a:t>
                      </a:r>
                      <a:endParaRPr lang="es-CL"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latin typeface="Calibri"/>
                          <a:ea typeface="Calibri"/>
                          <a:cs typeface="Calibri"/>
                        </a:rPr>
                        <a:t>No</a:t>
                      </a:r>
                      <a:endParaRPr lang="es-CL"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latin typeface="Calibri"/>
                          <a:ea typeface="Calibri"/>
                          <a:cs typeface="Calibri"/>
                        </a:rPr>
                        <a:t>No</a:t>
                      </a:r>
                      <a:endParaRPr lang="es-CL"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1311">
                <a:tc>
                  <a:txBody>
                    <a:bodyPr/>
                    <a:lstStyle/>
                    <a:p>
                      <a:pPr algn="just">
                        <a:lnSpc>
                          <a:spcPct val="115000"/>
                        </a:lnSpc>
                        <a:spcAft>
                          <a:spcPts val="0"/>
                        </a:spcAft>
                      </a:pPr>
                      <a:r>
                        <a:rPr lang="es-CL" sz="1800">
                          <a:solidFill>
                            <a:schemeClr val="tx2">
                              <a:lumMod val="50000"/>
                            </a:schemeClr>
                          </a:solidFill>
                          <a:latin typeface="Calibri"/>
                          <a:ea typeface="Calibri"/>
                          <a:cs typeface="Calibri"/>
                        </a:rPr>
                        <a:t>Brazalete con Estación RF</a:t>
                      </a:r>
                      <a:endParaRPr lang="es-CL" sz="1800">
                        <a:solidFill>
                          <a:schemeClr val="tx2">
                            <a:lumMod val="50000"/>
                          </a:schemeClr>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lnSpc>
                          <a:spcPct val="115000"/>
                        </a:lnSpc>
                        <a:spcAft>
                          <a:spcPts val="0"/>
                        </a:spcAft>
                      </a:pPr>
                      <a:r>
                        <a:rPr lang="es-CL" sz="1800">
                          <a:solidFill>
                            <a:srgbClr val="FF0000"/>
                          </a:solidFill>
                          <a:latin typeface="Calibri"/>
                          <a:ea typeface="Calibri"/>
                          <a:cs typeface="Calibri"/>
                        </a:rPr>
                        <a:t>Si</a:t>
                      </a:r>
                      <a:endParaRPr lang="es-CL" sz="180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solidFill>
                            <a:srgbClr val="FF0000"/>
                          </a:solidFill>
                          <a:latin typeface="Calibri"/>
                          <a:ea typeface="Calibri"/>
                          <a:cs typeface="Calibri"/>
                        </a:rPr>
                        <a:t>Si</a:t>
                      </a:r>
                      <a:endParaRPr lang="es-CL" sz="180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solidFill>
                            <a:srgbClr val="FF0000"/>
                          </a:solidFill>
                          <a:latin typeface="Calibri"/>
                          <a:ea typeface="Calibri"/>
                          <a:cs typeface="Calibri"/>
                        </a:rPr>
                        <a:t>Si</a:t>
                      </a:r>
                      <a:endParaRPr lang="es-CL" sz="180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solidFill>
                            <a:srgbClr val="FF0000"/>
                          </a:solidFill>
                          <a:latin typeface="Calibri"/>
                          <a:ea typeface="Calibri"/>
                          <a:cs typeface="Calibri"/>
                        </a:rPr>
                        <a:t>Si</a:t>
                      </a:r>
                      <a:endParaRPr lang="es-CL" sz="180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solidFill>
                            <a:srgbClr val="FF0000"/>
                          </a:solidFill>
                          <a:latin typeface="Calibri"/>
                          <a:ea typeface="Calibri"/>
                          <a:cs typeface="Calibri"/>
                        </a:rPr>
                        <a:t>Si</a:t>
                      </a:r>
                      <a:endParaRPr lang="es-CL" sz="180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latin typeface="Calibri"/>
                          <a:ea typeface="Calibri"/>
                          <a:cs typeface="Calibri"/>
                        </a:rPr>
                        <a:t>No</a:t>
                      </a:r>
                      <a:endParaRPr lang="es-CL"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solidFill>
                            <a:srgbClr val="FF0000"/>
                          </a:solidFill>
                          <a:latin typeface="Calibri"/>
                          <a:ea typeface="Calibri"/>
                          <a:cs typeface="Calibri"/>
                        </a:rPr>
                        <a:t>Si</a:t>
                      </a:r>
                      <a:endParaRPr lang="es-CL" sz="1800" dirty="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3 Marcador de número de diapositiva"/>
          <p:cNvSpPr>
            <a:spLocks noGrp="1"/>
          </p:cNvSpPr>
          <p:nvPr>
            <p:ph type="sldNum" sz="quarter" idx="11"/>
          </p:nvPr>
        </p:nvSpPr>
        <p:spPr/>
        <p:txBody>
          <a:bodyPr/>
          <a:lstStyle/>
          <a:p>
            <a:fld id="{F6AA3D06-9334-4FE8-8D29-94A4D5C8A83D}" type="slidenum">
              <a:rPr lang="en-US" smtClean="0"/>
              <a:pPr/>
              <a:t>17</a:t>
            </a:fld>
            <a:endParaRPr lang="en-US"/>
          </a:p>
        </p:txBody>
      </p:sp>
      <p:sp>
        <p:nvSpPr>
          <p:cNvPr id="6" name="4 Marcador de pie de página"/>
          <p:cNvSpPr>
            <a:spLocks noGrp="1"/>
          </p:cNvSpPr>
          <p:nvPr>
            <p:ph type="ftr" sz="quarter" idx="10"/>
          </p:nvPr>
        </p:nvSpPr>
        <p:spPr>
          <a:xfrm>
            <a:off x="-31046" y="6527800"/>
            <a:ext cx="3882966" cy="246063"/>
          </a:xfrm>
        </p:spPr>
        <p:txBody>
          <a:bodyPr/>
          <a:lstStyle/>
          <a:p>
            <a:pPr lvl="0"/>
            <a:r>
              <a:rPr lang="es-CL" smtClean="0"/>
              <a:t>S. Valenzuela/El Salvador/Marzo 2013 </a:t>
            </a:r>
            <a:endParaRPr lang="en-US" dirty="0"/>
          </a:p>
        </p:txBody>
      </p:sp>
    </p:spTree>
    <p:extLst>
      <p:ext uri="{BB962C8B-B14F-4D97-AF65-F5344CB8AC3E}">
        <p14:creationId xmlns="" xmlns:p14="http://schemas.microsoft.com/office/powerpoint/2010/main" val="29895510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16632"/>
            <a:ext cx="8229600" cy="691480"/>
          </a:xfrm>
        </p:spPr>
        <p:txBody>
          <a:bodyPr/>
          <a:lstStyle/>
          <a:p>
            <a:pPr algn="ctr"/>
            <a:r>
              <a:rPr lang="es-ES_tradnl" sz="2000" b="1" dirty="0" smtClean="0"/>
              <a:t>TECNOLOGÍAS UTILIZADAS</a:t>
            </a:r>
            <a:endParaRPr lang="es-CL" sz="2000" b="1" dirty="0"/>
          </a:p>
        </p:txBody>
      </p:sp>
      <p:graphicFrame>
        <p:nvGraphicFramePr>
          <p:cNvPr id="5" name="4 Marcador de contenido"/>
          <p:cNvGraphicFramePr>
            <a:graphicFrameLocks noGrp="1"/>
          </p:cNvGraphicFramePr>
          <p:nvPr>
            <p:ph idx="1"/>
            <p:extLst>
              <p:ext uri="{D42A27DB-BD31-4B8C-83A1-F6EECF244321}">
                <p14:modId xmlns="" xmlns:p14="http://schemas.microsoft.com/office/powerpoint/2010/main" val="4079471138"/>
              </p:ext>
            </p:extLst>
          </p:nvPr>
        </p:nvGraphicFramePr>
        <p:xfrm>
          <a:off x="611560" y="980726"/>
          <a:ext cx="7560839" cy="4533720"/>
        </p:xfrm>
        <a:graphic>
          <a:graphicData uri="http://schemas.openxmlformats.org/drawingml/2006/table">
            <a:tbl>
              <a:tblPr/>
              <a:tblGrid>
                <a:gridCol w="1745964"/>
                <a:gridCol w="969374"/>
                <a:gridCol w="1173094"/>
                <a:gridCol w="1152583"/>
                <a:gridCol w="1162154"/>
                <a:gridCol w="1357670"/>
              </a:tblGrid>
              <a:tr h="570644">
                <a:tc>
                  <a:txBody>
                    <a:bodyPr/>
                    <a:lstStyle/>
                    <a:p>
                      <a:pPr algn="just">
                        <a:lnSpc>
                          <a:spcPct val="115000"/>
                        </a:lnSpc>
                        <a:spcAft>
                          <a:spcPts val="0"/>
                        </a:spcAft>
                      </a:pPr>
                      <a:endParaRPr lang="es-CL" sz="1800" dirty="0">
                        <a:solidFill>
                          <a:srgbClr val="FFFFFF"/>
                        </a:solidFill>
                        <a:latin typeface="Calibri"/>
                        <a:ea typeface="Calibri"/>
                        <a:cs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algn="ctr">
                        <a:lnSpc>
                          <a:spcPct val="115000"/>
                        </a:lnSpc>
                        <a:spcAft>
                          <a:spcPts val="0"/>
                        </a:spcAft>
                      </a:pPr>
                      <a:r>
                        <a:rPr lang="es-CL" sz="1800" b="1" dirty="0">
                          <a:solidFill>
                            <a:srgbClr val="FFFFFF"/>
                          </a:solidFill>
                          <a:latin typeface="Calibri"/>
                          <a:ea typeface="Calibri"/>
                          <a:cs typeface="Calibri"/>
                        </a:rPr>
                        <a:t>Suecia</a:t>
                      </a:r>
                      <a:endParaRPr lang="es-CL" sz="18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algn="ctr">
                        <a:lnSpc>
                          <a:spcPct val="115000"/>
                        </a:lnSpc>
                        <a:spcAft>
                          <a:spcPts val="0"/>
                        </a:spcAft>
                      </a:pPr>
                      <a:r>
                        <a:rPr lang="es-CL" sz="1800" b="1" dirty="0">
                          <a:solidFill>
                            <a:srgbClr val="FFFFFF"/>
                          </a:solidFill>
                          <a:latin typeface="Calibri"/>
                          <a:ea typeface="Calibri"/>
                          <a:cs typeface="Calibri"/>
                        </a:rPr>
                        <a:t>Holanda</a:t>
                      </a:r>
                      <a:endParaRPr lang="es-CL" sz="18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algn="ctr">
                        <a:lnSpc>
                          <a:spcPct val="115000"/>
                        </a:lnSpc>
                        <a:spcAft>
                          <a:spcPts val="0"/>
                        </a:spcAft>
                      </a:pPr>
                      <a:r>
                        <a:rPr lang="es-CL" sz="1800" b="1" dirty="0">
                          <a:solidFill>
                            <a:srgbClr val="FFFFFF"/>
                          </a:solidFill>
                          <a:latin typeface="Calibri"/>
                          <a:ea typeface="Calibri"/>
                          <a:cs typeface="Calibri"/>
                        </a:rPr>
                        <a:t>Australia</a:t>
                      </a:r>
                      <a:endParaRPr lang="es-CL" sz="18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algn="ctr">
                        <a:lnSpc>
                          <a:spcPct val="115000"/>
                        </a:lnSpc>
                        <a:spcAft>
                          <a:spcPts val="0"/>
                        </a:spcAft>
                      </a:pPr>
                      <a:r>
                        <a:rPr lang="es-CL" sz="1800" b="1" dirty="0">
                          <a:solidFill>
                            <a:srgbClr val="FFFFFF"/>
                          </a:solidFill>
                          <a:latin typeface="Calibri"/>
                          <a:ea typeface="Calibri"/>
                          <a:cs typeface="Calibri"/>
                        </a:rPr>
                        <a:t>Colombia</a:t>
                      </a:r>
                      <a:endParaRPr lang="es-CL" sz="18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algn="ctr">
                        <a:lnSpc>
                          <a:spcPct val="115000"/>
                        </a:lnSpc>
                        <a:spcAft>
                          <a:spcPts val="0"/>
                        </a:spcAft>
                      </a:pPr>
                      <a:r>
                        <a:rPr lang="es-CL" sz="1800" b="1" dirty="0">
                          <a:solidFill>
                            <a:srgbClr val="FFFFFF"/>
                          </a:solidFill>
                          <a:latin typeface="Calibri"/>
                          <a:ea typeface="Calibri"/>
                          <a:cs typeface="Calibri"/>
                        </a:rPr>
                        <a:t>Argentina</a:t>
                      </a:r>
                      <a:endParaRPr lang="es-CL" sz="18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r>
              <a:tr h="570644">
                <a:tc>
                  <a:txBody>
                    <a:bodyPr/>
                    <a:lstStyle/>
                    <a:p>
                      <a:pPr algn="just">
                        <a:lnSpc>
                          <a:spcPct val="115000"/>
                        </a:lnSpc>
                        <a:spcAft>
                          <a:spcPts val="0"/>
                        </a:spcAft>
                      </a:pPr>
                      <a:r>
                        <a:rPr lang="es-CL" sz="1800" dirty="0">
                          <a:solidFill>
                            <a:schemeClr val="tx2">
                              <a:lumMod val="50000"/>
                            </a:schemeClr>
                          </a:solidFill>
                          <a:latin typeface="Calibri"/>
                          <a:ea typeface="Calibri"/>
                          <a:cs typeface="Calibri"/>
                        </a:rPr>
                        <a:t>GPS </a:t>
                      </a:r>
                      <a:endParaRPr lang="es-CL" sz="1800" dirty="0">
                        <a:solidFill>
                          <a:schemeClr val="tx2">
                            <a:lumMod val="50000"/>
                          </a:schemeClr>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lnSpc>
                          <a:spcPct val="115000"/>
                        </a:lnSpc>
                        <a:spcAft>
                          <a:spcPts val="0"/>
                        </a:spcAft>
                      </a:pPr>
                      <a:r>
                        <a:rPr lang="es-CL" sz="1800" dirty="0">
                          <a:latin typeface="Calibri"/>
                          <a:ea typeface="Calibri"/>
                          <a:cs typeface="Calibri"/>
                        </a:rPr>
                        <a:t>No</a:t>
                      </a:r>
                      <a:endParaRPr lang="es-CL"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solidFill>
                            <a:srgbClr val="FF0000"/>
                          </a:solidFill>
                          <a:latin typeface="Calibri"/>
                          <a:ea typeface="Calibri"/>
                          <a:cs typeface="Calibri"/>
                        </a:rPr>
                        <a:t>Si</a:t>
                      </a:r>
                      <a:endParaRPr lang="es-CL" sz="180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0644">
                <a:tc>
                  <a:txBody>
                    <a:bodyPr/>
                    <a:lstStyle/>
                    <a:p>
                      <a:pPr algn="just">
                        <a:lnSpc>
                          <a:spcPct val="115000"/>
                        </a:lnSpc>
                        <a:spcAft>
                          <a:spcPts val="0"/>
                        </a:spcAft>
                      </a:pPr>
                      <a:r>
                        <a:rPr lang="es-CL" sz="1800">
                          <a:solidFill>
                            <a:schemeClr val="tx2">
                              <a:lumMod val="50000"/>
                            </a:schemeClr>
                          </a:solidFill>
                          <a:latin typeface="Calibri"/>
                          <a:ea typeface="Calibri"/>
                          <a:cs typeface="Calibri"/>
                        </a:rPr>
                        <a:t>Balizas</a:t>
                      </a:r>
                      <a:endParaRPr lang="es-CL" sz="1800">
                        <a:solidFill>
                          <a:schemeClr val="tx2">
                            <a:lumMod val="50000"/>
                          </a:schemeClr>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lnSpc>
                          <a:spcPct val="115000"/>
                        </a:lnSpc>
                        <a:spcAft>
                          <a:spcPts val="0"/>
                        </a:spcAft>
                      </a:pPr>
                      <a:r>
                        <a:rPr lang="es-CL" sz="1800" dirty="0">
                          <a:latin typeface="Calibri"/>
                          <a:ea typeface="Calibri"/>
                          <a:cs typeface="Calibri"/>
                        </a:rPr>
                        <a:t>No</a:t>
                      </a:r>
                      <a:endParaRPr lang="es-CL"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latin typeface="Calibri"/>
                          <a:ea typeface="Calibri"/>
                          <a:cs typeface="Calibri"/>
                        </a:rPr>
                        <a:t>No</a:t>
                      </a:r>
                      <a:endParaRPr lang="es-CL"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8350">
                <a:tc>
                  <a:txBody>
                    <a:bodyPr/>
                    <a:lstStyle/>
                    <a:p>
                      <a:pPr algn="just">
                        <a:lnSpc>
                          <a:spcPct val="115000"/>
                        </a:lnSpc>
                        <a:spcAft>
                          <a:spcPts val="0"/>
                        </a:spcAft>
                      </a:pPr>
                      <a:r>
                        <a:rPr lang="es-CL" sz="1800" dirty="0">
                          <a:solidFill>
                            <a:schemeClr val="tx2">
                              <a:lumMod val="50000"/>
                            </a:schemeClr>
                          </a:solidFill>
                          <a:latin typeface="Calibri"/>
                          <a:ea typeface="Calibri"/>
                          <a:cs typeface="Calibri"/>
                        </a:rPr>
                        <a:t>Verificadores de Voz</a:t>
                      </a:r>
                      <a:endParaRPr lang="es-CL" sz="1800" dirty="0">
                        <a:solidFill>
                          <a:schemeClr val="tx2">
                            <a:lumMod val="50000"/>
                          </a:schemeClr>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latin typeface="Calibri"/>
                          <a:ea typeface="Calibri"/>
                          <a:cs typeface="Calibri"/>
                        </a:rPr>
                        <a:t>No</a:t>
                      </a:r>
                      <a:endParaRPr lang="es-CL"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solidFill>
                            <a:srgbClr val="FF0000"/>
                          </a:solidFill>
                          <a:latin typeface="Calibri"/>
                          <a:ea typeface="Calibri"/>
                          <a:cs typeface="Calibri"/>
                        </a:rPr>
                        <a:t>Si</a:t>
                      </a:r>
                      <a:endParaRPr lang="es-CL" sz="1800" dirty="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42141">
                <a:tc>
                  <a:txBody>
                    <a:bodyPr/>
                    <a:lstStyle/>
                    <a:p>
                      <a:pPr algn="just">
                        <a:lnSpc>
                          <a:spcPct val="115000"/>
                        </a:lnSpc>
                        <a:spcAft>
                          <a:spcPts val="0"/>
                        </a:spcAft>
                      </a:pPr>
                      <a:r>
                        <a:rPr lang="es-CL" sz="1800">
                          <a:solidFill>
                            <a:schemeClr val="tx2">
                              <a:lumMod val="50000"/>
                            </a:schemeClr>
                          </a:solidFill>
                          <a:latin typeface="Calibri"/>
                          <a:ea typeface="Calibri"/>
                          <a:cs typeface="Calibri"/>
                        </a:rPr>
                        <a:t>Detectores transdérmicos de Etanol</a:t>
                      </a:r>
                      <a:endParaRPr lang="es-CL" sz="1800">
                        <a:solidFill>
                          <a:schemeClr val="tx2">
                            <a:lumMod val="50000"/>
                          </a:schemeClr>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latin typeface="Calibri"/>
                          <a:ea typeface="Calibri"/>
                          <a:cs typeface="Calibri"/>
                        </a:rPr>
                        <a:t>No</a:t>
                      </a:r>
                      <a:endParaRPr lang="es-CL"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latin typeface="Calibri"/>
                          <a:ea typeface="Calibri"/>
                          <a:cs typeface="Calibri"/>
                        </a:rPr>
                        <a:t>No</a:t>
                      </a:r>
                      <a:endParaRPr lang="es-CL"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latin typeface="Calibri"/>
                          <a:ea typeface="Calibri"/>
                          <a:cs typeface="Calibri"/>
                        </a:rPr>
                        <a:t>No</a:t>
                      </a:r>
                      <a:endParaRPr lang="es-CL" sz="18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1297">
                <a:tc>
                  <a:txBody>
                    <a:bodyPr/>
                    <a:lstStyle/>
                    <a:p>
                      <a:pPr algn="just">
                        <a:lnSpc>
                          <a:spcPct val="115000"/>
                        </a:lnSpc>
                        <a:spcAft>
                          <a:spcPts val="0"/>
                        </a:spcAft>
                      </a:pPr>
                      <a:r>
                        <a:rPr lang="es-CL" sz="1800">
                          <a:solidFill>
                            <a:schemeClr val="tx2">
                              <a:lumMod val="50000"/>
                            </a:schemeClr>
                          </a:solidFill>
                          <a:latin typeface="Calibri"/>
                          <a:ea typeface="Calibri"/>
                          <a:cs typeface="Calibri"/>
                        </a:rPr>
                        <a:t>Brazalete con Estación RF</a:t>
                      </a:r>
                      <a:endParaRPr lang="es-CL" sz="1800">
                        <a:solidFill>
                          <a:schemeClr val="tx2">
                            <a:lumMod val="50000"/>
                          </a:schemeClr>
                        </a:solidFill>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lnSpc>
                          <a:spcPct val="115000"/>
                        </a:lnSpc>
                        <a:spcAft>
                          <a:spcPts val="0"/>
                        </a:spcAft>
                      </a:pPr>
                      <a:r>
                        <a:rPr lang="es-CL" sz="1800">
                          <a:solidFill>
                            <a:srgbClr val="FF0000"/>
                          </a:solidFill>
                          <a:latin typeface="Calibri"/>
                          <a:ea typeface="Calibri"/>
                          <a:cs typeface="Calibri"/>
                        </a:rPr>
                        <a:t>Si</a:t>
                      </a:r>
                      <a:endParaRPr lang="es-CL" sz="180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solidFill>
                            <a:srgbClr val="FF0000"/>
                          </a:solidFill>
                          <a:latin typeface="Calibri"/>
                          <a:ea typeface="Calibri"/>
                          <a:cs typeface="Calibri"/>
                        </a:rPr>
                        <a:t>Si</a:t>
                      </a:r>
                      <a:endParaRPr lang="es-CL" sz="180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a:solidFill>
                            <a:srgbClr val="FF0000"/>
                          </a:solidFill>
                          <a:latin typeface="Calibri"/>
                          <a:ea typeface="Calibri"/>
                          <a:cs typeface="Calibri"/>
                        </a:rPr>
                        <a:t>Si</a:t>
                      </a:r>
                      <a:endParaRPr lang="es-CL" sz="180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latin typeface="Calibri"/>
                          <a:ea typeface="Calibri"/>
                          <a:cs typeface="Calibri"/>
                        </a:rPr>
                        <a:t>No</a:t>
                      </a:r>
                      <a:endParaRPr lang="es-CL" sz="18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CL" sz="1800" dirty="0">
                          <a:solidFill>
                            <a:srgbClr val="FF0000"/>
                          </a:solidFill>
                          <a:latin typeface="Calibri"/>
                          <a:ea typeface="Calibri"/>
                          <a:cs typeface="Calibri"/>
                        </a:rPr>
                        <a:t>Si</a:t>
                      </a:r>
                      <a:endParaRPr lang="es-CL" sz="1800" dirty="0">
                        <a:solidFill>
                          <a:srgbClr val="FF0000"/>
                        </a:solidFill>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3 Marcador de número de diapositiva"/>
          <p:cNvSpPr>
            <a:spLocks noGrp="1"/>
          </p:cNvSpPr>
          <p:nvPr>
            <p:ph type="sldNum" sz="quarter" idx="11"/>
          </p:nvPr>
        </p:nvSpPr>
        <p:spPr/>
        <p:txBody>
          <a:bodyPr/>
          <a:lstStyle/>
          <a:p>
            <a:fld id="{F6AA3D06-9334-4FE8-8D29-94A4D5C8A83D}" type="slidenum">
              <a:rPr lang="en-US" smtClean="0"/>
              <a:pPr/>
              <a:t>18</a:t>
            </a:fld>
            <a:endParaRPr lang="en-US"/>
          </a:p>
        </p:txBody>
      </p:sp>
      <p:sp>
        <p:nvSpPr>
          <p:cNvPr id="6" name="4 Marcador de pie de página"/>
          <p:cNvSpPr>
            <a:spLocks noGrp="1"/>
          </p:cNvSpPr>
          <p:nvPr>
            <p:ph type="ftr" sz="quarter" idx="10"/>
          </p:nvPr>
        </p:nvSpPr>
        <p:spPr>
          <a:xfrm>
            <a:off x="-31046" y="6527800"/>
            <a:ext cx="3882966" cy="246063"/>
          </a:xfrm>
        </p:spPr>
        <p:txBody>
          <a:bodyPr/>
          <a:lstStyle/>
          <a:p>
            <a:pPr lvl="0"/>
            <a:r>
              <a:rPr lang="es-CL" smtClean="0"/>
              <a:t>S. Valenzuela/El Salvador/Marzo 2013 </a:t>
            </a:r>
            <a:endParaRPr lang="en-US" dirty="0"/>
          </a:p>
        </p:txBody>
      </p:sp>
    </p:spTree>
    <p:extLst>
      <p:ext uri="{BB962C8B-B14F-4D97-AF65-F5344CB8AC3E}">
        <p14:creationId xmlns="" xmlns:p14="http://schemas.microsoft.com/office/powerpoint/2010/main" val="28660335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16632"/>
            <a:ext cx="8229600" cy="475456"/>
          </a:xfrm>
        </p:spPr>
        <p:txBody>
          <a:bodyPr/>
          <a:lstStyle/>
          <a:p>
            <a:pPr algn="ctr"/>
            <a:r>
              <a:rPr lang="es-ES_tradnl" sz="2000" b="1" dirty="0" smtClean="0"/>
              <a:t>CONSIDERACIONES Y CRÍTICAS</a:t>
            </a:r>
            <a:endParaRPr lang="es-CL" sz="2000" b="1" dirty="0"/>
          </a:p>
        </p:txBody>
      </p:sp>
      <p:sp>
        <p:nvSpPr>
          <p:cNvPr id="3" name="2 Marcador de contenido"/>
          <p:cNvSpPr>
            <a:spLocks noGrp="1"/>
          </p:cNvSpPr>
          <p:nvPr>
            <p:ph idx="1"/>
          </p:nvPr>
        </p:nvSpPr>
        <p:spPr>
          <a:xfrm>
            <a:off x="179512" y="548680"/>
            <a:ext cx="8856984" cy="4932379"/>
          </a:xfrm>
        </p:spPr>
        <p:txBody>
          <a:bodyPr>
            <a:normAutofit/>
          </a:bodyPr>
          <a:lstStyle/>
          <a:p>
            <a:pPr marL="0" indent="0" algn="just">
              <a:buNone/>
            </a:pPr>
            <a:r>
              <a:rPr lang="es-ES_tradnl" sz="2400" b="1" dirty="0" smtClean="0">
                <a:solidFill>
                  <a:srgbClr val="006CB7"/>
                </a:solidFill>
                <a:latin typeface="Verdana"/>
                <a:cs typeface="Verdana"/>
              </a:rPr>
              <a:t>CONSIDERACIONES</a:t>
            </a:r>
          </a:p>
          <a:p>
            <a:pPr marL="0" indent="0" algn="just">
              <a:buNone/>
            </a:pPr>
            <a:r>
              <a:rPr lang="es-CL" b="1" dirty="0">
                <a:solidFill>
                  <a:schemeClr val="tx2"/>
                </a:solidFill>
              </a:rPr>
              <a:t>Morigerar el uso de la cárcel vs “</a:t>
            </a:r>
            <a:r>
              <a:rPr lang="es-CL" b="1" i="1" dirty="0" err="1">
                <a:solidFill>
                  <a:schemeClr val="tx2"/>
                </a:solidFill>
              </a:rPr>
              <a:t>netwidening</a:t>
            </a:r>
            <a:r>
              <a:rPr lang="es-CL" b="1" dirty="0">
                <a:solidFill>
                  <a:schemeClr val="tx2"/>
                </a:solidFill>
              </a:rPr>
              <a:t>”</a:t>
            </a:r>
          </a:p>
          <a:p>
            <a:pPr marL="0" indent="0" algn="just">
              <a:buNone/>
            </a:pPr>
            <a:endParaRPr lang="es-ES_tradnl" b="1" dirty="0" smtClean="0">
              <a:solidFill>
                <a:schemeClr val="tx2"/>
              </a:solidFill>
            </a:endParaRPr>
          </a:p>
          <a:p>
            <a:pPr algn="just"/>
            <a:r>
              <a:rPr lang="es-CL" dirty="0">
                <a:solidFill>
                  <a:schemeClr val="tx2"/>
                </a:solidFill>
              </a:rPr>
              <a:t>En varios países se ha abogado por su utilización “en vez de la cárcel”. </a:t>
            </a:r>
          </a:p>
          <a:p>
            <a:pPr algn="just"/>
            <a:r>
              <a:rPr lang="es-CL" dirty="0">
                <a:solidFill>
                  <a:schemeClr val="tx2"/>
                </a:solidFill>
              </a:rPr>
              <a:t>Actualmente no existe consenso sobre la habilidad </a:t>
            </a:r>
            <a:r>
              <a:rPr lang="es-CL" dirty="0" smtClean="0">
                <a:solidFill>
                  <a:schemeClr val="tx2"/>
                </a:solidFill>
              </a:rPr>
              <a:t>de la VE </a:t>
            </a:r>
            <a:r>
              <a:rPr lang="es-CL" dirty="0">
                <a:solidFill>
                  <a:schemeClr val="tx2"/>
                </a:solidFill>
              </a:rPr>
              <a:t>en reducir la cantidad de población </a:t>
            </a:r>
            <a:r>
              <a:rPr lang="es-CL" dirty="0" smtClean="0">
                <a:solidFill>
                  <a:schemeClr val="tx2"/>
                </a:solidFill>
              </a:rPr>
              <a:t>recluida. </a:t>
            </a:r>
            <a:endParaRPr lang="es-CL" dirty="0">
              <a:solidFill>
                <a:schemeClr val="tx2"/>
              </a:solidFill>
            </a:endParaRPr>
          </a:p>
          <a:p>
            <a:pPr algn="just"/>
            <a:r>
              <a:rPr lang="es-CL" dirty="0">
                <a:solidFill>
                  <a:schemeClr val="tx2"/>
                </a:solidFill>
              </a:rPr>
              <a:t>También se vincula a mayor posibilidad de detectar incumplimientos o </a:t>
            </a:r>
            <a:r>
              <a:rPr lang="es-CL" dirty="0" smtClean="0">
                <a:solidFill>
                  <a:schemeClr val="tx2"/>
                </a:solidFill>
              </a:rPr>
              <a:t>quebrantamiento, </a:t>
            </a:r>
            <a:r>
              <a:rPr lang="es-CL" dirty="0">
                <a:solidFill>
                  <a:schemeClr val="tx2"/>
                </a:solidFill>
              </a:rPr>
              <a:t>aunque la evidencia no ha mostrado efectos en tal sentido </a:t>
            </a:r>
            <a:r>
              <a:rPr lang="es-CL" dirty="0" smtClean="0">
                <a:solidFill>
                  <a:schemeClr val="tx2"/>
                </a:solidFill>
              </a:rPr>
              <a:t>en el largo plazo. </a:t>
            </a:r>
            <a:endParaRPr lang="es-CL" dirty="0">
              <a:solidFill>
                <a:schemeClr val="tx2"/>
              </a:solidFill>
            </a:endParaRPr>
          </a:p>
          <a:p>
            <a:pPr algn="just"/>
            <a:r>
              <a:rPr lang="es-CL" dirty="0" smtClean="0">
                <a:solidFill>
                  <a:schemeClr val="tx2"/>
                </a:solidFill>
              </a:rPr>
              <a:t>Depende </a:t>
            </a:r>
            <a:r>
              <a:rPr lang="es-CL" dirty="0">
                <a:solidFill>
                  <a:schemeClr val="tx2"/>
                </a:solidFill>
              </a:rPr>
              <a:t>en gran medida del diseño legislativo.</a:t>
            </a:r>
          </a:p>
          <a:p>
            <a:pPr marL="0" indent="0" algn="just">
              <a:buNone/>
            </a:pPr>
            <a:endParaRPr lang="es-ES_tradnl" dirty="0" smtClean="0">
              <a:solidFill>
                <a:schemeClr val="tx2"/>
              </a:solidFill>
            </a:endParaRPr>
          </a:p>
          <a:p>
            <a:pPr marL="0" indent="0" algn="just">
              <a:buNone/>
            </a:pPr>
            <a:endParaRPr lang="es-CL" sz="1800" dirty="0">
              <a:solidFill>
                <a:schemeClr val="tx2"/>
              </a:solidFill>
            </a:endParaRPr>
          </a:p>
        </p:txBody>
      </p:sp>
      <p:sp>
        <p:nvSpPr>
          <p:cNvPr id="4" name="3 Marcador de número de diapositiva"/>
          <p:cNvSpPr>
            <a:spLocks noGrp="1"/>
          </p:cNvSpPr>
          <p:nvPr>
            <p:ph type="sldNum" sz="quarter" idx="11"/>
          </p:nvPr>
        </p:nvSpPr>
        <p:spPr/>
        <p:txBody>
          <a:bodyPr/>
          <a:lstStyle/>
          <a:p>
            <a:fld id="{F6AA3D06-9334-4FE8-8D29-94A4D5C8A83D}" type="slidenum">
              <a:rPr lang="en-US" smtClean="0"/>
              <a:pPr/>
              <a:t>19</a:t>
            </a:fld>
            <a:endParaRPr lang="en-US"/>
          </a:p>
        </p:txBody>
      </p:sp>
      <p:sp>
        <p:nvSpPr>
          <p:cNvPr id="5" name="4 Marcador de pie de página"/>
          <p:cNvSpPr>
            <a:spLocks noGrp="1"/>
          </p:cNvSpPr>
          <p:nvPr>
            <p:ph type="ftr" sz="quarter" idx="10"/>
          </p:nvPr>
        </p:nvSpPr>
        <p:spPr>
          <a:xfrm>
            <a:off x="-31046" y="6527800"/>
            <a:ext cx="3882966" cy="246063"/>
          </a:xfrm>
        </p:spPr>
        <p:txBody>
          <a:bodyPr/>
          <a:lstStyle/>
          <a:p>
            <a:pPr lvl="0"/>
            <a:r>
              <a:rPr lang="es-CL" smtClean="0"/>
              <a:t>S. Valenzuela/El Salvador/Marzo 2013 </a:t>
            </a:r>
            <a:endParaRPr lang="en-US" dirty="0"/>
          </a:p>
        </p:txBody>
      </p:sp>
    </p:spTree>
    <p:extLst>
      <p:ext uri="{BB962C8B-B14F-4D97-AF65-F5344CB8AC3E}">
        <p14:creationId xmlns="" xmlns:p14="http://schemas.microsoft.com/office/powerpoint/2010/main" val="32114099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CONSIDERACIONES </a:t>
            </a:r>
            <a:endParaRPr lang="es-CL" sz="2400" dirty="0">
              <a:solidFill>
                <a:srgbClr val="FF0000"/>
              </a:solidFill>
            </a:endParaRPr>
          </a:p>
        </p:txBody>
      </p:sp>
      <p:sp>
        <p:nvSpPr>
          <p:cNvPr id="3" name="2 Subtítulo"/>
          <p:cNvSpPr>
            <a:spLocks noGrp="1"/>
          </p:cNvSpPr>
          <p:nvPr>
            <p:ph type="subTitle" idx="1"/>
          </p:nvPr>
        </p:nvSpPr>
        <p:spPr>
          <a:xfrm>
            <a:off x="179512" y="1124744"/>
            <a:ext cx="8640960" cy="1219200"/>
          </a:xfrm>
        </p:spPr>
        <p:txBody>
          <a:bodyPr>
            <a:noAutofit/>
          </a:bodyPr>
          <a:lstStyle/>
          <a:p>
            <a:pPr algn="l"/>
            <a:r>
              <a:rPr lang="es-CL" sz="2000" b="1" dirty="0" smtClean="0">
                <a:solidFill>
                  <a:schemeClr val="tx2">
                    <a:lumMod val="50000"/>
                  </a:schemeClr>
                </a:solidFill>
              </a:rPr>
              <a:t>Amplitud del catálogo de medidas</a:t>
            </a:r>
          </a:p>
          <a:p>
            <a:pPr algn="l"/>
            <a:endParaRPr lang="es-CL" sz="2000" b="1" dirty="0" smtClean="0">
              <a:solidFill>
                <a:schemeClr val="tx2">
                  <a:lumMod val="50000"/>
                </a:schemeClr>
              </a:solidFill>
              <a:latin typeface="Arial" pitchFamily="34" charset="0"/>
              <a:cs typeface="Arial" pitchFamily="34" charset="0"/>
            </a:endParaRPr>
          </a:p>
          <a:p>
            <a:pPr algn="l"/>
            <a:r>
              <a:rPr lang="es-CL" sz="2000" dirty="0" smtClean="0">
                <a:solidFill>
                  <a:schemeClr val="tx2">
                    <a:lumMod val="50000"/>
                  </a:schemeClr>
                </a:solidFill>
                <a:latin typeface="Arial" pitchFamily="34" charset="0"/>
                <a:cs typeface="Arial" pitchFamily="34" charset="0"/>
              </a:rPr>
              <a:t>Parece conveniente establecer un catálogo amplio de medidas alternativas, que incluso se puedan imponer conjuntamente o no</a:t>
            </a:r>
          </a:p>
          <a:p>
            <a:pPr algn="l"/>
            <a:endParaRPr lang="es-CL" sz="2000" dirty="0">
              <a:solidFill>
                <a:schemeClr val="tx2">
                  <a:lumMod val="50000"/>
                </a:schemeClr>
              </a:solidFill>
              <a:latin typeface="Arial" pitchFamily="34" charset="0"/>
              <a:cs typeface="Arial" pitchFamily="34" charset="0"/>
            </a:endParaRPr>
          </a:p>
          <a:p>
            <a:pPr algn="l"/>
            <a:r>
              <a:rPr lang="es-CL" sz="2000" dirty="0" smtClean="0">
                <a:solidFill>
                  <a:schemeClr val="tx2">
                    <a:lumMod val="50000"/>
                  </a:schemeClr>
                </a:solidFill>
                <a:latin typeface="Arial" pitchFamily="34" charset="0"/>
                <a:cs typeface="Arial" pitchFamily="34" charset="0"/>
              </a:rPr>
              <a:t>Sin embargo, el riesgo que ello conlleva es una afectación al principio de legalidad</a:t>
            </a:r>
          </a:p>
          <a:p>
            <a:pPr algn="l"/>
            <a:endParaRPr lang="es-CL" sz="2000" dirty="0">
              <a:solidFill>
                <a:schemeClr val="tx2">
                  <a:lumMod val="50000"/>
                </a:schemeClr>
              </a:solidFill>
              <a:latin typeface="Arial" pitchFamily="34" charset="0"/>
              <a:cs typeface="Arial" pitchFamily="34" charset="0"/>
            </a:endParaRPr>
          </a:p>
          <a:p>
            <a:pPr algn="l"/>
            <a:r>
              <a:rPr lang="es-CL" sz="2000" b="1" dirty="0" smtClean="0">
                <a:solidFill>
                  <a:schemeClr val="tx2">
                    <a:lumMod val="50000"/>
                  </a:schemeClr>
                </a:solidFill>
                <a:latin typeface="Arial" pitchFamily="34" charset="0"/>
                <a:cs typeface="Arial" pitchFamily="34" charset="0"/>
              </a:rPr>
              <a:t>¿Cómo prevenirlo?</a:t>
            </a:r>
          </a:p>
          <a:p>
            <a:pPr marL="342900" indent="-342900" algn="l">
              <a:buFont typeface="Wingdings" pitchFamily="2" charset="2"/>
              <a:buChar char="ü"/>
            </a:pPr>
            <a:r>
              <a:rPr lang="es-CL" sz="2000" dirty="0" smtClean="0">
                <a:solidFill>
                  <a:schemeClr val="tx2">
                    <a:lumMod val="50000"/>
                  </a:schemeClr>
                </a:solidFill>
                <a:latin typeface="Arial" pitchFamily="34" charset="0"/>
                <a:cs typeface="Arial" pitchFamily="34" charset="0"/>
              </a:rPr>
              <a:t>Criterios claros en la ley</a:t>
            </a:r>
          </a:p>
          <a:p>
            <a:pPr marL="342900" indent="-342900" algn="l">
              <a:buFont typeface="Wingdings" pitchFamily="2" charset="2"/>
              <a:buChar char="ü"/>
            </a:pPr>
            <a:r>
              <a:rPr lang="es-CL" sz="2000" dirty="0" smtClean="0">
                <a:solidFill>
                  <a:schemeClr val="tx2">
                    <a:lumMod val="50000"/>
                  </a:schemeClr>
                </a:solidFill>
                <a:latin typeface="Arial" pitchFamily="34" charset="0"/>
                <a:cs typeface="Arial" pitchFamily="34" charset="0"/>
              </a:rPr>
              <a:t>Informes y evaluaciones objetivas y personalizadas</a:t>
            </a:r>
          </a:p>
          <a:p>
            <a:pPr algn="l"/>
            <a:endParaRPr lang="es-CL" sz="2000" dirty="0" smtClean="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solidFill>
                  <a:prstClr val="black">
                    <a:lumMod val="65000"/>
                    <a:lumOff val="35000"/>
                  </a:prstClr>
                </a:solidFill>
              </a:rPr>
              <a:t>Sebastian Valenzuela A/ El Salvador</a:t>
            </a:r>
            <a:r>
              <a:rPr lang="es-CL" smtClean="0">
                <a:solidFill>
                  <a:prstClr val="black">
                    <a:lumMod val="65000"/>
                    <a:lumOff val="35000"/>
                  </a:prstClr>
                </a:solidFill>
              </a:rPr>
              <a:t>/ Marzo 2013</a:t>
            </a:r>
            <a:endParaRPr lang="es-CL" dirty="0">
              <a:solidFill>
                <a:prstClr val="black">
                  <a:lumMod val="65000"/>
                  <a:lumOff val="35000"/>
                </a:prstClr>
              </a:solidFill>
            </a:endParaRPr>
          </a:p>
        </p:txBody>
      </p:sp>
      <p:sp>
        <p:nvSpPr>
          <p:cNvPr id="6" name="5 Marcador de número de diapositiva"/>
          <p:cNvSpPr>
            <a:spLocks noGrp="1"/>
          </p:cNvSpPr>
          <p:nvPr>
            <p:ph type="sldNum" sz="quarter" idx="11"/>
          </p:nvPr>
        </p:nvSpPr>
        <p:spPr/>
        <p:txBody>
          <a:bodyPr/>
          <a:lstStyle/>
          <a:p>
            <a:fld id="{FA6519B8-2E90-4E4F-BE67-FCC11E72190C}" type="slidenum">
              <a:rPr lang="es-CL" smtClean="0">
                <a:solidFill>
                  <a:prstClr val="black">
                    <a:lumMod val="65000"/>
                    <a:lumOff val="35000"/>
                  </a:prstClr>
                </a:solidFill>
              </a:rPr>
              <a:pPr/>
              <a:t>2</a:t>
            </a:fld>
            <a:endParaRPr lang="es-CL">
              <a:solidFill>
                <a:prstClr val="black">
                  <a:lumMod val="65000"/>
                  <a:lumOff val="35000"/>
                </a:prstClr>
              </a:solidFill>
            </a:endParaRPr>
          </a:p>
        </p:txBody>
      </p:sp>
    </p:spTree>
    <p:extLst>
      <p:ext uri="{BB962C8B-B14F-4D97-AF65-F5344CB8AC3E}">
        <p14:creationId xmlns="" xmlns:p14="http://schemas.microsoft.com/office/powerpoint/2010/main" val="42449346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16632"/>
            <a:ext cx="8229600" cy="475456"/>
          </a:xfrm>
        </p:spPr>
        <p:txBody>
          <a:bodyPr/>
          <a:lstStyle/>
          <a:p>
            <a:pPr algn="ctr"/>
            <a:r>
              <a:rPr lang="es-ES_tradnl" sz="2000" b="1" dirty="0" smtClean="0"/>
              <a:t>CONSIDERACIONES Y CRÍTICAS</a:t>
            </a:r>
            <a:endParaRPr lang="es-CL" sz="2000" b="1" dirty="0"/>
          </a:p>
        </p:txBody>
      </p:sp>
      <p:sp>
        <p:nvSpPr>
          <p:cNvPr id="3" name="2 Marcador de contenido"/>
          <p:cNvSpPr>
            <a:spLocks noGrp="1"/>
          </p:cNvSpPr>
          <p:nvPr>
            <p:ph idx="1"/>
          </p:nvPr>
        </p:nvSpPr>
        <p:spPr>
          <a:xfrm>
            <a:off x="179512" y="548680"/>
            <a:ext cx="8856984" cy="4932379"/>
          </a:xfrm>
        </p:spPr>
        <p:txBody>
          <a:bodyPr>
            <a:normAutofit fontScale="92500" lnSpcReduction="20000"/>
          </a:bodyPr>
          <a:lstStyle/>
          <a:p>
            <a:pPr marL="0" indent="0" algn="just">
              <a:buNone/>
            </a:pPr>
            <a:r>
              <a:rPr lang="es-ES_tradnl" sz="2400" b="1" dirty="0" smtClean="0">
                <a:solidFill>
                  <a:srgbClr val="006CB7"/>
                </a:solidFill>
                <a:latin typeface="Verdana"/>
                <a:cs typeface="Verdana"/>
              </a:rPr>
              <a:t>CONSIDERACIONES</a:t>
            </a:r>
          </a:p>
          <a:p>
            <a:pPr marL="0" indent="0" algn="just">
              <a:buNone/>
            </a:pPr>
            <a:r>
              <a:rPr lang="es-CL" b="1" dirty="0">
                <a:solidFill>
                  <a:schemeClr val="tx2"/>
                </a:solidFill>
              </a:rPr>
              <a:t>Morigerar el uso de la cárcel vs “</a:t>
            </a:r>
            <a:r>
              <a:rPr lang="es-CL" b="1" i="1" dirty="0" err="1">
                <a:solidFill>
                  <a:schemeClr val="tx2"/>
                </a:solidFill>
              </a:rPr>
              <a:t>netwidening</a:t>
            </a:r>
            <a:r>
              <a:rPr lang="es-CL" b="1" dirty="0">
                <a:solidFill>
                  <a:schemeClr val="tx2"/>
                </a:solidFill>
              </a:rPr>
              <a:t>”</a:t>
            </a:r>
          </a:p>
          <a:p>
            <a:pPr marL="0" indent="0" algn="just">
              <a:buNone/>
            </a:pPr>
            <a:endParaRPr lang="es-ES_tradnl" b="1" dirty="0" smtClean="0">
              <a:solidFill>
                <a:schemeClr val="tx2"/>
              </a:solidFill>
            </a:endParaRPr>
          </a:p>
          <a:p>
            <a:pPr algn="just"/>
            <a:r>
              <a:rPr lang="es-CL" dirty="0">
                <a:solidFill>
                  <a:schemeClr val="tx2"/>
                </a:solidFill>
              </a:rPr>
              <a:t>Discusiones entorno a la utilización </a:t>
            </a:r>
            <a:r>
              <a:rPr lang="es-CL" dirty="0" smtClean="0">
                <a:solidFill>
                  <a:schemeClr val="tx2"/>
                </a:solidFill>
              </a:rPr>
              <a:t>de la VE </a:t>
            </a:r>
            <a:r>
              <a:rPr lang="es-CL" dirty="0">
                <a:solidFill>
                  <a:schemeClr val="tx2"/>
                </a:solidFill>
              </a:rPr>
              <a:t>para controlar medidas cautelares ambulatorias, en la medida que se trata de personas inocentes que deben ser tratadas como </a:t>
            </a:r>
            <a:r>
              <a:rPr lang="es-CL" dirty="0" smtClean="0">
                <a:solidFill>
                  <a:schemeClr val="tx2"/>
                </a:solidFill>
              </a:rPr>
              <a:t>tal, </a:t>
            </a:r>
            <a:r>
              <a:rPr lang="es-CL" dirty="0">
                <a:solidFill>
                  <a:schemeClr val="tx2"/>
                </a:solidFill>
              </a:rPr>
              <a:t>y donde la utilización de este sistema en casos que no sean de alto riesgo, podría significar la adaptación de medidas desproporcionadas y no necesarias.  </a:t>
            </a:r>
            <a:endParaRPr lang="es-CL" dirty="0" smtClean="0">
              <a:solidFill>
                <a:schemeClr val="tx2"/>
              </a:solidFill>
            </a:endParaRPr>
          </a:p>
          <a:p>
            <a:pPr marL="0" indent="0" algn="just">
              <a:buNone/>
            </a:pPr>
            <a:endParaRPr lang="es-CL" dirty="0">
              <a:solidFill>
                <a:schemeClr val="tx2"/>
              </a:solidFill>
            </a:endParaRPr>
          </a:p>
          <a:p>
            <a:pPr algn="just"/>
            <a:r>
              <a:rPr lang="es-CL" dirty="0" smtClean="0">
                <a:solidFill>
                  <a:schemeClr val="tx2"/>
                </a:solidFill>
              </a:rPr>
              <a:t>Debate </a:t>
            </a:r>
            <a:r>
              <a:rPr lang="es-CL" dirty="0">
                <a:solidFill>
                  <a:schemeClr val="tx2"/>
                </a:solidFill>
              </a:rPr>
              <a:t>aún se encuentra abierto, sin </a:t>
            </a:r>
            <a:r>
              <a:rPr lang="es-CL" dirty="0" smtClean="0">
                <a:solidFill>
                  <a:schemeClr val="tx2"/>
                </a:solidFill>
              </a:rPr>
              <a:t>embargo, considerando </a:t>
            </a:r>
            <a:r>
              <a:rPr lang="es-CL" dirty="0">
                <a:solidFill>
                  <a:schemeClr val="tx2"/>
                </a:solidFill>
              </a:rPr>
              <a:t>las implicancias en la política pública de estos efectos, lo mejor parece ser el reservar </a:t>
            </a:r>
            <a:r>
              <a:rPr lang="es-CL" dirty="0" smtClean="0">
                <a:solidFill>
                  <a:schemeClr val="tx2"/>
                </a:solidFill>
              </a:rPr>
              <a:t>la vigilancia electrónica </a:t>
            </a:r>
            <a:r>
              <a:rPr lang="es-CL" dirty="0">
                <a:solidFill>
                  <a:schemeClr val="tx2"/>
                </a:solidFill>
              </a:rPr>
              <a:t>para infractores de alto riesgo, de manera que el monitoreo opere realmente como una alternativa al encarcelamiento. </a:t>
            </a:r>
          </a:p>
          <a:p>
            <a:pPr marL="0" indent="0" algn="just">
              <a:buNone/>
            </a:pPr>
            <a:endParaRPr lang="es-ES_tradnl" dirty="0" smtClean="0">
              <a:solidFill>
                <a:schemeClr val="tx2"/>
              </a:solidFill>
            </a:endParaRPr>
          </a:p>
          <a:p>
            <a:pPr marL="0" indent="0" algn="just">
              <a:buNone/>
            </a:pPr>
            <a:endParaRPr lang="es-CL" sz="1800" dirty="0">
              <a:solidFill>
                <a:schemeClr val="tx2"/>
              </a:solidFill>
            </a:endParaRPr>
          </a:p>
        </p:txBody>
      </p:sp>
      <p:sp>
        <p:nvSpPr>
          <p:cNvPr id="4" name="3 Marcador de número de diapositiva"/>
          <p:cNvSpPr>
            <a:spLocks noGrp="1"/>
          </p:cNvSpPr>
          <p:nvPr>
            <p:ph type="sldNum" sz="quarter" idx="11"/>
          </p:nvPr>
        </p:nvSpPr>
        <p:spPr/>
        <p:txBody>
          <a:bodyPr/>
          <a:lstStyle/>
          <a:p>
            <a:fld id="{F6AA3D06-9334-4FE8-8D29-94A4D5C8A83D}" type="slidenum">
              <a:rPr lang="en-US" smtClean="0"/>
              <a:pPr/>
              <a:t>20</a:t>
            </a:fld>
            <a:endParaRPr lang="en-US"/>
          </a:p>
        </p:txBody>
      </p:sp>
      <p:sp>
        <p:nvSpPr>
          <p:cNvPr id="5" name="4 Marcador de pie de página"/>
          <p:cNvSpPr>
            <a:spLocks noGrp="1"/>
          </p:cNvSpPr>
          <p:nvPr>
            <p:ph type="ftr" sz="quarter" idx="10"/>
          </p:nvPr>
        </p:nvSpPr>
        <p:spPr>
          <a:xfrm>
            <a:off x="-31046" y="6527800"/>
            <a:ext cx="3882966" cy="246063"/>
          </a:xfrm>
        </p:spPr>
        <p:txBody>
          <a:bodyPr/>
          <a:lstStyle/>
          <a:p>
            <a:pPr lvl="0"/>
            <a:r>
              <a:rPr lang="es-CL" smtClean="0"/>
              <a:t>S. Valenzuela/El Salvador/Marzo 2013 </a:t>
            </a:r>
            <a:endParaRPr lang="en-US" dirty="0"/>
          </a:p>
        </p:txBody>
      </p:sp>
    </p:spTree>
    <p:extLst>
      <p:ext uri="{BB962C8B-B14F-4D97-AF65-F5344CB8AC3E}">
        <p14:creationId xmlns="" xmlns:p14="http://schemas.microsoft.com/office/powerpoint/2010/main" val="12242661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16632"/>
            <a:ext cx="8229600" cy="475456"/>
          </a:xfrm>
        </p:spPr>
        <p:txBody>
          <a:bodyPr/>
          <a:lstStyle/>
          <a:p>
            <a:pPr algn="ctr"/>
            <a:r>
              <a:rPr lang="es-ES_tradnl" sz="2000" b="1" dirty="0" smtClean="0"/>
              <a:t>CONSIDERACIONES Y CRÍTICAS</a:t>
            </a:r>
            <a:endParaRPr lang="es-CL" sz="2000" b="1" dirty="0"/>
          </a:p>
        </p:txBody>
      </p:sp>
      <p:sp>
        <p:nvSpPr>
          <p:cNvPr id="3" name="2 Marcador de contenido"/>
          <p:cNvSpPr>
            <a:spLocks noGrp="1"/>
          </p:cNvSpPr>
          <p:nvPr>
            <p:ph idx="1"/>
          </p:nvPr>
        </p:nvSpPr>
        <p:spPr>
          <a:xfrm>
            <a:off x="152400" y="1071546"/>
            <a:ext cx="8164513" cy="4932379"/>
          </a:xfrm>
        </p:spPr>
        <p:txBody>
          <a:bodyPr>
            <a:normAutofit fontScale="92500" lnSpcReduction="10000"/>
          </a:bodyPr>
          <a:lstStyle/>
          <a:p>
            <a:pPr marL="0" indent="0" algn="just">
              <a:buNone/>
            </a:pPr>
            <a:r>
              <a:rPr lang="es-ES_tradnl" sz="2400" b="1" dirty="0" smtClean="0">
                <a:solidFill>
                  <a:srgbClr val="006CB7"/>
                </a:solidFill>
                <a:latin typeface="Verdana"/>
                <a:cs typeface="Verdana"/>
              </a:rPr>
              <a:t>CONSIDERACIONES</a:t>
            </a:r>
            <a:endParaRPr lang="es-ES_tradnl" b="1" dirty="0" smtClean="0">
              <a:solidFill>
                <a:schemeClr val="tx2"/>
              </a:solidFill>
            </a:endParaRPr>
          </a:p>
          <a:p>
            <a:pPr marL="0" indent="0" algn="just">
              <a:buNone/>
            </a:pPr>
            <a:r>
              <a:rPr lang="es-ES_tradnl" b="1" dirty="0" smtClean="0">
                <a:solidFill>
                  <a:schemeClr val="tx2"/>
                </a:solidFill>
              </a:rPr>
              <a:t>¿Disminuye la reincidencia?</a:t>
            </a:r>
          </a:p>
          <a:p>
            <a:pPr algn="just"/>
            <a:endParaRPr lang="es-ES_tradnl" b="1" dirty="0" smtClean="0">
              <a:solidFill>
                <a:schemeClr val="tx2"/>
              </a:solidFill>
            </a:endParaRPr>
          </a:p>
          <a:p>
            <a:pPr marL="803275" indent="-441325" algn="just">
              <a:buFont typeface="Wingdings" pitchFamily="2" charset="2"/>
              <a:buChar char="Ø"/>
            </a:pPr>
            <a:r>
              <a:rPr lang="es-ES_tradnl" dirty="0" smtClean="0">
                <a:solidFill>
                  <a:schemeClr val="tx2"/>
                </a:solidFill>
              </a:rPr>
              <a:t>Finalidad: Control de condiciones</a:t>
            </a:r>
          </a:p>
          <a:p>
            <a:pPr marL="803275" indent="-441325" algn="just">
              <a:buFont typeface="Wingdings" pitchFamily="2" charset="2"/>
              <a:buChar char="Ø"/>
            </a:pPr>
            <a:r>
              <a:rPr lang="es-ES_tradnl" dirty="0" smtClean="0">
                <a:solidFill>
                  <a:schemeClr val="tx2"/>
                </a:solidFill>
              </a:rPr>
              <a:t>Pocos estudios sobre la materia</a:t>
            </a:r>
          </a:p>
          <a:p>
            <a:pPr marL="803275" indent="-441325" algn="just">
              <a:buFont typeface="Wingdings" pitchFamily="2" charset="2"/>
              <a:buChar char="Ø"/>
            </a:pPr>
            <a:r>
              <a:rPr lang="es-ES_tradnl" dirty="0" smtClean="0">
                <a:solidFill>
                  <a:schemeClr val="tx2"/>
                </a:solidFill>
              </a:rPr>
              <a:t>Importancia de variable con la cual se compara</a:t>
            </a:r>
          </a:p>
          <a:p>
            <a:pPr marL="803275" indent="-441325" algn="just">
              <a:buFont typeface="Wingdings" pitchFamily="2" charset="2"/>
              <a:buChar char="Ø"/>
            </a:pPr>
            <a:r>
              <a:rPr lang="es-ES_tradnl" dirty="0" smtClean="0">
                <a:solidFill>
                  <a:schemeClr val="tx2"/>
                </a:solidFill>
              </a:rPr>
              <a:t>Sin embargo, existen algunos datos:</a:t>
            </a:r>
          </a:p>
          <a:p>
            <a:pPr marL="1146175" algn="just">
              <a:buFont typeface="Wingdings" pitchFamily="2" charset="2"/>
              <a:buChar char="§"/>
            </a:pPr>
            <a:r>
              <a:rPr lang="es-ES_tradnl" dirty="0" smtClean="0">
                <a:solidFill>
                  <a:schemeClr val="tx2"/>
                </a:solidFill>
              </a:rPr>
              <a:t>10% menos de reincidencia (Argentina, </a:t>
            </a:r>
            <a:r>
              <a:rPr lang="en-US" dirty="0" smtClean="0">
                <a:solidFill>
                  <a:schemeClr val="tx2"/>
                </a:solidFill>
              </a:rPr>
              <a:t>Criminal </a:t>
            </a:r>
            <a:r>
              <a:rPr lang="en-US" dirty="0">
                <a:solidFill>
                  <a:schemeClr val="tx2"/>
                </a:solidFill>
              </a:rPr>
              <a:t>Recidivism after Prison and Electronic </a:t>
            </a:r>
            <a:r>
              <a:rPr lang="en-US" dirty="0" smtClean="0">
                <a:solidFill>
                  <a:schemeClr val="tx2"/>
                </a:solidFill>
              </a:rPr>
              <a:t>Monitoring,  Di </a:t>
            </a:r>
            <a:r>
              <a:rPr lang="en-US" dirty="0" err="1">
                <a:solidFill>
                  <a:schemeClr val="tx2"/>
                </a:solidFill>
              </a:rPr>
              <a:t>Tella</a:t>
            </a:r>
            <a:r>
              <a:rPr lang="en-US" dirty="0">
                <a:solidFill>
                  <a:schemeClr val="tx2"/>
                </a:solidFill>
              </a:rPr>
              <a:t> </a:t>
            </a:r>
            <a:r>
              <a:rPr lang="en-US" dirty="0" smtClean="0">
                <a:solidFill>
                  <a:schemeClr val="tx2"/>
                </a:solidFill>
              </a:rPr>
              <a:t>y </a:t>
            </a:r>
            <a:r>
              <a:rPr lang="en-US" dirty="0" err="1" smtClean="0">
                <a:solidFill>
                  <a:schemeClr val="tx2"/>
                </a:solidFill>
              </a:rPr>
              <a:t>Schargrodsky</a:t>
            </a:r>
            <a:r>
              <a:rPr lang="en-US" dirty="0" smtClean="0">
                <a:solidFill>
                  <a:schemeClr val="tx2"/>
                </a:solidFill>
              </a:rPr>
              <a:t>, 2009)</a:t>
            </a:r>
          </a:p>
          <a:p>
            <a:pPr marL="1146175" algn="just">
              <a:buFont typeface="Wingdings" pitchFamily="2" charset="2"/>
              <a:buChar char="§"/>
            </a:pPr>
            <a:r>
              <a:rPr lang="en-US" dirty="0" smtClean="0">
                <a:solidFill>
                  <a:schemeClr val="tx2"/>
                </a:solidFill>
              </a:rPr>
              <a:t>5% </a:t>
            </a:r>
            <a:r>
              <a:rPr lang="en-US" dirty="0" err="1" smtClean="0">
                <a:solidFill>
                  <a:schemeClr val="tx2"/>
                </a:solidFill>
              </a:rPr>
              <a:t>menos</a:t>
            </a:r>
            <a:r>
              <a:rPr lang="en-US" dirty="0" smtClean="0">
                <a:solidFill>
                  <a:schemeClr val="tx2"/>
                </a:solidFill>
              </a:rPr>
              <a:t> de </a:t>
            </a:r>
            <a:r>
              <a:rPr lang="en-US" dirty="0" err="1" smtClean="0">
                <a:solidFill>
                  <a:schemeClr val="tx2"/>
                </a:solidFill>
              </a:rPr>
              <a:t>reincidencia</a:t>
            </a:r>
            <a:r>
              <a:rPr lang="en-US" dirty="0" smtClean="0">
                <a:solidFill>
                  <a:schemeClr val="tx2"/>
                </a:solidFill>
              </a:rPr>
              <a:t> (</a:t>
            </a:r>
            <a:r>
              <a:rPr lang="en-US" dirty="0" err="1" smtClean="0">
                <a:solidFill>
                  <a:schemeClr val="tx2"/>
                </a:solidFill>
              </a:rPr>
              <a:t>Inglaterra</a:t>
            </a:r>
            <a:r>
              <a:rPr lang="en-US" dirty="0" smtClean="0">
                <a:solidFill>
                  <a:schemeClr val="tx2"/>
                </a:solidFill>
              </a:rPr>
              <a:t>, NAO, 2008)</a:t>
            </a:r>
          </a:p>
          <a:p>
            <a:pPr marL="811213" indent="-365125" algn="just">
              <a:buFont typeface="Wingdings" pitchFamily="2" charset="2"/>
              <a:buChar char="Ø"/>
            </a:pPr>
            <a:r>
              <a:rPr lang="es-CL" dirty="0" smtClean="0">
                <a:solidFill>
                  <a:schemeClr val="tx2"/>
                </a:solidFill>
              </a:rPr>
              <a:t>Debe </a:t>
            </a:r>
            <a:r>
              <a:rPr lang="es-CL" dirty="0">
                <a:solidFill>
                  <a:schemeClr val="tx2"/>
                </a:solidFill>
              </a:rPr>
              <a:t>acompañarse de otros programas que han  mostrado efectividad en la reducción de las conductas infractoras.</a:t>
            </a:r>
            <a:endParaRPr lang="es-ES_tradnl" dirty="0" smtClean="0">
              <a:solidFill>
                <a:schemeClr val="tx2"/>
              </a:solidFill>
            </a:endParaRPr>
          </a:p>
          <a:p>
            <a:pPr marL="0" indent="0" algn="just">
              <a:buNone/>
            </a:pPr>
            <a:endParaRPr lang="es-CL" sz="1800" dirty="0">
              <a:solidFill>
                <a:schemeClr val="tx2"/>
              </a:solidFill>
            </a:endParaRPr>
          </a:p>
        </p:txBody>
      </p:sp>
      <p:sp>
        <p:nvSpPr>
          <p:cNvPr id="4" name="3 Marcador de número de diapositiva"/>
          <p:cNvSpPr>
            <a:spLocks noGrp="1"/>
          </p:cNvSpPr>
          <p:nvPr>
            <p:ph type="sldNum" sz="quarter" idx="11"/>
          </p:nvPr>
        </p:nvSpPr>
        <p:spPr/>
        <p:txBody>
          <a:bodyPr/>
          <a:lstStyle/>
          <a:p>
            <a:fld id="{F6AA3D06-9334-4FE8-8D29-94A4D5C8A83D}" type="slidenum">
              <a:rPr lang="en-US" smtClean="0"/>
              <a:pPr/>
              <a:t>21</a:t>
            </a:fld>
            <a:endParaRPr lang="en-US"/>
          </a:p>
        </p:txBody>
      </p:sp>
      <p:sp>
        <p:nvSpPr>
          <p:cNvPr id="5" name="4 Marcador de pie de página"/>
          <p:cNvSpPr>
            <a:spLocks noGrp="1"/>
          </p:cNvSpPr>
          <p:nvPr>
            <p:ph type="ftr" sz="quarter" idx="10"/>
          </p:nvPr>
        </p:nvSpPr>
        <p:spPr>
          <a:xfrm>
            <a:off x="-31046" y="6527800"/>
            <a:ext cx="3882966" cy="246063"/>
          </a:xfrm>
        </p:spPr>
        <p:txBody>
          <a:bodyPr/>
          <a:lstStyle/>
          <a:p>
            <a:pPr lvl="0"/>
            <a:r>
              <a:rPr lang="es-CL" smtClean="0"/>
              <a:t>S. Valenzuela/El Salvador/Marzo 2013 </a:t>
            </a:r>
            <a:endParaRPr lang="en-US" dirty="0"/>
          </a:p>
        </p:txBody>
      </p:sp>
    </p:spTree>
    <p:extLst>
      <p:ext uri="{BB962C8B-B14F-4D97-AF65-F5344CB8AC3E}">
        <p14:creationId xmlns="" xmlns:p14="http://schemas.microsoft.com/office/powerpoint/2010/main" val="6628793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16632"/>
            <a:ext cx="8229600" cy="475456"/>
          </a:xfrm>
        </p:spPr>
        <p:txBody>
          <a:bodyPr/>
          <a:lstStyle/>
          <a:p>
            <a:pPr algn="ctr"/>
            <a:r>
              <a:rPr lang="es-ES_tradnl" sz="2000" b="1" dirty="0" smtClean="0"/>
              <a:t>CONSIDERACIONES Y CRÍTICAS</a:t>
            </a:r>
            <a:endParaRPr lang="es-CL" sz="2000" b="1" dirty="0"/>
          </a:p>
        </p:txBody>
      </p:sp>
      <p:sp>
        <p:nvSpPr>
          <p:cNvPr id="3" name="2 Marcador de contenido"/>
          <p:cNvSpPr>
            <a:spLocks noGrp="1"/>
          </p:cNvSpPr>
          <p:nvPr>
            <p:ph idx="1"/>
          </p:nvPr>
        </p:nvSpPr>
        <p:spPr>
          <a:xfrm>
            <a:off x="152400" y="1071546"/>
            <a:ext cx="8164513" cy="4932379"/>
          </a:xfrm>
        </p:spPr>
        <p:txBody>
          <a:bodyPr>
            <a:normAutofit/>
          </a:bodyPr>
          <a:lstStyle/>
          <a:p>
            <a:pPr marL="0" indent="0" algn="just">
              <a:buNone/>
            </a:pPr>
            <a:r>
              <a:rPr lang="es-ES_tradnl" sz="2400" b="1" dirty="0" smtClean="0">
                <a:solidFill>
                  <a:srgbClr val="006CB7"/>
                </a:solidFill>
                <a:latin typeface="Verdana"/>
                <a:cs typeface="Verdana"/>
              </a:rPr>
              <a:t>CONSIDERACIONES</a:t>
            </a:r>
            <a:endParaRPr lang="es-ES_tradnl" b="1" dirty="0" smtClean="0">
              <a:solidFill>
                <a:schemeClr val="tx2"/>
              </a:solidFill>
            </a:endParaRPr>
          </a:p>
          <a:p>
            <a:pPr marL="0" indent="0" algn="just">
              <a:buNone/>
            </a:pPr>
            <a:r>
              <a:rPr lang="es-ES_tradnl" b="1" dirty="0" smtClean="0">
                <a:solidFill>
                  <a:schemeClr val="tx2"/>
                </a:solidFill>
              </a:rPr>
              <a:t>Ahorro de costos</a:t>
            </a:r>
          </a:p>
          <a:p>
            <a:pPr algn="just"/>
            <a:endParaRPr lang="es-ES_tradnl" b="1" dirty="0" smtClean="0">
              <a:solidFill>
                <a:schemeClr val="tx2"/>
              </a:solidFill>
            </a:endParaRPr>
          </a:p>
          <a:p>
            <a:pPr algn="just"/>
            <a:r>
              <a:rPr lang="es-CL" sz="2000" dirty="0">
                <a:solidFill>
                  <a:schemeClr val="tx2"/>
                </a:solidFill>
              </a:rPr>
              <a:t>Estudios de costo-efectividad de los programas de </a:t>
            </a:r>
            <a:r>
              <a:rPr lang="es-CL" sz="2000" dirty="0" smtClean="0">
                <a:solidFill>
                  <a:schemeClr val="tx2"/>
                </a:solidFill>
              </a:rPr>
              <a:t>VE </a:t>
            </a:r>
            <a:r>
              <a:rPr lang="es-CL" sz="2000" dirty="0">
                <a:solidFill>
                  <a:schemeClr val="tx2"/>
                </a:solidFill>
              </a:rPr>
              <a:t>en relación con el encarcelamiento indican que sus </a:t>
            </a:r>
            <a:r>
              <a:rPr lang="es-CL" sz="2000" dirty="0" smtClean="0">
                <a:solidFill>
                  <a:schemeClr val="tx2"/>
                </a:solidFill>
              </a:rPr>
              <a:t>costos </a:t>
            </a:r>
            <a:r>
              <a:rPr lang="es-CL" sz="2000" dirty="0">
                <a:solidFill>
                  <a:schemeClr val="tx2"/>
                </a:solidFill>
              </a:rPr>
              <a:t>son generalmente menores que los relacionados con la </a:t>
            </a:r>
            <a:r>
              <a:rPr lang="es-CL" sz="2000" dirty="0" smtClean="0">
                <a:solidFill>
                  <a:schemeClr val="tx2"/>
                </a:solidFill>
              </a:rPr>
              <a:t>prisión. </a:t>
            </a:r>
            <a:endParaRPr lang="es-CL" sz="2000" dirty="0">
              <a:solidFill>
                <a:schemeClr val="tx2"/>
              </a:solidFill>
            </a:endParaRPr>
          </a:p>
          <a:p>
            <a:pPr algn="just"/>
            <a:r>
              <a:rPr lang="es-CL" sz="2000" dirty="0">
                <a:solidFill>
                  <a:schemeClr val="tx2"/>
                </a:solidFill>
              </a:rPr>
              <a:t>La evidencia es menos concluyente, sin embargo, en lo que respecta a las sanciones comunitarias </a:t>
            </a:r>
            <a:r>
              <a:rPr lang="es-CL" sz="2000" dirty="0" smtClean="0">
                <a:solidFill>
                  <a:schemeClr val="tx2"/>
                </a:solidFill>
              </a:rPr>
              <a:t>alternativas.</a:t>
            </a:r>
            <a:endParaRPr lang="es-CL" sz="2000" dirty="0">
              <a:solidFill>
                <a:schemeClr val="tx2"/>
              </a:solidFill>
            </a:endParaRPr>
          </a:p>
          <a:p>
            <a:pPr algn="just"/>
            <a:r>
              <a:rPr lang="es-CL" sz="2000" dirty="0">
                <a:solidFill>
                  <a:schemeClr val="tx2"/>
                </a:solidFill>
              </a:rPr>
              <a:t>Considerando lo reciente de los estudios, es necesario determinar si eventuales efectos en la reincidencia se mantienen en el largo plazo.</a:t>
            </a:r>
          </a:p>
          <a:p>
            <a:pPr algn="just"/>
            <a:r>
              <a:rPr lang="es-CL" sz="2000" dirty="0">
                <a:solidFill>
                  <a:schemeClr val="tx2"/>
                </a:solidFill>
              </a:rPr>
              <a:t>Resultados en ésta área </a:t>
            </a:r>
            <a:r>
              <a:rPr lang="es-CL" sz="2000" dirty="0" smtClean="0">
                <a:solidFill>
                  <a:schemeClr val="tx2"/>
                </a:solidFill>
              </a:rPr>
              <a:t>dependen </a:t>
            </a:r>
            <a:r>
              <a:rPr lang="es-CL" sz="2000" dirty="0">
                <a:solidFill>
                  <a:schemeClr val="tx2"/>
                </a:solidFill>
              </a:rPr>
              <a:t>en gran medida de cómo se diseñe el sistema, si como reemplazo de la cárcel o expansión del control social formal</a:t>
            </a:r>
            <a:r>
              <a:rPr lang="es-CL" sz="2000" dirty="0" smtClean="0">
                <a:solidFill>
                  <a:schemeClr val="tx2"/>
                </a:solidFill>
              </a:rPr>
              <a:t>.</a:t>
            </a:r>
          </a:p>
          <a:p>
            <a:pPr marL="0" indent="0" algn="just">
              <a:buNone/>
            </a:pPr>
            <a:endParaRPr lang="es-CL" sz="1800" dirty="0">
              <a:solidFill>
                <a:schemeClr val="tx2"/>
              </a:solidFill>
            </a:endParaRPr>
          </a:p>
          <a:p>
            <a:pPr marL="0" indent="0" algn="just">
              <a:buNone/>
            </a:pPr>
            <a:endParaRPr lang="es-CL" sz="1800" dirty="0">
              <a:solidFill>
                <a:schemeClr val="tx2"/>
              </a:solidFill>
            </a:endParaRPr>
          </a:p>
        </p:txBody>
      </p:sp>
      <p:sp>
        <p:nvSpPr>
          <p:cNvPr id="4" name="3 Marcador de número de diapositiva"/>
          <p:cNvSpPr>
            <a:spLocks noGrp="1"/>
          </p:cNvSpPr>
          <p:nvPr>
            <p:ph type="sldNum" sz="quarter" idx="11"/>
          </p:nvPr>
        </p:nvSpPr>
        <p:spPr/>
        <p:txBody>
          <a:bodyPr/>
          <a:lstStyle/>
          <a:p>
            <a:fld id="{F6AA3D06-9334-4FE8-8D29-94A4D5C8A83D}" type="slidenum">
              <a:rPr lang="en-US" smtClean="0"/>
              <a:pPr/>
              <a:t>22</a:t>
            </a:fld>
            <a:endParaRPr lang="en-US"/>
          </a:p>
        </p:txBody>
      </p:sp>
      <p:sp>
        <p:nvSpPr>
          <p:cNvPr id="5" name="4 Marcador de pie de página"/>
          <p:cNvSpPr>
            <a:spLocks noGrp="1"/>
          </p:cNvSpPr>
          <p:nvPr>
            <p:ph type="ftr" sz="quarter" idx="10"/>
          </p:nvPr>
        </p:nvSpPr>
        <p:spPr>
          <a:xfrm>
            <a:off x="-31046" y="6527800"/>
            <a:ext cx="3882966" cy="246063"/>
          </a:xfrm>
        </p:spPr>
        <p:txBody>
          <a:bodyPr/>
          <a:lstStyle/>
          <a:p>
            <a:pPr lvl="0"/>
            <a:r>
              <a:rPr lang="es-CL" smtClean="0"/>
              <a:t>S. Valenzuela/El Salvador/Marzo 2013 </a:t>
            </a:r>
            <a:endParaRPr lang="en-US" dirty="0"/>
          </a:p>
        </p:txBody>
      </p:sp>
    </p:spTree>
    <p:extLst>
      <p:ext uri="{BB962C8B-B14F-4D97-AF65-F5344CB8AC3E}">
        <p14:creationId xmlns="" xmlns:p14="http://schemas.microsoft.com/office/powerpoint/2010/main" val="21373745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16632"/>
            <a:ext cx="8229600" cy="475456"/>
          </a:xfrm>
        </p:spPr>
        <p:txBody>
          <a:bodyPr/>
          <a:lstStyle/>
          <a:p>
            <a:pPr algn="ctr"/>
            <a:r>
              <a:rPr lang="es-ES_tradnl" sz="2000" b="1" dirty="0" smtClean="0"/>
              <a:t>CONSIDERACIONES Y CRÍTICAS</a:t>
            </a:r>
            <a:endParaRPr lang="es-CL" sz="2000" b="1" dirty="0"/>
          </a:p>
        </p:txBody>
      </p:sp>
      <p:sp>
        <p:nvSpPr>
          <p:cNvPr id="3" name="2 Marcador de contenido"/>
          <p:cNvSpPr>
            <a:spLocks noGrp="1"/>
          </p:cNvSpPr>
          <p:nvPr>
            <p:ph idx="1"/>
          </p:nvPr>
        </p:nvSpPr>
        <p:spPr>
          <a:xfrm>
            <a:off x="179512" y="692696"/>
            <a:ext cx="8164513" cy="5760640"/>
          </a:xfrm>
        </p:spPr>
        <p:txBody>
          <a:bodyPr>
            <a:normAutofit fontScale="85000" lnSpcReduction="10000"/>
          </a:bodyPr>
          <a:lstStyle/>
          <a:p>
            <a:pPr marL="0" indent="0" algn="just">
              <a:buNone/>
            </a:pPr>
            <a:r>
              <a:rPr lang="es-ES_tradnl" sz="2400" b="1" dirty="0" smtClean="0">
                <a:solidFill>
                  <a:srgbClr val="006CB7"/>
                </a:solidFill>
                <a:latin typeface="Verdana"/>
                <a:cs typeface="Verdana"/>
              </a:rPr>
              <a:t>CONSIDERACIONES</a:t>
            </a:r>
            <a:endParaRPr lang="es-ES_tradnl" b="1" dirty="0" smtClean="0">
              <a:solidFill>
                <a:schemeClr val="tx2"/>
              </a:solidFill>
            </a:endParaRPr>
          </a:p>
          <a:p>
            <a:pPr marL="0" indent="0" algn="just">
              <a:buNone/>
            </a:pPr>
            <a:r>
              <a:rPr lang="es-ES_tradnl" b="1" dirty="0" smtClean="0">
                <a:solidFill>
                  <a:schemeClr val="tx2"/>
                </a:solidFill>
              </a:rPr>
              <a:t>Privacidad, sociedad vigilante y estigmatizaciones </a:t>
            </a:r>
          </a:p>
          <a:p>
            <a:pPr algn="just"/>
            <a:endParaRPr lang="es-CL" dirty="0" smtClean="0">
              <a:solidFill>
                <a:schemeClr val="tx2"/>
              </a:solidFill>
            </a:endParaRPr>
          </a:p>
          <a:p>
            <a:pPr algn="just"/>
            <a:r>
              <a:rPr lang="es-CL" dirty="0" smtClean="0">
                <a:solidFill>
                  <a:schemeClr val="tx2"/>
                </a:solidFill>
              </a:rPr>
              <a:t>Visiones </a:t>
            </a:r>
            <a:r>
              <a:rPr lang="es-CL" dirty="0">
                <a:solidFill>
                  <a:schemeClr val="tx2"/>
                </a:solidFill>
              </a:rPr>
              <a:t>más liberales, apuntan a la consolidación de un sistema policial de control total de la vida de los habitantes que se asocia a visión planteada por Orwell en 1984. </a:t>
            </a:r>
            <a:endParaRPr lang="es-CL" dirty="0" smtClean="0">
              <a:solidFill>
                <a:schemeClr val="tx2"/>
              </a:solidFill>
            </a:endParaRPr>
          </a:p>
          <a:p>
            <a:pPr algn="just"/>
            <a:endParaRPr lang="es-CL" dirty="0" smtClean="0">
              <a:solidFill>
                <a:schemeClr val="tx2"/>
              </a:solidFill>
            </a:endParaRPr>
          </a:p>
          <a:p>
            <a:pPr algn="just"/>
            <a:r>
              <a:rPr lang="es-CL" dirty="0">
                <a:solidFill>
                  <a:schemeClr val="tx2"/>
                </a:solidFill>
              </a:rPr>
              <a:t>Implementación de estas tecnologías han llevado a redefinir el espacio tradicional privado del “hogar como mi castillo” a mi “hogar es mi prisión”, debilitando la protección del domicilio; y en el caso del GPS a concebirlo como “celda virtual y móvil</a:t>
            </a:r>
            <a:r>
              <a:rPr lang="es-CL" dirty="0" smtClean="0">
                <a:solidFill>
                  <a:schemeClr val="tx2"/>
                </a:solidFill>
              </a:rPr>
              <a:t>”.</a:t>
            </a:r>
          </a:p>
          <a:p>
            <a:pPr marL="0" indent="0" algn="just">
              <a:buNone/>
            </a:pPr>
            <a:endParaRPr lang="es-CL" dirty="0" smtClean="0">
              <a:solidFill>
                <a:schemeClr val="tx2"/>
              </a:solidFill>
            </a:endParaRPr>
          </a:p>
          <a:p>
            <a:pPr algn="just"/>
            <a:r>
              <a:rPr lang="es-CL" dirty="0">
                <a:solidFill>
                  <a:schemeClr val="tx2"/>
                </a:solidFill>
              </a:rPr>
              <a:t>Si bien la jurisprudencia constitucional norteamericana ha reconocido que los infractores sujetos a monitoreo telemático no gozan de la misma protección constitucional como el resto de los ciudadanos, esta situación ha sido superada por diversas legislaciones, considerando que para su imposición se requiere del consentimiento del </a:t>
            </a:r>
            <a:r>
              <a:rPr lang="es-CL" dirty="0" smtClean="0">
                <a:solidFill>
                  <a:schemeClr val="tx2"/>
                </a:solidFill>
              </a:rPr>
              <a:t>sujeto.</a:t>
            </a:r>
            <a:endParaRPr lang="es-CL" dirty="0">
              <a:solidFill>
                <a:schemeClr val="tx2"/>
              </a:solidFill>
            </a:endParaRPr>
          </a:p>
        </p:txBody>
      </p:sp>
      <p:sp>
        <p:nvSpPr>
          <p:cNvPr id="4" name="3 Marcador de número de diapositiva"/>
          <p:cNvSpPr>
            <a:spLocks noGrp="1"/>
          </p:cNvSpPr>
          <p:nvPr>
            <p:ph type="sldNum" sz="quarter" idx="11"/>
          </p:nvPr>
        </p:nvSpPr>
        <p:spPr/>
        <p:txBody>
          <a:bodyPr/>
          <a:lstStyle/>
          <a:p>
            <a:fld id="{F6AA3D06-9334-4FE8-8D29-94A4D5C8A83D}" type="slidenum">
              <a:rPr lang="en-US" smtClean="0"/>
              <a:pPr/>
              <a:t>23</a:t>
            </a:fld>
            <a:endParaRPr lang="en-US"/>
          </a:p>
        </p:txBody>
      </p:sp>
      <p:sp>
        <p:nvSpPr>
          <p:cNvPr id="5" name="4 Marcador de pie de página"/>
          <p:cNvSpPr>
            <a:spLocks noGrp="1"/>
          </p:cNvSpPr>
          <p:nvPr>
            <p:ph type="ftr" sz="quarter" idx="10"/>
          </p:nvPr>
        </p:nvSpPr>
        <p:spPr>
          <a:xfrm>
            <a:off x="-31046" y="6527800"/>
            <a:ext cx="3882966" cy="246063"/>
          </a:xfrm>
        </p:spPr>
        <p:txBody>
          <a:bodyPr/>
          <a:lstStyle/>
          <a:p>
            <a:pPr lvl="0"/>
            <a:r>
              <a:rPr lang="es-CL" smtClean="0"/>
              <a:t>S. Valenzuela/El Salvador/Marzo 2013 </a:t>
            </a:r>
            <a:endParaRPr lang="en-US" dirty="0"/>
          </a:p>
        </p:txBody>
      </p:sp>
    </p:spTree>
    <p:extLst>
      <p:ext uri="{BB962C8B-B14F-4D97-AF65-F5344CB8AC3E}">
        <p14:creationId xmlns="" xmlns:p14="http://schemas.microsoft.com/office/powerpoint/2010/main" val="12447392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16632"/>
            <a:ext cx="8229600" cy="475456"/>
          </a:xfrm>
        </p:spPr>
        <p:txBody>
          <a:bodyPr/>
          <a:lstStyle/>
          <a:p>
            <a:pPr algn="ctr"/>
            <a:r>
              <a:rPr lang="es-ES_tradnl" sz="2000" b="1" dirty="0" smtClean="0"/>
              <a:t>CONSIDERACIONES Y CRÍTICAS</a:t>
            </a:r>
            <a:endParaRPr lang="es-CL" sz="2000" b="1" dirty="0"/>
          </a:p>
        </p:txBody>
      </p:sp>
      <p:sp>
        <p:nvSpPr>
          <p:cNvPr id="3" name="2 Marcador de contenido"/>
          <p:cNvSpPr>
            <a:spLocks noGrp="1"/>
          </p:cNvSpPr>
          <p:nvPr>
            <p:ph idx="1"/>
          </p:nvPr>
        </p:nvSpPr>
        <p:spPr>
          <a:xfrm>
            <a:off x="179512" y="692696"/>
            <a:ext cx="8164513" cy="5760640"/>
          </a:xfrm>
        </p:spPr>
        <p:txBody>
          <a:bodyPr>
            <a:normAutofit fontScale="92500"/>
          </a:bodyPr>
          <a:lstStyle/>
          <a:p>
            <a:pPr marL="0" indent="0" algn="just">
              <a:buNone/>
            </a:pPr>
            <a:r>
              <a:rPr lang="es-ES_tradnl" sz="2400" b="1" dirty="0" smtClean="0">
                <a:solidFill>
                  <a:srgbClr val="006CB7"/>
                </a:solidFill>
                <a:latin typeface="Verdana"/>
                <a:cs typeface="Verdana"/>
              </a:rPr>
              <a:t>CONSIDERACIONES</a:t>
            </a:r>
            <a:endParaRPr lang="es-ES_tradnl" b="1" dirty="0" smtClean="0">
              <a:solidFill>
                <a:schemeClr val="tx2"/>
              </a:solidFill>
            </a:endParaRPr>
          </a:p>
          <a:p>
            <a:pPr marL="0" indent="0" algn="just">
              <a:buNone/>
            </a:pPr>
            <a:r>
              <a:rPr lang="es-ES_tradnl" b="1" dirty="0" smtClean="0">
                <a:solidFill>
                  <a:schemeClr val="tx2"/>
                </a:solidFill>
              </a:rPr>
              <a:t>Privacidad, sociedad vigilante y estigmatizaciones </a:t>
            </a:r>
          </a:p>
          <a:p>
            <a:pPr algn="just"/>
            <a:endParaRPr lang="es-CL" dirty="0" smtClean="0">
              <a:solidFill>
                <a:schemeClr val="tx2"/>
              </a:solidFill>
            </a:endParaRPr>
          </a:p>
          <a:p>
            <a:pPr algn="just"/>
            <a:r>
              <a:rPr lang="es-CL" sz="2000" dirty="0">
                <a:solidFill>
                  <a:schemeClr val="tx2"/>
                </a:solidFill>
              </a:rPr>
              <a:t>El debate también se ha centrado en el efecto negativo que este pudiere tener en la vida del infractor y sus familias. </a:t>
            </a:r>
          </a:p>
          <a:p>
            <a:pPr algn="just"/>
            <a:endParaRPr lang="es-CL" sz="2000" dirty="0" smtClean="0">
              <a:solidFill>
                <a:schemeClr val="tx2"/>
              </a:solidFill>
            </a:endParaRPr>
          </a:p>
          <a:p>
            <a:pPr algn="just"/>
            <a:r>
              <a:rPr lang="es-CL" sz="2000" dirty="0" smtClean="0">
                <a:solidFill>
                  <a:schemeClr val="tx2"/>
                </a:solidFill>
              </a:rPr>
              <a:t>Aquellos </a:t>
            </a:r>
            <a:r>
              <a:rPr lang="es-CL" sz="2000" dirty="0">
                <a:solidFill>
                  <a:schemeClr val="tx2"/>
                </a:solidFill>
              </a:rPr>
              <a:t>que residen conjuntamente con el infractor, muchas veces se ven indirectamente castigados, como consecuencia de la vigilancia constante. </a:t>
            </a:r>
          </a:p>
          <a:p>
            <a:pPr algn="just"/>
            <a:endParaRPr lang="es-CL" sz="2000" dirty="0" smtClean="0">
              <a:solidFill>
                <a:schemeClr val="tx2"/>
              </a:solidFill>
            </a:endParaRPr>
          </a:p>
          <a:p>
            <a:pPr algn="just"/>
            <a:r>
              <a:rPr lang="es-CL" sz="2000" dirty="0" smtClean="0">
                <a:solidFill>
                  <a:schemeClr val="tx2"/>
                </a:solidFill>
              </a:rPr>
              <a:t>Verían </a:t>
            </a:r>
            <a:r>
              <a:rPr lang="es-CL" sz="2000" dirty="0">
                <a:solidFill>
                  <a:schemeClr val="tx2"/>
                </a:solidFill>
              </a:rPr>
              <a:t>afectadas sus posibilidades de utilizar la línea telefónica del hogar y muchas veces sufrirían los efectos sociales colaterales asociados a la visibilidad del equipamiento usando en el cuerpo por el infractor y en el hogar. </a:t>
            </a:r>
            <a:endParaRPr lang="es-CL" sz="2000" dirty="0" smtClean="0">
              <a:solidFill>
                <a:schemeClr val="tx2"/>
              </a:solidFill>
            </a:endParaRPr>
          </a:p>
          <a:p>
            <a:pPr marL="0" indent="0" algn="just">
              <a:buNone/>
            </a:pPr>
            <a:endParaRPr lang="es-CL" sz="2000" dirty="0">
              <a:solidFill>
                <a:schemeClr val="tx2"/>
              </a:solidFill>
            </a:endParaRPr>
          </a:p>
          <a:p>
            <a:pPr algn="just"/>
            <a:r>
              <a:rPr lang="es-CL" sz="2000" dirty="0">
                <a:solidFill>
                  <a:schemeClr val="tx2"/>
                </a:solidFill>
              </a:rPr>
              <a:t>A esto además debe sumarse la creación de un ambiente familiar más estresante y el estigma de vivir con un infractor </a:t>
            </a:r>
            <a:endParaRPr lang="es-CL" sz="2000" dirty="0" smtClean="0">
              <a:solidFill>
                <a:schemeClr val="tx2"/>
              </a:solidFill>
            </a:endParaRPr>
          </a:p>
        </p:txBody>
      </p:sp>
      <p:sp>
        <p:nvSpPr>
          <p:cNvPr id="4" name="3 Marcador de número de diapositiva"/>
          <p:cNvSpPr>
            <a:spLocks noGrp="1"/>
          </p:cNvSpPr>
          <p:nvPr>
            <p:ph type="sldNum" sz="quarter" idx="11"/>
          </p:nvPr>
        </p:nvSpPr>
        <p:spPr/>
        <p:txBody>
          <a:bodyPr/>
          <a:lstStyle/>
          <a:p>
            <a:fld id="{F6AA3D06-9334-4FE8-8D29-94A4D5C8A83D}" type="slidenum">
              <a:rPr lang="en-US" smtClean="0"/>
              <a:pPr/>
              <a:t>24</a:t>
            </a:fld>
            <a:endParaRPr lang="en-US"/>
          </a:p>
        </p:txBody>
      </p:sp>
      <p:sp>
        <p:nvSpPr>
          <p:cNvPr id="5" name="4 Marcador de pie de página"/>
          <p:cNvSpPr>
            <a:spLocks noGrp="1"/>
          </p:cNvSpPr>
          <p:nvPr>
            <p:ph type="ftr" sz="quarter" idx="10"/>
          </p:nvPr>
        </p:nvSpPr>
        <p:spPr>
          <a:xfrm>
            <a:off x="-31046" y="6527800"/>
            <a:ext cx="3882966" cy="246063"/>
          </a:xfrm>
        </p:spPr>
        <p:txBody>
          <a:bodyPr/>
          <a:lstStyle/>
          <a:p>
            <a:pPr lvl="0"/>
            <a:r>
              <a:rPr lang="es-CL" smtClean="0"/>
              <a:t>S. Valenzuela/El Salvador/Marzo 2013 </a:t>
            </a:r>
            <a:endParaRPr lang="en-US" dirty="0"/>
          </a:p>
        </p:txBody>
      </p:sp>
    </p:spTree>
    <p:extLst>
      <p:ext uri="{BB962C8B-B14F-4D97-AF65-F5344CB8AC3E}">
        <p14:creationId xmlns="" xmlns:p14="http://schemas.microsoft.com/office/powerpoint/2010/main" val="16244137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16632"/>
            <a:ext cx="8229600" cy="475456"/>
          </a:xfrm>
        </p:spPr>
        <p:txBody>
          <a:bodyPr/>
          <a:lstStyle/>
          <a:p>
            <a:pPr algn="ctr"/>
            <a:r>
              <a:rPr lang="es-ES_tradnl" sz="2000" b="1" dirty="0" smtClean="0"/>
              <a:t>CONSIDERACIONES Y CRÍTICAS</a:t>
            </a:r>
            <a:endParaRPr lang="es-CL" sz="2000" b="1" dirty="0"/>
          </a:p>
        </p:txBody>
      </p:sp>
      <p:sp>
        <p:nvSpPr>
          <p:cNvPr id="3" name="2 Marcador de contenido"/>
          <p:cNvSpPr>
            <a:spLocks noGrp="1"/>
          </p:cNvSpPr>
          <p:nvPr>
            <p:ph idx="1"/>
          </p:nvPr>
        </p:nvSpPr>
        <p:spPr>
          <a:xfrm>
            <a:off x="179512" y="692696"/>
            <a:ext cx="8164513" cy="5760640"/>
          </a:xfrm>
        </p:spPr>
        <p:txBody>
          <a:bodyPr>
            <a:normAutofit/>
          </a:bodyPr>
          <a:lstStyle/>
          <a:p>
            <a:pPr marL="0" indent="0" algn="just">
              <a:buNone/>
            </a:pPr>
            <a:r>
              <a:rPr lang="es-ES_tradnl" sz="2400" b="1" dirty="0" smtClean="0">
                <a:solidFill>
                  <a:srgbClr val="006CB7"/>
                </a:solidFill>
                <a:latin typeface="Verdana"/>
                <a:cs typeface="Verdana"/>
              </a:rPr>
              <a:t>CONSIDERACIONES</a:t>
            </a:r>
            <a:endParaRPr lang="es-ES_tradnl" b="1" dirty="0" smtClean="0">
              <a:solidFill>
                <a:schemeClr val="tx2"/>
              </a:solidFill>
            </a:endParaRPr>
          </a:p>
          <a:p>
            <a:pPr marL="0" indent="0" algn="just">
              <a:buNone/>
            </a:pPr>
            <a:r>
              <a:rPr lang="es-ES_tradnl" b="1" dirty="0" smtClean="0">
                <a:solidFill>
                  <a:schemeClr val="tx2"/>
                </a:solidFill>
              </a:rPr>
              <a:t>Privacidad, sociedad vigilante y estigmatizaciones </a:t>
            </a:r>
          </a:p>
          <a:p>
            <a:pPr algn="just"/>
            <a:endParaRPr lang="es-CL" dirty="0" smtClean="0">
              <a:solidFill>
                <a:schemeClr val="tx2"/>
              </a:solidFill>
            </a:endParaRPr>
          </a:p>
          <a:p>
            <a:pPr algn="just"/>
            <a:r>
              <a:rPr lang="es-CL" sz="2000" dirty="0">
                <a:solidFill>
                  <a:schemeClr val="tx2"/>
                </a:solidFill>
              </a:rPr>
              <a:t>La mayoría de los estudios han reportado más beneficios que consecuencias negativas para los infractores sujetos a </a:t>
            </a:r>
            <a:r>
              <a:rPr lang="es-CL" sz="2000" dirty="0" smtClean="0">
                <a:solidFill>
                  <a:schemeClr val="tx2"/>
                </a:solidFill>
              </a:rPr>
              <a:t>VE.</a:t>
            </a:r>
          </a:p>
          <a:p>
            <a:pPr marL="0" indent="0" algn="just">
              <a:buNone/>
            </a:pPr>
            <a:r>
              <a:rPr lang="es-CL" sz="2000" dirty="0" smtClean="0">
                <a:solidFill>
                  <a:schemeClr val="tx2"/>
                </a:solidFill>
              </a:rPr>
              <a:t> </a:t>
            </a:r>
            <a:endParaRPr lang="es-CL" sz="2000" dirty="0">
              <a:solidFill>
                <a:schemeClr val="tx2"/>
              </a:solidFill>
            </a:endParaRPr>
          </a:p>
          <a:p>
            <a:pPr algn="just"/>
            <a:r>
              <a:rPr lang="es-CL" sz="2000" dirty="0">
                <a:solidFill>
                  <a:schemeClr val="tx2"/>
                </a:solidFill>
              </a:rPr>
              <a:t>En particular, aquellos sujetos a </a:t>
            </a:r>
            <a:r>
              <a:rPr lang="es-CL" sz="2000" dirty="0" smtClean="0">
                <a:solidFill>
                  <a:schemeClr val="tx2"/>
                </a:solidFill>
              </a:rPr>
              <a:t>VE </a:t>
            </a:r>
            <a:r>
              <a:rPr lang="es-CL" sz="2000" dirty="0">
                <a:solidFill>
                  <a:schemeClr val="tx2"/>
                </a:solidFill>
              </a:rPr>
              <a:t>y sus cónyuges valoran el contacto adicional que se les permite a través del monitoreo de la comunidad, y la capacidad de éstos de permanecer permanente en el hogar para  contribuir a las responsabilidades familiares, como el cuidado de niños y </a:t>
            </a:r>
            <a:r>
              <a:rPr lang="es-CL" sz="2000" dirty="0" smtClean="0">
                <a:solidFill>
                  <a:schemeClr val="tx2"/>
                </a:solidFill>
              </a:rPr>
              <a:t>finanzas. </a:t>
            </a:r>
          </a:p>
          <a:p>
            <a:pPr algn="just"/>
            <a:endParaRPr lang="es-CL" sz="2000" dirty="0">
              <a:solidFill>
                <a:schemeClr val="tx2"/>
              </a:solidFill>
            </a:endParaRPr>
          </a:p>
          <a:p>
            <a:pPr algn="just"/>
            <a:r>
              <a:rPr lang="es-CL" sz="2000" dirty="0">
                <a:solidFill>
                  <a:schemeClr val="tx2"/>
                </a:solidFill>
              </a:rPr>
              <a:t>Aquellos sujetos a MT lo tienden a percibir como menos restrictivo que el </a:t>
            </a:r>
            <a:r>
              <a:rPr lang="es-CL" sz="2000" dirty="0" smtClean="0">
                <a:solidFill>
                  <a:schemeClr val="tx2"/>
                </a:solidFill>
              </a:rPr>
              <a:t>encarcelamiento, se casaron más veces y tuvieron circunstancias financieras más favorables.  </a:t>
            </a:r>
            <a:endParaRPr lang="es-CL" sz="2000" dirty="0">
              <a:solidFill>
                <a:schemeClr val="tx2"/>
              </a:solidFill>
            </a:endParaRPr>
          </a:p>
        </p:txBody>
      </p:sp>
      <p:sp>
        <p:nvSpPr>
          <p:cNvPr id="4" name="3 Marcador de número de diapositiva"/>
          <p:cNvSpPr>
            <a:spLocks noGrp="1"/>
          </p:cNvSpPr>
          <p:nvPr>
            <p:ph type="sldNum" sz="quarter" idx="11"/>
          </p:nvPr>
        </p:nvSpPr>
        <p:spPr/>
        <p:txBody>
          <a:bodyPr/>
          <a:lstStyle/>
          <a:p>
            <a:fld id="{F6AA3D06-9334-4FE8-8D29-94A4D5C8A83D}" type="slidenum">
              <a:rPr lang="en-US" smtClean="0"/>
              <a:pPr/>
              <a:t>25</a:t>
            </a:fld>
            <a:endParaRPr lang="en-US"/>
          </a:p>
        </p:txBody>
      </p:sp>
      <p:sp>
        <p:nvSpPr>
          <p:cNvPr id="5" name="4 Marcador de pie de página"/>
          <p:cNvSpPr>
            <a:spLocks noGrp="1"/>
          </p:cNvSpPr>
          <p:nvPr>
            <p:ph type="ftr" sz="quarter" idx="10"/>
          </p:nvPr>
        </p:nvSpPr>
        <p:spPr>
          <a:xfrm>
            <a:off x="-31046" y="6527800"/>
            <a:ext cx="3882966" cy="246063"/>
          </a:xfrm>
        </p:spPr>
        <p:txBody>
          <a:bodyPr/>
          <a:lstStyle/>
          <a:p>
            <a:pPr lvl="0"/>
            <a:r>
              <a:rPr lang="es-CL" smtClean="0"/>
              <a:t>S. Valenzuela/El Salvador/Marzo 2013 </a:t>
            </a:r>
            <a:endParaRPr lang="en-US" dirty="0"/>
          </a:p>
        </p:txBody>
      </p:sp>
    </p:spTree>
    <p:extLst>
      <p:ext uri="{BB962C8B-B14F-4D97-AF65-F5344CB8AC3E}">
        <p14:creationId xmlns="" xmlns:p14="http://schemas.microsoft.com/office/powerpoint/2010/main" val="39418669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188640"/>
            <a:ext cx="8229600" cy="547464"/>
          </a:xfrm>
        </p:spPr>
        <p:txBody>
          <a:bodyPr/>
          <a:lstStyle/>
          <a:p>
            <a:pPr algn="ctr"/>
            <a:r>
              <a:rPr lang="es-ES_tradnl" sz="2000" b="1" dirty="0" smtClean="0"/>
              <a:t>CONSIDERACIONES Y CRÍTICAS</a:t>
            </a:r>
            <a:endParaRPr lang="es-CL" sz="2000" b="1" dirty="0"/>
          </a:p>
        </p:txBody>
      </p:sp>
      <p:sp>
        <p:nvSpPr>
          <p:cNvPr id="3" name="2 Marcador de contenido"/>
          <p:cNvSpPr>
            <a:spLocks noGrp="1"/>
          </p:cNvSpPr>
          <p:nvPr>
            <p:ph idx="1"/>
          </p:nvPr>
        </p:nvSpPr>
        <p:spPr>
          <a:xfrm>
            <a:off x="152400" y="1071546"/>
            <a:ext cx="8164513" cy="4932379"/>
          </a:xfrm>
        </p:spPr>
        <p:txBody>
          <a:bodyPr/>
          <a:lstStyle/>
          <a:p>
            <a:pPr marL="0" indent="0" algn="just">
              <a:buNone/>
            </a:pPr>
            <a:r>
              <a:rPr lang="es-ES_tradnl" sz="2400" b="1" dirty="0" smtClean="0">
                <a:solidFill>
                  <a:srgbClr val="006CB7"/>
                </a:solidFill>
                <a:latin typeface="Verdana"/>
                <a:cs typeface="Verdana"/>
              </a:rPr>
              <a:t>CONSIDERACIONES</a:t>
            </a:r>
          </a:p>
          <a:p>
            <a:pPr marL="0" indent="0" algn="just">
              <a:buNone/>
            </a:pPr>
            <a:r>
              <a:rPr lang="es-ES_tradnl" b="1" dirty="0" smtClean="0">
                <a:solidFill>
                  <a:schemeClr val="tx2"/>
                </a:solidFill>
              </a:rPr>
              <a:t>MANEJO DE EXPECTATIVAS</a:t>
            </a:r>
          </a:p>
          <a:p>
            <a:pPr marL="0" indent="0" algn="just">
              <a:buNone/>
            </a:pPr>
            <a:endParaRPr lang="es-ES_tradnl" sz="1800" dirty="0" smtClean="0">
              <a:solidFill>
                <a:schemeClr val="tx2"/>
              </a:solidFill>
            </a:endParaRPr>
          </a:p>
          <a:p>
            <a:pPr marL="0" indent="0" algn="just">
              <a:buNone/>
            </a:pPr>
            <a:r>
              <a:rPr lang="es-ES_tradnl" dirty="0">
                <a:solidFill>
                  <a:schemeClr val="tx2"/>
                </a:solidFill>
              </a:rPr>
              <a:t>	</a:t>
            </a:r>
            <a:r>
              <a:rPr lang="es-ES_tradnl" dirty="0" smtClean="0">
                <a:solidFill>
                  <a:schemeClr val="tx2"/>
                </a:solidFill>
              </a:rPr>
              <a:t>El Monitoreo Telemático no impide la comisión de nuevos delitos</a:t>
            </a:r>
            <a:endParaRPr lang="es-CL" dirty="0">
              <a:solidFill>
                <a:schemeClr val="tx2"/>
              </a:solidFill>
            </a:endParaRPr>
          </a:p>
        </p:txBody>
      </p:sp>
      <p:sp>
        <p:nvSpPr>
          <p:cNvPr id="4" name="3 Marcador de número de diapositiva"/>
          <p:cNvSpPr>
            <a:spLocks noGrp="1"/>
          </p:cNvSpPr>
          <p:nvPr>
            <p:ph type="sldNum" sz="quarter" idx="11"/>
          </p:nvPr>
        </p:nvSpPr>
        <p:spPr/>
        <p:txBody>
          <a:bodyPr/>
          <a:lstStyle/>
          <a:p>
            <a:fld id="{F6AA3D06-9334-4FE8-8D29-94A4D5C8A83D}" type="slidenum">
              <a:rPr lang="en-US" smtClean="0"/>
              <a:pPr/>
              <a:t>26</a:t>
            </a:fld>
            <a:endParaRPr lang="en-US"/>
          </a:p>
        </p:txBody>
      </p:sp>
      <p:sp>
        <p:nvSpPr>
          <p:cNvPr id="5" name="4 Marcador de pie de página"/>
          <p:cNvSpPr>
            <a:spLocks noGrp="1"/>
          </p:cNvSpPr>
          <p:nvPr>
            <p:ph type="ftr" sz="quarter" idx="10"/>
          </p:nvPr>
        </p:nvSpPr>
        <p:spPr>
          <a:xfrm>
            <a:off x="-31046" y="6527800"/>
            <a:ext cx="3882966" cy="246063"/>
          </a:xfrm>
        </p:spPr>
        <p:txBody>
          <a:bodyPr/>
          <a:lstStyle/>
          <a:p>
            <a:pPr lvl="0"/>
            <a:r>
              <a:rPr lang="es-CL" smtClean="0"/>
              <a:t>S. Valenzuela/El Salvador/Marzo 2013 </a:t>
            </a:r>
            <a:endParaRPr lang="en-US" dirty="0"/>
          </a:p>
        </p:txBody>
      </p:sp>
    </p:spTree>
    <p:extLst>
      <p:ext uri="{BB962C8B-B14F-4D97-AF65-F5344CB8AC3E}">
        <p14:creationId xmlns="" xmlns:p14="http://schemas.microsoft.com/office/powerpoint/2010/main" val="28319384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5 Título"/>
          <p:cNvSpPr txBox="1">
            <a:spLocks/>
          </p:cNvSpPr>
          <p:nvPr/>
        </p:nvSpPr>
        <p:spPr bwMode="auto">
          <a:xfrm>
            <a:off x="0" y="0"/>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cs typeface="Arial" charset="0"/>
              </a:defRPr>
            </a:lvl1pPr>
            <a:lvl2pPr marL="742950" indent="-285750" eaLnBrk="0" hangingPunct="0">
              <a:defRPr sz="1600">
                <a:solidFill>
                  <a:schemeClr val="tx1"/>
                </a:solidFill>
                <a:latin typeface="Arial" charset="0"/>
                <a:cs typeface="Arial" charset="0"/>
              </a:defRPr>
            </a:lvl2pPr>
            <a:lvl3pPr marL="1143000" indent="-228600" eaLnBrk="0" hangingPunct="0">
              <a:defRPr sz="1600">
                <a:solidFill>
                  <a:schemeClr val="tx1"/>
                </a:solidFill>
                <a:latin typeface="Arial" charset="0"/>
                <a:cs typeface="Arial" charset="0"/>
              </a:defRPr>
            </a:lvl3pPr>
            <a:lvl4pPr marL="1600200" indent="-228600" eaLnBrk="0" hangingPunct="0">
              <a:defRPr sz="1600">
                <a:solidFill>
                  <a:schemeClr val="tx1"/>
                </a:solidFill>
                <a:latin typeface="Arial" charset="0"/>
                <a:cs typeface="Arial" charset="0"/>
              </a:defRPr>
            </a:lvl4pPr>
            <a:lvl5pPr marL="2057400" indent="-228600" eaLnBrk="0" hangingPunct="0">
              <a:defRPr sz="1600">
                <a:solidFill>
                  <a:schemeClr val="tx1"/>
                </a:solidFill>
                <a:latin typeface="Arial" charset="0"/>
                <a:cs typeface="Arial" charset="0"/>
              </a:defRPr>
            </a:lvl5pPr>
            <a:lvl6pPr marL="2514600" indent="-228600" eaLnBrk="0" fontAlgn="base" hangingPunct="0">
              <a:spcBef>
                <a:spcPct val="0"/>
              </a:spcBef>
              <a:spcAft>
                <a:spcPct val="0"/>
              </a:spcAft>
              <a:defRPr sz="1600">
                <a:solidFill>
                  <a:schemeClr val="tx1"/>
                </a:solidFill>
                <a:latin typeface="Arial" charset="0"/>
                <a:cs typeface="Arial" charset="0"/>
              </a:defRPr>
            </a:lvl6pPr>
            <a:lvl7pPr marL="2971800" indent="-228600" eaLnBrk="0" fontAlgn="base" hangingPunct="0">
              <a:spcBef>
                <a:spcPct val="0"/>
              </a:spcBef>
              <a:spcAft>
                <a:spcPct val="0"/>
              </a:spcAft>
              <a:defRPr sz="1600">
                <a:solidFill>
                  <a:schemeClr val="tx1"/>
                </a:solidFill>
                <a:latin typeface="Arial" charset="0"/>
                <a:cs typeface="Arial" charset="0"/>
              </a:defRPr>
            </a:lvl7pPr>
            <a:lvl8pPr marL="3429000" indent="-228600" eaLnBrk="0" fontAlgn="base" hangingPunct="0">
              <a:spcBef>
                <a:spcPct val="0"/>
              </a:spcBef>
              <a:spcAft>
                <a:spcPct val="0"/>
              </a:spcAft>
              <a:defRPr sz="1600">
                <a:solidFill>
                  <a:schemeClr val="tx1"/>
                </a:solidFill>
                <a:latin typeface="Arial" charset="0"/>
                <a:cs typeface="Arial" charset="0"/>
              </a:defRPr>
            </a:lvl8pPr>
            <a:lvl9pPr marL="3886200" indent="-228600" eaLnBrk="0" fontAlgn="base" hangingPunct="0">
              <a:spcBef>
                <a:spcPct val="0"/>
              </a:spcBef>
              <a:spcAft>
                <a:spcPct val="0"/>
              </a:spcAft>
              <a:defRPr sz="1600">
                <a:solidFill>
                  <a:schemeClr val="tx1"/>
                </a:solidFill>
                <a:latin typeface="Arial" charset="0"/>
                <a:cs typeface="Arial" charset="0"/>
              </a:defRPr>
            </a:lvl9pPr>
          </a:lstStyle>
          <a:p>
            <a:pPr eaLnBrk="1" hangingPunct="1"/>
            <a:r>
              <a:rPr lang="es-AR" sz="2400" b="1">
                <a:solidFill>
                  <a:schemeClr val="tx2"/>
                </a:solidFill>
                <a:latin typeface="Calibri" pitchFamily="34" charset="0"/>
              </a:rPr>
              <a:t>Argentina – 4 de Agosto, 2008</a:t>
            </a:r>
            <a:endParaRPr lang="es-ES" sz="2400" b="1">
              <a:solidFill>
                <a:schemeClr val="tx2"/>
              </a:solidFill>
              <a:latin typeface="Calibri" pitchFamily="34" charset="0"/>
            </a:endParaRPr>
          </a:p>
        </p:txBody>
      </p:sp>
      <p:pic>
        <p:nvPicPr>
          <p:cNvPr id="18435" name="Picture 6"/>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0" y="571500"/>
            <a:ext cx="7308304" cy="16335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436" name="Picture 7"/>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323850" y="2205038"/>
            <a:ext cx="4319588" cy="1889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437" name="Picture 8"/>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323850" y="4292600"/>
            <a:ext cx="4464050" cy="1879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438" name="Picture 9"/>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7308304" y="1823571"/>
            <a:ext cx="1476375" cy="657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1 Marcador de pie de página"/>
          <p:cNvSpPr>
            <a:spLocks noGrp="1"/>
          </p:cNvSpPr>
          <p:nvPr>
            <p:ph type="ftr" sz="quarter" idx="11"/>
          </p:nvPr>
        </p:nvSpPr>
        <p:spPr>
          <a:xfrm>
            <a:off x="659165" y="6356350"/>
            <a:ext cx="3984273" cy="365125"/>
          </a:xfrm>
        </p:spPr>
        <p:txBody>
          <a:bodyPr/>
          <a:lstStyle/>
          <a:p>
            <a:r>
              <a:rPr lang="es-CL" dirty="0" smtClean="0"/>
              <a:t>S. Valenzuela/El Salvador/Marzo 2013 </a:t>
            </a:r>
            <a:endParaRPr lang="es-CL" dirty="0"/>
          </a:p>
        </p:txBody>
      </p:sp>
      <p:sp>
        <p:nvSpPr>
          <p:cNvPr id="3" name="2 Marcador de número de diapositiva"/>
          <p:cNvSpPr>
            <a:spLocks noGrp="1"/>
          </p:cNvSpPr>
          <p:nvPr>
            <p:ph type="sldNum" sz="quarter" idx="12"/>
          </p:nvPr>
        </p:nvSpPr>
        <p:spPr/>
        <p:txBody>
          <a:bodyPr/>
          <a:lstStyle/>
          <a:p>
            <a:fld id="{FA6519B8-2E90-4E4F-BE67-FCC11E72190C}" type="slidenum">
              <a:rPr lang="es-CL" smtClean="0"/>
              <a:pPr/>
              <a:t>27</a:t>
            </a:fld>
            <a:endParaRPr lang="es-CL"/>
          </a:p>
        </p:txBody>
      </p:sp>
    </p:spTree>
    <p:extLst>
      <p:ext uri="{BB962C8B-B14F-4D97-AF65-F5344CB8AC3E}">
        <p14:creationId xmlns="" xmlns:p14="http://schemas.microsoft.com/office/powerpoint/2010/main" val="2158305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5 Título"/>
          <p:cNvSpPr>
            <a:spLocks noGrp="1"/>
          </p:cNvSpPr>
          <p:nvPr>
            <p:ph type="title" idx="4294967295"/>
          </p:nvPr>
        </p:nvSpPr>
        <p:spPr>
          <a:xfrm>
            <a:off x="0" y="116632"/>
            <a:ext cx="8229600" cy="639018"/>
          </a:xfrm>
        </p:spPr>
        <p:txBody>
          <a:bodyPr/>
          <a:lstStyle/>
          <a:p>
            <a:pPr algn="l"/>
            <a:r>
              <a:rPr lang="es-AR" sz="2400" b="1" smtClean="0">
                <a:solidFill>
                  <a:schemeClr val="tx2"/>
                </a:solidFill>
                <a:latin typeface="Calibri" pitchFamily="34" charset="0"/>
              </a:rPr>
              <a:t>Argentina – 5 de Agosto, 2008</a:t>
            </a:r>
            <a:endParaRPr lang="es-ES" sz="2400" b="1" smtClean="0">
              <a:solidFill>
                <a:schemeClr val="tx2"/>
              </a:solidFill>
              <a:latin typeface="Calibri" pitchFamily="34" charset="0"/>
            </a:endParaRPr>
          </a:p>
        </p:txBody>
      </p:sp>
      <p:pic>
        <p:nvPicPr>
          <p:cNvPr id="19459"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23850" y="908050"/>
            <a:ext cx="5040238" cy="568930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460" name="Picture 3"/>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5508104" y="3032125"/>
            <a:ext cx="3455988" cy="666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1 Marcador de pie de página"/>
          <p:cNvSpPr>
            <a:spLocks noGrp="1"/>
          </p:cNvSpPr>
          <p:nvPr>
            <p:ph type="ftr" sz="quarter" idx="11"/>
          </p:nvPr>
        </p:nvSpPr>
        <p:spPr>
          <a:xfrm>
            <a:off x="659165" y="6356350"/>
            <a:ext cx="4056851" cy="365125"/>
          </a:xfrm>
        </p:spPr>
        <p:txBody>
          <a:bodyPr/>
          <a:lstStyle/>
          <a:p>
            <a:r>
              <a:rPr lang="es-CL" dirty="0" smtClean="0"/>
              <a:t>S. Valenzuela/El Salvador/Marzo 2013 </a:t>
            </a:r>
            <a:endParaRPr lang="es-CL" dirty="0"/>
          </a:p>
        </p:txBody>
      </p:sp>
      <p:sp>
        <p:nvSpPr>
          <p:cNvPr id="3" name="2 Marcador de número de diapositiva"/>
          <p:cNvSpPr>
            <a:spLocks noGrp="1"/>
          </p:cNvSpPr>
          <p:nvPr>
            <p:ph type="sldNum" sz="quarter" idx="12"/>
          </p:nvPr>
        </p:nvSpPr>
        <p:spPr/>
        <p:txBody>
          <a:bodyPr/>
          <a:lstStyle/>
          <a:p>
            <a:fld id="{FA6519B8-2E90-4E4F-BE67-FCC11E72190C}" type="slidenum">
              <a:rPr lang="es-CL" smtClean="0"/>
              <a:pPr/>
              <a:t>28</a:t>
            </a:fld>
            <a:endParaRPr lang="es-CL"/>
          </a:p>
        </p:txBody>
      </p:sp>
    </p:spTree>
    <p:extLst>
      <p:ext uri="{BB962C8B-B14F-4D97-AF65-F5344CB8AC3E}">
        <p14:creationId xmlns="" xmlns:p14="http://schemas.microsoft.com/office/powerpoint/2010/main" val="421343285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5 Título"/>
          <p:cNvSpPr txBox="1">
            <a:spLocks/>
          </p:cNvSpPr>
          <p:nvPr/>
        </p:nvSpPr>
        <p:spPr bwMode="auto">
          <a:xfrm>
            <a:off x="0" y="0"/>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cs typeface="Arial" charset="0"/>
              </a:defRPr>
            </a:lvl1pPr>
            <a:lvl2pPr marL="742950" indent="-285750" eaLnBrk="0" hangingPunct="0">
              <a:defRPr sz="1600">
                <a:solidFill>
                  <a:schemeClr val="tx1"/>
                </a:solidFill>
                <a:latin typeface="Arial" charset="0"/>
                <a:cs typeface="Arial" charset="0"/>
              </a:defRPr>
            </a:lvl2pPr>
            <a:lvl3pPr marL="1143000" indent="-228600" eaLnBrk="0" hangingPunct="0">
              <a:defRPr sz="1600">
                <a:solidFill>
                  <a:schemeClr val="tx1"/>
                </a:solidFill>
                <a:latin typeface="Arial" charset="0"/>
                <a:cs typeface="Arial" charset="0"/>
              </a:defRPr>
            </a:lvl3pPr>
            <a:lvl4pPr marL="1600200" indent="-228600" eaLnBrk="0" hangingPunct="0">
              <a:defRPr sz="1600">
                <a:solidFill>
                  <a:schemeClr val="tx1"/>
                </a:solidFill>
                <a:latin typeface="Arial" charset="0"/>
                <a:cs typeface="Arial" charset="0"/>
              </a:defRPr>
            </a:lvl4pPr>
            <a:lvl5pPr marL="2057400" indent="-228600" eaLnBrk="0" hangingPunct="0">
              <a:defRPr sz="1600">
                <a:solidFill>
                  <a:schemeClr val="tx1"/>
                </a:solidFill>
                <a:latin typeface="Arial" charset="0"/>
                <a:cs typeface="Arial" charset="0"/>
              </a:defRPr>
            </a:lvl5pPr>
            <a:lvl6pPr marL="2514600" indent="-228600" eaLnBrk="0" fontAlgn="base" hangingPunct="0">
              <a:spcBef>
                <a:spcPct val="0"/>
              </a:spcBef>
              <a:spcAft>
                <a:spcPct val="0"/>
              </a:spcAft>
              <a:defRPr sz="1600">
                <a:solidFill>
                  <a:schemeClr val="tx1"/>
                </a:solidFill>
                <a:latin typeface="Arial" charset="0"/>
                <a:cs typeface="Arial" charset="0"/>
              </a:defRPr>
            </a:lvl6pPr>
            <a:lvl7pPr marL="2971800" indent="-228600" eaLnBrk="0" fontAlgn="base" hangingPunct="0">
              <a:spcBef>
                <a:spcPct val="0"/>
              </a:spcBef>
              <a:spcAft>
                <a:spcPct val="0"/>
              </a:spcAft>
              <a:defRPr sz="1600">
                <a:solidFill>
                  <a:schemeClr val="tx1"/>
                </a:solidFill>
                <a:latin typeface="Arial" charset="0"/>
                <a:cs typeface="Arial" charset="0"/>
              </a:defRPr>
            </a:lvl7pPr>
            <a:lvl8pPr marL="3429000" indent="-228600" eaLnBrk="0" fontAlgn="base" hangingPunct="0">
              <a:spcBef>
                <a:spcPct val="0"/>
              </a:spcBef>
              <a:spcAft>
                <a:spcPct val="0"/>
              </a:spcAft>
              <a:defRPr sz="1600">
                <a:solidFill>
                  <a:schemeClr val="tx1"/>
                </a:solidFill>
                <a:latin typeface="Arial" charset="0"/>
                <a:cs typeface="Arial" charset="0"/>
              </a:defRPr>
            </a:lvl8pPr>
            <a:lvl9pPr marL="3886200" indent="-228600" eaLnBrk="0" fontAlgn="base" hangingPunct="0">
              <a:spcBef>
                <a:spcPct val="0"/>
              </a:spcBef>
              <a:spcAft>
                <a:spcPct val="0"/>
              </a:spcAft>
              <a:defRPr sz="1600">
                <a:solidFill>
                  <a:schemeClr val="tx1"/>
                </a:solidFill>
                <a:latin typeface="Arial" charset="0"/>
                <a:cs typeface="Arial" charset="0"/>
              </a:defRPr>
            </a:lvl9pPr>
          </a:lstStyle>
          <a:p>
            <a:pPr eaLnBrk="1" hangingPunct="1"/>
            <a:r>
              <a:rPr lang="es-AR" sz="2400" b="1">
                <a:solidFill>
                  <a:schemeClr val="tx2"/>
                </a:solidFill>
                <a:latin typeface="Calibri" pitchFamily="34" charset="0"/>
              </a:rPr>
              <a:t>Colombia – 6 de Julio, 2009</a:t>
            </a:r>
            <a:endParaRPr lang="es-ES" sz="2400" b="1">
              <a:solidFill>
                <a:schemeClr val="tx2"/>
              </a:solidFill>
              <a:latin typeface="Calibri" pitchFamily="34" charset="0"/>
            </a:endParaRPr>
          </a:p>
        </p:txBody>
      </p:sp>
      <p:pic>
        <p:nvPicPr>
          <p:cNvPr id="20483"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79512" y="1556792"/>
            <a:ext cx="8136904" cy="3600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4" name="Picture 3"/>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179512" y="1916832"/>
            <a:ext cx="8352928" cy="4248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5" name="Picture 4"/>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5148263" y="714375"/>
            <a:ext cx="2428875" cy="4286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1 Marcador de pie de página"/>
          <p:cNvSpPr>
            <a:spLocks noGrp="1"/>
          </p:cNvSpPr>
          <p:nvPr>
            <p:ph type="ftr" sz="quarter" idx="11"/>
          </p:nvPr>
        </p:nvSpPr>
        <p:spPr>
          <a:xfrm>
            <a:off x="659165" y="6356350"/>
            <a:ext cx="4128859" cy="365125"/>
          </a:xfrm>
        </p:spPr>
        <p:txBody>
          <a:bodyPr/>
          <a:lstStyle/>
          <a:p>
            <a:r>
              <a:rPr lang="es-CL" dirty="0" smtClean="0"/>
              <a:t>S. Valenzuela/El Salvador/Marzo 2013 </a:t>
            </a:r>
            <a:endParaRPr lang="es-CL" dirty="0"/>
          </a:p>
        </p:txBody>
      </p:sp>
      <p:sp>
        <p:nvSpPr>
          <p:cNvPr id="3" name="2 Marcador de número de diapositiva"/>
          <p:cNvSpPr>
            <a:spLocks noGrp="1"/>
          </p:cNvSpPr>
          <p:nvPr>
            <p:ph type="sldNum" sz="quarter" idx="12"/>
          </p:nvPr>
        </p:nvSpPr>
        <p:spPr/>
        <p:txBody>
          <a:bodyPr/>
          <a:lstStyle/>
          <a:p>
            <a:fld id="{FA6519B8-2E90-4E4F-BE67-FCC11E72190C}" type="slidenum">
              <a:rPr lang="es-CL" smtClean="0"/>
              <a:pPr/>
              <a:t>29</a:t>
            </a:fld>
            <a:endParaRPr lang="es-CL"/>
          </a:p>
        </p:txBody>
      </p:sp>
    </p:spTree>
    <p:extLst>
      <p:ext uri="{BB962C8B-B14F-4D97-AF65-F5344CB8AC3E}">
        <p14:creationId xmlns="" xmlns:p14="http://schemas.microsoft.com/office/powerpoint/2010/main" val="21193966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CONSIDERACIONES </a:t>
            </a:r>
            <a:endParaRPr lang="es-CL" sz="2400" dirty="0">
              <a:solidFill>
                <a:srgbClr val="FF0000"/>
              </a:solidFill>
            </a:endParaRPr>
          </a:p>
        </p:txBody>
      </p:sp>
      <p:sp>
        <p:nvSpPr>
          <p:cNvPr id="3" name="2 Subtítulo"/>
          <p:cNvSpPr>
            <a:spLocks noGrp="1"/>
          </p:cNvSpPr>
          <p:nvPr>
            <p:ph type="subTitle" idx="1"/>
          </p:nvPr>
        </p:nvSpPr>
        <p:spPr>
          <a:xfrm>
            <a:off x="179512" y="1124744"/>
            <a:ext cx="8640960" cy="1219200"/>
          </a:xfrm>
        </p:spPr>
        <p:txBody>
          <a:bodyPr>
            <a:noAutofit/>
          </a:bodyPr>
          <a:lstStyle/>
          <a:p>
            <a:pPr algn="l"/>
            <a:r>
              <a:rPr lang="es-CL" sz="2000" b="1" dirty="0" smtClean="0">
                <a:solidFill>
                  <a:srgbClr val="002060"/>
                </a:solidFill>
                <a:latin typeface="Arial" pitchFamily="34" charset="0"/>
                <a:cs typeface="Arial" pitchFamily="34" charset="0"/>
              </a:rPr>
              <a:t>Control del cumplimiento</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Puede corresponder a:</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Autoridades Penitenciarias </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Tribunales (mismo que condenó o tribunal de ejecución)</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Ministerio Público</a:t>
            </a:r>
          </a:p>
          <a:p>
            <a:pPr algn="l"/>
            <a:endParaRPr lang="es-CL" sz="2000" dirty="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El control, puede versar sobre:</a:t>
            </a:r>
          </a:p>
          <a:p>
            <a:pPr algn="l"/>
            <a:r>
              <a:rPr lang="es-CL" sz="2000" dirty="0" smtClean="0">
                <a:solidFill>
                  <a:srgbClr val="002060"/>
                </a:solidFill>
                <a:latin typeface="Arial" pitchFamily="34" charset="0"/>
                <a:cs typeface="Arial" pitchFamily="34" charset="0"/>
              </a:rPr>
              <a:t>Respeto de derechos en la ejecución</a:t>
            </a:r>
          </a:p>
          <a:p>
            <a:pPr algn="l"/>
            <a:r>
              <a:rPr lang="es-CL" sz="2000" dirty="0" smtClean="0">
                <a:solidFill>
                  <a:srgbClr val="002060"/>
                </a:solidFill>
                <a:latin typeface="Arial" pitchFamily="34" charset="0"/>
                <a:cs typeface="Arial" pitchFamily="34" charset="0"/>
              </a:rPr>
              <a:t>Cumplimiento de los objetivos de la pena</a:t>
            </a:r>
          </a:p>
          <a:p>
            <a:pPr algn="l"/>
            <a:endParaRPr lang="es-CL" sz="2000" dirty="0" smtClean="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solidFill>
                  <a:prstClr val="black">
                    <a:lumMod val="65000"/>
                    <a:lumOff val="35000"/>
                  </a:prstClr>
                </a:solidFill>
              </a:rPr>
              <a:t>Sebastian Valenzuela A/ El Salvador</a:t>
            </a:r>
            <a:r>
              <a:rPr lang="es-CL" smtClean="0">
                <a:solidFill>
                  <a:prstClr val="black">
                    <a:lumMod val="65000"/>
                    <a:lumOff val="35000"/>
                  </a:prstClr>
                </a:solidFill>
              </a:rPr>
              <a:t>/ Marzo 2013</a:t>
            </a:r>
            <a:endParaRPr lang="es-CL" dirty="0">
              <a:solidFill>
                <a:prstClr val="black">
                  <a:lumMod val="65000"/>
                  <a:lumOff val="35000"/>
                </a:prstClr>
              </a:solidFill>
            </a:endParaRPr>
          </a:p>
        </p:txBody>
      </p:sp>
      <p:sp>
        <p:nvSpPr>
          <p:cNvPr id="6" name="5 Marcador de número de diapositiva"/>
          <p:cNvSpPr>
            <a:spLocks noGrp="1"/>
          </p:cNvSpPr>
          <p:nvPr>
            <p:ph type="sldNum" sz="quarter" idx="11"/>
          </p:nvPr>
        </p:nvSpPr>
        <p:spPr/>
        <p:txBody>
          <a:bodyPr/>
          <a:lstStyle/>
          <a:p>
            <a:fld id="{FA6519B8-2E90-4E4F-BE67-FCC11E72190C}" type="slidenum">
              <a:rPr lang="es-CL" smtClean="0">
                <a:solidFill>
                  <a:prstClr val="black">
                    <a:lumMod val="65000"/>
                    <a:lumOff val="35000"/>
                  </a:prstClr>
                </a:solidFill>
              </a:rPr>
              <a:pPr/>
              <a:t>3</a:t>
            </a:fld>
            <a:endParaRPr lang="es-CL">
              <a:solidFill>
                <a:prstClr val="black">
                  <a:lumMod val="65000"/>
                  <a:lumOff val="35000"/>
                </a:prstClr>
              </a:solidFill>
            </a:endParaRPr>
          </a:p>
        </p:txBody>
      </p:sp>
    </p:spTree>
    <p:extLst>
      <p:ext uri="{BB962C8B-B14F-4D97-AF65-F5344CB8AC3E}">
        <p14:creationId xmlns="" xmlns:p14="http://schemas.microsoft.com/office/powerpoint/2010/main" val="11932288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23528" y="2438400"/>
            <a:ext cx="8208912" cy="33668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07" name="Picture 3"/>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67544" y="1628800"/>
            <a:ext cx="7488832" cy="698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1508" name="5 Título"/>
          <p:cNvSpPr txBox="1">
            <a:spLocks/>
          </p:cNvSpPr>
          <p:nvPr/>
        </p:nvSpPr>
        <p:spPr bwMode="auto">
          <a:xfrm>
            <a:off x="0" y="0"/>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cs typeface="Arial" charset="0"/>
              </a:defRPr>
            </a:lvl1pPr>
            <a:lvl2pPr marL="742950" indent="-285750" eaLnBrk="0" hangingPunct="0">
              <a:defRPr sz="1600">
                <a:solidFill>
                  <a:schemeClr val="tx1"/>
                </a:solidFill>
                <a:latin typeface="Arial" charset="0"/>
                <a:cs typeface="Arial" charset="0"/>
              </a:defRPr>
            </a:lvl2pPr>
            <a:lvl3pPr marL="1143000" indent="-228600" eaLnBrk="0" hangingPunct="0">
              <a:defRPr sz="1600">
                <a:solidFill>
                  <a:schemeClr val="tx1"/>
                </a:solidFill>
                <a:latin typeface="Arial" charset="0"/>
                <a:cs typeface="Arial" charset="0"/>
              </a:defRPr>
            </a:lvl3pPr>
            <a:lvl4pPr marL="1600200" indent="-228600" eaLnBrk="0" hangingPunct="0">
              <a:defRPr sz="1600">
                <a:solidFill>
                  <a:schemeClr val="tx1"/>
                </a:solidFill>
                <a:latin typeface="Arial" charset="0"/>
                <a:cs typeface="Arial" charset="0"/>
              </a:defRPr>
            </a:lvl4pPr>
            <a:lvl5pPr marL="2057400" indent="-228600" eaLnBrk="0" hangingPunct="0">
              <a:defRPr sz="1600">
                <a:solidFill>
                  <a:schemeClr val="tx1"/>
                </a:solidFill>
                <a:latin typeface="Arial" charset="0"/>
                <a:cs typeface="Arial" charset="0"/>
              </a:defRPr>
            </a:lvl5pPr>
            <a:lvl6pPr marL="2514600" indent="-228600" eaLnBrk="0" fontAlgn="base" hangingPunct="0">
              <a:spcBef>
                <a:spcPct val="0"/>
              </a:spcBef>
              <a:spcAft>
                <a:spcPct val="0"/>
              </a:spcAft>
              <a:defRPr sz="1600">
                <a:solidFill>
                  <a:schemeClr val="tx1"/>
                </a:solidFill>
                <a:latin typeface="Arial" charset="0"/>
                <a:cs typeface="Arial" charset="0"/>
              </a:defRPr>
            </a:lvl6pPr>
            <a:lvl7pPr marL="2971800" indent="-228600" eaLnBrk="0" fontAlgn="base" hangingPunct="0">
              <a:spcBef>
                <a:spcPct val="0"/>
              </a:spcBef>
              <a:spcAft>
                <a:spcPct val="0"/>
              </a:spcAft>
              <a:defRPr sz="1600">
                <a:solidFill>
                  <a:schemeClr val="tx1"/>
                </a:solidFill>
                <a:latin typeface="Arial" charset="0"/>
                <a:cs typeface="Arial" charset="0"/>
              </a:defRPr>
            </a:lvl7pPr>
            <a:lvl8pPr marL="3429000" indent="-228600" eaLnBrk="0" fontAlgn="base" hangingPunct="0">
              <a:spcBef>
                <a:spcPct val="0"/>
              </a:spcBef>
              <a:spcAft>
                <a:spcPct val="0"/>
              </a:spcAft>
              <a:defRPr sz="1600">
                <a:solidFill>
                  <a:schemeClr val="tx1"/>
                </a:solidFill>
                <a:latin typeface="Arial" charset="0"/>
                <a:cs typeface="Arial" charset="0"/>
              </a:defRPr>
            </a:lvl8pPr>
            <a:lvl9pPr marL="3886200" indent="-228600" eaLnBrk="0" fontAlgn="base" hangingPunct="0">
              <a:spcBef>
                <a:spcPct val="0"/>
              </a:spcBef>
              <a:spcAft>
                <a:spcPct val="0"/>
              </a:spcAft>
              <a:defRPr sz="1600">
                <a:solidFill>
                  <a:schemeClr val="tx1"/>
                </a:solidFill>
                <a:latin typeface="Arial" charset="0"/>
                <a:cs typeface="Arial" charset="0"/>
              </a:defRPr>
            </a:lvl9pPr>
          </a:lstStyle>
          <a:p>
            <a:pPr eaLnBrk="1" hangingPunct="1"/>
            <a:r>
              <a:rPr lang="es-AR" sz="2400" b="1">
                <a:solidFill>
                  <a:schemeClr val="tx2"/>
                </a:solidFill>
                <a:latin typeface="Calibri" pitchFamily="34" charset="0"/>
              </a:rPr>
              <a:t>Colombia – 24 de Marzo, 2010</a:t>
            </a:r>
            <a:endParaRPr lang="es-ES" sz="2400" b="1">
              <a:solidFill>
                <a:schemeClr val="tx2"/>
              </a:solidFill>
              <a:latin typeface="Calibri" pitchFamily="34" charset="0"/>
            </a:endParaRPr>
          </a:p>
        </p:txBody>
      </p:sp>
      <p:pic>
        <p:nvPicPr>
          <p:cNvPr id="21509" name="Picture 4"/>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5287955" y="928687"/>
            <a:ext cx="2428875" cy="4286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1 Marcador de pie de página"/>
          <p:cNvSpPr>
            <a:spLocks noGrp="1"/>
          </p:cNvSpPr>
          <p:nvPr>
            <p:ph type="ftr" sz="quarter" idx="11"/>
          </p:nvPr>
        </p:nvSpPr>
        <p:spPr>
          <a:xfrm>
            <a:off x="659165" y="6356350"/>
            <a:ext cx="4272875" cy="365125"/>
          </a:xfrm>
        </p:spPr>
        <p:txBody>
          <a:bodyPr/>
          <a:lstStyle/>
          <a:p>
            <a:r>
              <a:rPr lang="es-CL" dirty="0" smtClean="0"/>
              <a:t>S. Valenzuela/El Salvador/Marzo 2013 </a:t>
            </a:r>
            <a:endParaRPr lang="es-CL" dirty="0"/>
          </a:p>
        </p:txBody>
      </p:sp>
      <p:sp>
        <p:nvSpPr>
          <p:cNvPr id="3" name="2 Marcador de número de diapositiva"/>
          <p:cNvSpPr>
            <a:spLocks noGrp="1"/>
          </p:cNvSpPr>
          <p:nvPr>
            <p:ph type="sldNum" sz="quarter" idx="12"/>
          </p:nvPr>
        </p:nvSpPr>
        <p:spPr/>
        <p:txBody>
          <a:bodyPr/>
          <a:lstStyle/>
          <a:p>
            <a:fld id="{FA6519B8-2E90-4E4F-BE67-FCC11E72190C}" type="slidenum">
              <a:rPr lang="es-CL" smtClean="0"/>
              <a:pPr/>
              <a:t>30</a:t>
            </a:fld>
            <a:endParaRPr lang="es-CL"/>
          </a:p>
        </p:txBody>
      </p:sp>
    </p:spTree>
    <p:extLst>
      <p:ext uri="{BB962C8B-B14F-4D97-AF65-F5344CB8AC3E}">
        <p14:creationId xmlns="" xmlns:p14="http://schemas.microsoft.com/office/powerpoint/2010/main" val="33696246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250825" y="1376363"/>
            <a:ext cx="4629150" cy="3997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2531" name="Picture 3"/>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859338" y="2840038"/>
            <a:ext cx="3968750" cy="2101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2532" name="5 Título"/>
          <p:cNvSpPr txBox="1">
            <a:spLocks/>
          </p:cNvSpPr>
          <p:nvPr/>
        </p:nvSpPr>
        <p:spPr bwMode="auto">
          <a:xfrm>
            <a:off x="0" y="0"/>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cs typeface="Arial" charset="0"/>
              </a:defRPr>
            </a:lvl1pPr>
            <a:lvl2pPr marL="742950" indent="-285750" eaLnBrk="0" hangingPunct="0">
              <a:defRPr sz="1600">
                <a:solidFill>
                  <a:schemeClr val="tx1"/>
                </a:solidFill>
                <a:latin typeface="Arial" charset="0"/>
                <a:cs typeface="Arial" charset="0"/>
              </a:defRPr>
            </a:lvl2pPr>
            <a:lvl3pPr marL="1143000" indent="-228600" eaLnBrk="0" hangingPunct="0">
              <a:defRPr sz="1600">
                <a:solidFill>
                  <a:schemeClr val="tx1"/>
                </a:solidFill>
                <a:latin typeface="Arial" charset="0"/>
                <a:cs typeface="Arial" charset="0"/>
              </a:defRPr>
            </a:lvl3pPr>
            <a:lvl4pPr marL="1600200" indent="-228600" eaLnBrk="0" hangingPunct="0">
              <a:defRPr sz="1600">
                <a:solidFill>
                  <a:schemeClr val="tx1"/>
                </a:solidFill>
                <a:latin typeface="Arial" charset="0"/>
                <a:cs typeface="Arial" charset="0"/>
              </a:defRPr>
            </a:lvl4pPr>
            <a:lvl5pPr marL="2057400" indent="-228600" eaLnBrk="0" hangingPunct="0">
              <a:defRPr sz="1600">
                <a:solidFill>
                  <a:schemeClr val="tx1"/>
                </a:solidFill>
                <a:latin typeface="Arial" charset="0"/>
                <a:cs typeface="Arial" charset="0"/>
              </a:defRPr>
            </a:lvl5pPr>
            <a:lvl6pPr marL="2514600" indent="-228600" eaLnBrk="0" fontAlgn="base" hangingPunct="0">
              <a:spcBef>
                <a:spcPct val="0"/>
              </a:spcBef>
              <a:spcAft>
                <a:spcPct val="0"/>
              </a:spcAft>
              <a:defRPr sz="1600">
                <a:solidFill>
                  <a:schemeClr val="tx1"/>
                </a:solidFill>
                <a:latin typeface="Arial" charset="0"/>
                <a:cs typeface="Arial" charset="0"/>
              </a:defRPr>
            </a:lvl6pPr>
            <a:lvl7pPr marL="2971800" indent="-228600" eaLnBrk="0" fontAlgn="base" hangingPunct="0">
              <a:spcBef>
                <a:spcPct val="0"/>
              </a:spcBef>
              <a:spcAft>
                <a:spcPct val="0"/>
              </a:spcAft>
              <a:defRPr sz="1600">
                <a:solidFill>
                  <a:schemeClr val="tx1"/>
                </a:solidFill>
                <a:latin typeface="Arial" charset="0"/>
                <a:cs typeface="Arial" charset="0"/>
              </a:defRPr>
            </a:lvl7pPr>
            <a:lvl8pPr marL="3429000" indent="-228600" eaLnBrk="0" fontAlgn="base" hangingPunct="0">
              <a:spcBef>
                <a:spcPct val="0"/>
              </a:spcBef>
              <a:spcAft>
                <a:spcPct val="0"/>
              </a:spcAft>
              <a:defRPr sz="1600">
                <a:solidFill>
                  <a:schemeClr val="tx1"/>
                </a:solidFill>
                <a:latin typeface="Arial" charset="0"/>
                <a:cs typeface="Arial" charset="0"/>
              </a:defRPr>
            </a:lvl8pPr>
            <a:lvl9pPr marL="3886200" indent="-228600" eaLnBrk="0" fontAlgn="base" hangingPunct="0">
              <a:spcBef>
                <a:spcPct val="0"/>
              </a:spcBef>
              <a:spcAft>
                <a:spcPct val="0"/>
              </a:spcAft>
              <a:defRPr sz="1600">
                <a:solidFill>
                  <a:schemeClr val="tx1"/>
                </a:solidFill>
                <a:latin typeface="Arial" charset="0"/>
                <a:cs typeface="Arial" charset="0"/>
              </a:defRPr>
            </a:lvl9pPr>
          </a:lstStyle>
          <a:p>
            <a:pPr eaLnBrk="1" hangingPunct="1"/>
            <a:r>
              <a:rPr lang="es-AR" sz="2400" b="1">
                <a:solidFill>
                  <a:schemeClr val="tx2"/>
                </a:solidFill>
                <a:latin typeface="Calibri" pitchFamily="34" charset="0"/>
              </a:rPr>
              <a:t>Colombia – 9 de Marzo, 2010</a:t>
            </a:r>
            <a:endParaRPr lang="es-ES" sz="2400" b="1">
              <a:solidFill>
                <a:schemeClr val="tx2"/>
              </a:solidFill>
              <a:latin typeface="Calibri" pitchFamily="34" charset="0"/>
            </a:endParaRPr>
          </a:p>
        </p:txBody>
      </p:sp>
      <p:pic>
        <p:nvPicPr>
          <p:cNvPr id="22533" name="Picture 4"/>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5292725" y="1557338"/>
            <a:ext cx="2486025" cy="361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1 Marcador de pie de página"/>
          <p:cNvSpPr>
            <a:spLocks noGrp="1"/>
          </p:cNvSpPr>
          <p:nvPr>
            <p:ph type="ftr" sz="quarter" idx="11"/>
          </p:nvPr>
        </p:nvSpPr>
        <p:spPr>
          <a:xfrm>
            <a:off x="659165" y="6356350"/>
            <a:ext cx="4633560" cy="365125"/>
          </a:xfrm>
        </p:spPr>
        <p:txBody>
          <a:bodyPr/>
          <a:lstStyle/>
          <a:p>
            <a:r>
              <a:rPr lang="es-CL" dirty="0" smtClean="0"/>
              <a:t>S. Valenzuela/El Salvador/Marzo 2013 </a:t>
            </a:r>
            <a:endParaRPr lang="es-CL" dirty="0"/>
          </a:p>
        </p:txBody>
      </p:sp>
      <p:sp>
        <p:nvSpPr>
          <p:cNvPr id="3" name="2 Marcador de número de diapositiva"/>
          <p:cNvSpPr>
            <a:spLocks noGrp="1"/>
          </p:cNvSpPr>
          <p:nvPr>
            <p:ph type="sldNum" sz="quarter" idx="12"/>
          </p:nvPr>
        </p:nvSpPr>
        <p:spPr/>
        <p:txBody>
          <a:bodyPr/>
          <a:lstStyle/>
          <a:p>
            <a:fld id="{FA6519B8-2E90-4E4F-BE67-FCC11E72190C}" type="slidenum">
              <a:rPr lang="es-CL" smtClean="0"/>
              <a:pPr/>
              <a:t>31</a:t>
            </a:fld>
            <a:endParaRPr lang="es-CL"/>
          </a:p>
        </p:txBody>
      </p:sp>
    </p:spTree>
    <p:extLst>
      <p:ext uri="{BB962C8B-B14F-4D97-AF65-F5344CB8AC3E}">
        <p14:creationId xmlns="" xmlns:p14="http://schemas.microsoft.com/office/powerpoint/2010/main" val="12571729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79388" y="1052513"/>
            <a:ext cx="4457700" cy="5067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3555"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500563" y="1989138"/>
            <a:ext cx="4381500" cy="433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3556" name="Picture 4"/>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5580063" y="1125538"/>
            <a:ext cx="3333750" cy="542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3557" name="6 CuadroTexto"/>
          <p:cNvSpPr txBox="1">
            <a:spLocks noChangeArrowheads="1"/>
          </p:cNvSpPr>
          <p:nvPr/>
        </p:nvSpPr>
        <p:spPr bwMode="auto">
          <a:xfrm>
            <a:off x="395288" y="260350"/>
            <a:ext cx="6121400"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Arial" charset="0"/>
                <a:cs typeface="Arial" charset="0"/>
              </a:defRPr>
            </a:lvl1pPr>
            <a:lvl2pPr marL="742950" indent="-285750" eaLnBrk="0" hangingPunct="0">
              <a:defRPr sz="1600">
                <a:solidFill>
                  <a:schemeClr val="tx1"/>
                </a:solidFill>
                <a:latin typeface="Arial" charset="0"/>
                <a:cs typeface="Arial" charset="0"/>
              </a:defRPr>
            </a:lvl2pPr>
            <a:lvl3pPr marL="1143000" indent="-228600" eaLnBrk="0" hangingPunct="0">
              <a:defRPr sz="1600">
                <a:solidFill>
                  <a:schemeClr val="tx1"/>
                </a:solidFill>
                <a:latin typeface="Arial" charset="0"/>
                <a:cs typeface="Arial" charset="0"/>
              </a:defRPr>
            </a:lvl3pPr>
            <a:lvl4pPr marL="1600200" indent="-228600" eaLnBrk="0" hangingPunct="0">
              <a:defRPr sz="1600">
                <a:solidFill>
                  <a:schemeClr val="tx1"/>
                </a:solidFill>
                <a:latin typeface="Arial" charset="0"/>
                <a:cs typeface="Arial" charset="0"/>
              </a:defRPr>
            </a:lvl4pPr>
            <a:lvl5pPr marL="2057400" indent="-228600" eaLnBrk="0" hangingPunct="0">
              <a:defRPr sz="1600">
                <a:solidFill>
                  <a:schemeClr val="tx1"/>
                </a:solidFill>
                <a:latin typeface="Arial" charset="0"/>
                <a:cs typeface="Arial" charset="0"/>
              </a:defRPr>
            </a:lvl5pPr>
            <a:lvl6pPr marL="2514600" indent="-228600" eaLnBrk="0" fontAlgn="base" hangingPunct="0">
              <a:spcBef>
                <a:spcPct val="0"/>
              </a:spcBef>
              <a:spcAft>
                <a:spcPct val="0"/>
              </a:spcAft>
              <a:defRPr sz="1600">
                <a:solidFill>
                  <a:schemeClr val="tx1"/>
                </a:solidFill>
                <a:latin typeface="Arial" charset="0"/>
                <a:cs typeface="Arial" charset="0"/>
              </a:defRPr>
            </a:lvl6pPr>
            <a:lvl7pPr marL="2971800" indent="-228600" eaLnBrk="0" fontAlgn="base" hangingPunct="0">
              <a:spcBef>
                <a:spcPct val="0"/>
              </a:spcBef>
              <a:spcAft>
                <a:spcPct val="0"/>
              </a:spcAft>
              <a:defRPr sz="1600">
                <a:solidFill>
                  <a:schemeClr val="tx1"/>
                </a:solidFill>
                <a:latin typeface="Arial" charset="0"/>
                <a:cs typeface="Arial" charset="0"/>
              </a:defRPr>
            </a:lvl7pPr>
            <a:lvl8pPr marL="3429000" indent="-228600" eaLnBrk="0" fontAlgn="base" hangingPunct="0">
              <a:spcBef>
                <a:spcPct val="0"/>
              </a:spcBef>
              <a:spcAft>
                <a:spcPct val="0"/>
              </a:spcAft>
              <a:defRPr sz="1600">
                <a:solidFill>
                  <a:schemeClr val="tx1"/>
                </a:solidFill>
                <a:latin typeface="Arial" charset="0"/>
                <a:cs typeface="Arial" charset="0"/>
              </a:defRPr>
            </a:lvl8pPr>
            <a:lvl9pPr marL="3886200" indent="-228600" eaLnBrk="0" fontAlgn="base" hangingPunct="0">
              <a:spcBef>
                <a:spcPct val="0"/>
              </a:spcBef>
              <a:spcAft>
                <a:spcPct val="0"/>
              </a:spcAft>
              <a:defRPr sz="1600">
                <a:solidFill>
                  <a:schemeClr val="tx1"/>
                </a:solidFill>
                <a:latin typeface="Arial" charset="0"/>
                <a:cs typeface="Arial" charset="0"/>
              </a:defRPr>
            </a:lvl9pPr>
          </a:lstStyle>
          <a:p>
            <a:pPr eaLnBrk="1" hangingPunct="1"/>
            <a:r>
              <a:rPr lang="es-AR" b="1">
                <a:solidFill>
                  <a:schemeClr val="tx2"/>
                </a:solidFill>
              </a:rPr>
              <a:t>Colombia, 23 de </a:t>
            </a:r>
            <a:r>
              <a:rPr lang="es-AR" b="1" smtClean="0">
                <a:solidFill>
                  <a:schemeClr val="tx2"/>
                </a:solidFill>
              </a:rPr>
              <a:t>Noviembre</a:t>
            </a:r>
            <a:endParaRPr lang="es-ES" b="1">
              <a:solidFill>
                <a:schemeClr val="tx2"/>
              </a:solidFill>
            </a:endParaRPr>
          </a:p>
        </p:txBody>
      </p:sp>
      <p:sp>
        <p:nvSpPr>
          <p:cNvPr id="2" name="1 Marcador de pie de página"/>
          <p:cNvSpPr>
            <a:spLocks noGrp="1"/>
          </p:cNvSpPr>
          <p:nvPr>
            <p:ph type="ftr" sz="quarter" idx="12"/>
          </p:nvPr>
        </p:nvSpPr>
        <p:spPr>
          <a:xfrm>
            <a:off x="659165" y="6356350"/>
            <a:ext cx="4200867" cy="365125"/>
          </a:xfrm>
        </p:spPr>
        <p:txBody>
          <a:bodyPr/>
          <a:lstStyle/>
          <a:p>
            <a:r>
              <a:rPr lang="es-CL" dirty="0" smtClean="0"/>
              <a:t>S. Valenzuela/El Salvador/Marzo 2013 </a:t>
            </a:r>
            <a:endParaRPr lang="es-CL" dirty="0"/>
          </a:p>
        </p:txBody>
      </p:sp>
      <p:sp>
        <p:nvSpPr>
          <p:cNvPr id="3" name="2 Marcador de número de diapositiva"/>
          <p:cNvSpPr>
            <a:spLocks noGrp="1"/>
          </p:cNvSpPr>
          <p:nvPr>
            <p:ph type="sldNum" sz="quarter" idx="11"/>
          </p:nvPr>
        </p:nvSpPr>
        <p:spPr/>
        <p:txBody>
          <a:bodyPr/>
          <a:lstStyle/>
          <a:p>
            <a:fld id="{FA6519B8-2E90-4E4F-BE67-FCC11E72190C}" type="slidenum">
              <a:rPr lang="es-CL" smtClean="0"/>
              <a:pPr/>
              <a:t>32</a:t>
            </a:fld>
            <a:endParaRPr lang="es-CL"/>
          </a:p>
        </p:txBody>
      </p:sp>
    </p:spTree>
    <p:extLst>
      <p:ext uri="{BB962C8B-B14F-4D97-AF65-F5344CB8AC3E}">
        <p14:creationId xmlns="" xmlns:p14="http://schemas.microsoft.com/office/powerpoint/2010/main" val="38509966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 y="1340768"/>
            <a:ext cx="4573588" cy="48965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579"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573590" y="1517650"/>
            <a:ext cx="4570410" cy="45036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4580" name="5 CuadroTexto"/>
          <p:cNvSpPr txBox="1">
            <a:spLocks noChangeArrowheads="1"/>
          </p:cNvSpPr>
          <p:nvPr/>
        </p:nvSpPr>
        <p:spPr bwMode="auto">
          <a:xfrm>
            <a:off x="539750" y="260350"/>
            <a:ext cx="8208963"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Arial" charset="0"/>
                <a:cs typeface="Arial" charset="0"/>
              </a:defRPr>
            </a:lvl1pPr>
            <a:lvl2pPr marL="742950" indent="-285750" eaLnBrk="0" hangingPunct="0">
              <a:defRPr sz="1600">
                <a:solidFill>
                  <a:schemeClr val="tx1"/>
                </a:solidFill>
                <a:latin typeface="Arial" charset="0"/>
                <a:cs typeface="Arial" charset="0"/>
              </a:defRPr>
            </a:lvl2pPr>
            <a:lvl3pPr marL="1143000" indent="-228600" eaLnBrk="0" hangingPunct="0">
              <a:defRPr sz="1600">
                <a:solidFill>
                  <a:schemeClr val="tx1"/>
                </a:solidFill>
                <a:latin typeface="Arial" charset="0"/>
                <a:cs typeface="Arial" charset="0"/>
              </a:defRPr>
            </a:lvl3pPr>
            <a:lvl4pPr marL="1600200" indent="-228600" eaLnBrk="0" hangingPunct="0">
              <a:defRPr sz="1600">
                <a:solidFill>
                  <a:schemeClr val="tx1"/>
                </a:solidFill>
                <a:latin typeface="Arial" charset="0"/>
                <a:cs typeface="Arial" charset="0"/>
              </a:defRPr>
            </a:lvl4pPr>
            <a:lvl5pPr marL="2057400" indent="-228600" eaLnBrk="0" hangingPunct="0">
              <a:defRPr sz="1600">
                <a:solidFill>
                  <a:schemeClr val="tx1"/>
                </a:solidFill>
                <a:latin typeface="Arial" charset="0"/>
                <a:cs typeface="Arial" charset="0"/>
              </a:defRPr>
            </a:lvl5pPr>
            <a:lvl6pPr marL="2514600" indent="-228600" eaLnBrk="0" fontAlgn="base" hangingPunct="0">
              <a:spcBef>
                <a:spcPct val="0"/>
              </a:spcBef>
              <a:spcAft>
                <a:spcPct val="0"/>
              </a:spcAft>
              <a:defRPr sz="1600">
                <a:solidFill>
                  <a:schemeClr val="tx1"/>
                </a:solidFill>
                <a:latin typeface="Arial" charset="0"/>
                <a:cs typeface="Arial" charset="0"/>
              </a:defRPr>
            </a:lvl6pPr>
            <a:lvl7pPr marL="2971800" indent="-228600" eaLnBrk="0" fontAlgn="base" hangingPunct="0">
              <a:spcBef>
                <a:spcPct val="0"/>
              </a:spcBef>
              <a:spcAft>
                <a:spcPct val="0"/>
              </a:spcAft>
              <a:defRPr sz="1600">
                <a:solidFill>
                  <a:schemeClr val="tx1"/>
                </a:solidFill>
                <a:latin typeface="Arial" charset="0"/>
                <a:cs typeface="Arial" charset="0"/>
              </a:defRPr>
            </a:lvl7pPr>
            <a:lvl8pPr marL="3429000" indent="-228600" eaLnBrk="0" fontAlgn="base" hangingPunct="0">
              <a:spcBef>
                <a:spcPct val="0"/>
              </a:spcBef>
              <a:spcAft>
                <a:spcPct val="0"/>
              </a:spcAft>
              <a:defRPr sz="1600">
                <a:solidFill>
                  <a:schemeClr val="tx1"/>
                </a:solidFill>
                <a:latin typeface="Arial" charset="0"/>
                <a:cs typeface="Arial" charset="0"/>
              </a:defRPr>
            </a:lvl8pPr>
            <a:lvl9pPr marL="3886200" indent="-228600" eaLnBrk="0" fontAlgn="base" hangingPunct="0">
              <a:spcBef>
                <a:spcPct val="0"/>
              </a:spcBef>
              <a:spcAft>
                <a:spcPct val="0"/>
              </a:spcAft>
              <a:defRPr sz="1600">
                <a:solidFill>
                  <a:schemeClr val="tx1"/>
                </a:solidFill>
                <a:latin typeface="Arial" charset="0"/>
                <a:cs typeface="Arial" charset="0"/>
              </a:defRPr>
            </a:lvl9pPr>
          </a:lstStyle>
          <a:p>
            <a:pPr eaLnBrk="1" hangingPunct="1"/>
            <a:r>
              <a:rPr lang="es-AR" b="1" smtClean="0">
                <a:solidFill>
                  <a:schemeClr val="tx2"/>
                </a:solidFill>
              </a:rPr>
              <a:t>Inglaterra, </a:t>
            </a:r>
            <a:r>
              <a:rPr lang="es-AR" b="1">
                <a:solidFill>
                  <a:schemeClr val="tx2"/>
                </a:solidFill>
              </a:rPr>
              <a:t>19 de Septiembre de 2005</a:t>
            </a:r>
            <a:endParaRPr lang="es-ES" b="1">
              <a:solidFill>
                <a:schemeClr val="tx2"/>
              </a:solidFill>
            </a:endParaRPr>
          </a:p>
        </p:txBody>
      </p:sp>
      <p:pic>
        <p:nvPicPr>
          <p:cNvPr id="24581" name="Picture 4"/>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7524750" y="908050"/>
            <a:ext cx="1123950" cy="609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1 Marcador de pie de página"/>
          <p:cNvSpPr>
            <a:spLocks noGrp="1"/>
          </p:cNvSpPr>
          <p:nvPr>
            <p:ph type="ftr" sz="quarter" idx="12"/>
          </p:nvPr>
        </p:nvSpPr>
        <p:spPr>
          <a:xfrm>
            <a:off x="659165" y="6356350"/>
            <a:ext cx="4344883" cy="365125"/>
          </a:xfrm>
        </p:spPr>
        <p:txBody>
          <a:bodyPr/>
          <a:lstStyle/>
          <a:p>
            <a:r>
              <a:rPr lang="es-CL" dirty="0" smtClean="0"/>
              <a:t>S. Valenzuela/El Salvador/Marzo 2013 </a:t>
            </a:r>
            <a:endParaRPr lang="es-CL" dirty="0"/>
          </a:p>
        </p:txBody>
      </p:sp>
      <p:sp>
        <p:nvSpPr>
          <p:cNvPr id="3" name="2 Marcador de número de diapositiva"/>
          <p:cNvSpPr>
            <a:spLocks noGrp="1"/>
          </p:cNvSpPr>
          <p:nvPr>
            <p:ph type="sldNum" sz="quarter" idx="11"/>
          </p:nvPr>
        </p:nvSpPr>
        <p:spPr/>
        <p:txBody>
          <a:bodyPr/>
          <a:lstStyle/>
          <a:p>
            <a:fld id="{FA6519B8-2E90-4E4F-BE67-FCC11E72190C}" type="slidenum">
              <a:rPr lang="es-CL" smtClean="0"/>
              <a:pPr/>
              <a:t>33</a:t>
            </a:fld>
            <a:endParaRPr lang="es-CL"/>
          </a:p>
        </p:txBody>
      </p:sp>
    </p:spTree>
    <p:extLst>
      <p:ext uri="{BB962C8B-B14F-4D97-AF65-F5344CB8AC3E}">
        <p14:creationId xmlns="" xmlns:p14="http://schemas.microsoft.com/office/powerpoint/2010/main" val="16873035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260648"/>
            <a:ext cx="8229600" cy="475456"/>
          </a:xfrm>
        </p:spPr>
        <p:txBody>
          <a:bodyPr/>
          <a:lstStyle/>
          <a:p>
            <a:pPr algn="ctr"/>
            <a:r>
              <a:rPr lang="es-ES_tradnl" sz="2000" b="1" dirty="0" smtClean="0"/>
              <a:t>CONSIDERACIONES Y CRÍTICAS</a:t>
            </a:r>
            <a:endParaRPr lang="es-CL" sz="2000" b="1" dirty="0"/>
          </a:p>
        </p:txBody>
      </p:sp>
      <p:sp>
        <p:nvSpPr>
          <p:cNvPr id="3" name="2 Marcador de contenido"/>
          <p:cNvSpPr>
            <a:spLocks noGrp="1"/>
          </p:cNvSpPr>
          <p:nvPr>
            <p:ph idx="1"/>
          </p:nvPr>
        </p:nvSpPr>
        <p:spPr>
          <a:xfrm>
            <a:off x="152400" y="1071546"/>
            <a:ext cx="8164513" cy="4932379"/>
          </a:xfrm>
        </p:spPr>
        <p:txBody>
          <a:bodyPr>
            <a:normAutofit fontScale="77500" lnSpcReduction="20000"/>
          </a:bodyPr>
          <a:lstStyle/>
          <a:p>
            <a:pPr marL="0" indent="0" algn="just">
              <a:buNone/>
            </a:pPr>
            <a:r>
              <a:rPr lang="es-ES_tradnl" sz="2400" b="1" dirty="0" smtClean="0">
                <a:solidFill>
                  <a:srgbClr val="006CB7"/>
                </a:solidFill>
                <a:latin typeface="Verdana"/>
                <a:cs typeface="Verdana"/>
              </a:rPr>
              <a:t>CONSIDERACIONES</a:t>
            </a:r>
          </a:p>
          <a:p>
            <a:pPr marL="0" indent="0" algn="just">
              <a:buNone/>
            </a:pPr>
            <a:endParaRPr lang="es-ES_tradnl" b="1" dirty="0" smtClean="0">
              <a:solidFill>
                <a:schemeClr val="tx2"/>
              </a:solidFill>
            </a:endParaRPr>
          </a:p>
          <a:p>
            <a:pPr marL="0" indent="0" algn="just">
              <a:buNone/>
            </a:pPr>
            <a:r>
              <a:rPr lang="es-ES_tradnl" b="1" dirty="0" smtClean="0">
                <a:solidFill>
                  <a:schemeClr val="tx2"/>
                </a:solidFill>
              </a:rPr>
              <a:t>RECOMENDACIONES PARA UNA BUENA IMPLEMENTACIÓN</a:t>
            </a:r>
          </a:p>
          <a:p>
            <a:pPr marL="0" indent="0" algn="just">
              <a:buNone/>
            </a:pPr>
            <a:endParaRPr lang="es-ES_tradnl" sz="1800" dirty="0">
              <a:solidFill>
                <a:schemeClr val="tx2"/>
              </a:solidFill>
            </a:endParaRPr>
          </a:p>
          <a:p>
            <a:pPr algn="just">
              <a:buFont typeface="Wingdings" pitchFamily="2" charset="2"/>
              <a:buChar char="ü"/>
            </a:pPr>
            <a:r>
              <a:rPr lang="es-ES_tradnl" dirty="0" smtClean="0">
                <a:solidFill>
                  <a:schemeClr val="tx2"/>
                </a:solidFill>
              </a:rPr>
              <a:t>Comprender potencialidades y límites</a:t>
            </a:r>
          </a:p>
          <a:p>
            <a:pPr algn="just">
              <a:buFont typeface="Wingdings" pitchFamily="2" charset="2"/>
              <a:buChar char="ü"/>
            </a:pPr>
            <a:r>
              <a:rPr lang="es-ES_tradnl" dirty="0" smtClean="0">
                <a:solidFill>
                  <a:schemeClr val="tx2"/>
                </a:solidFill>
              </a:rPr>
              <a:t>Claros encuadramientos legales</a:t>
            </a:r>
          </a:p>
          <a:p>
            <a:pPr algn="just">
              <a:buFont typeface="Wingdings" pitchFamily="2" charset="2"/>
              <a:buChar char="ü"/>
            </a:pPr>
            <a:r>
              <a:rPr lang="es-ES_tradnl" dirty="0" smtClean="0">
                <a:solidFill>
                  <a:schemeClr val="tx2"/>
                </a:solidFill>
              </a:rPr>
              <a:t>Identificación de tecnologías adecuadas</a:t>
            </a:r>
          </a:p>
          <a:p>
            <a:pPr algn="just">
              <a:buFont typeface="Wingdings" pitchFamily="2" charset="2"/>
              <a:buChar char="ü"/>
            </a:pPr>
            <a:r>
              <a:rPr lang="es-ES_tradnl" dirty="0" smtClean="0">
                <a:solidFill>
                  <a:schemeClr val="tx2"/>
                </a:solidFill>
              </a:rPr>
              <a:t>Generar consensos y planes de comunicación</a:t>
            </a:r>
          </a:p>
          <a:p>
            <a:pPr algn="just">
              <a:buFont typeface="Wingdings" pitchFamily="2" charset="2"/>
              <a:buChar char="ü"/>
            </a:pPr>
            <a:r>
              <a:rPr lang="es-ES_tradnl" dirty="0" smtClean="0">
                <a:solidFill>
                  <a:schemeClr val="tx2"/>
                </a:solidFill>
              </a:rPr>
              <a:t>Presupuesto y financiamiento adecuado</a:t>
            </a:r>
          </a:p>
          <a:p>
            <a:pPr algn="just">
              <a:buFont typeface="Wingdings" pitchFamily="2" charset="2"/>
              <a:buChar char="ü"/>
            </a:pPr>
            <a:r>
              <a:rPr lang="es-ES_tradnl" dirty="0" smtClean="0">
                <a:solidFill>
                  <a:schemeClr val="tx2"/>
                </a:solidFill>
              </a:rPr>
              <a:t>Implementación gradual y programas experimentales</a:t>
            </a:r>
          </a:p>
          <a:p>
            <a:pPr algn="just">
              <a:buFont typeface="Wingdings" pitchFamily="2" charset="2"/>
              <a:buChar char="ü"/>
            </a:pPr>
            <a:r>
              <a:rPr lang="es-ES_tradnl" dirty="0" smtClean="0">
                <a:solidFill>
                  <a:schemeClr val="tx2"/>
                </a:solidFill>
              </a:rPr>
              <a:t>Buena selección de casos</a:t>
            </a:r>
          </a:p>
          <a:p>
            <a:pPr algn="just">
              <a:buFont typeface="Wingdings" pitchFamily="2" charset="2"/>
              <a:buChar char="ü"/>
            </a:pPr>
            <a:r>
              <a:rPr lang="es-ES_tradnl" dirty="0" smtClean="0">
                <a:solidFill>
                  <a:schemeClr val="tx2"/>
                </a:solidFill>
              </a:rPr>
              <a:t>Adecuada estructura operacional</a:t>
            </a:r>
          </a:p>
          <a:p>
            <a:pPr algn="just">
              <a:buFont typeface="Wingdings" pitchFamily="2" charset="2"/>
              <a:buChar char="ü"/>
            </a:pPr>
            <a:r>
              <a:rPr lang="es-ES_tradnl" dirty="0" smtClean="0">
                <a:solidFill>
                  <a:schemeClr val="tx2"/>
                </a:solidFill>
              </a:rPr>
              <a:t>Recursos humanos capacitados</a:t>
            </a:r>
          </a:p>
          <a:p>
            <a:pPr algn="just">
              <a:buFont typeface="Wingdings" pitchFamily="2" charset="2"/>
              <a:buChar char="ü"/>
            </a:pPr>
            <a:r>
              <a:rPr lang="es-ES_tradnl" dirty="0" smtClean="0">
                <a:solidFill>
                  <a:schemeClr val="tx2"/>
                </a:solidFill>
              </a:rPr>
              <a:t>Protocolos de procedimientos</a:t>
            </a:r>
          </a:p>
          <a:p>
            <a:pPr algn="just">
              <a:buFont typeface="Wingdings" pitchFamily="2" charset="2"/>
              <a:buChar char="ü"/>
            </a:pPr>
            <a:r>
              <a:rPr lang="es-ES_tradnl" dirty="0" smtClean="0">
                <a:solidFill>
                  <a:schemeClr val="tx2"/>
                </a:solidFill>
              </a:rPr>
              <a:t>Monitorización y evaluación</a:t>
            </a:r>
          </a:p>
          <a:p>
            <a:pPr marL="0" indent="0" algn="just">
              <a:buNone/>
            </a:pPr>
            <a:endParaRPr lang="es-ES_tradnl" sz="1800" dirty="0" smtClean="0">
              <a:solidFill>
                <a:schemeClr val="tx2"/>
              </a:solidFill>
            </a:endParaRPr>
          </a:p>
          <a:p>
            <a:pPr marL="0" indent="0" algn="just">
              <a:buNone/>
            </a:pPr>
            <a:r>
              <a:rPr lang="es-ES_tradnl" dirty="0">
                <a:solidFill>
                  <a:schemeClr val="tx2"/>
                </a:solidFill>
              </a:rPr>
              <a:t>	</a:t>
            </a:r>
            <a:endParaRPr lang="es-CL" dirty="0">
              <a:solidFill>
                <a:schemeClr val="tx2"/>
              </a:solidFill>
            </a:endParaRPr>
          </a:p>
        </p:txBody>
      </p:sp>
      <p:sp>
        <p:nvSpPr>
          <p:cNvPr id="4" name="3 Marcador de número de diapositiva"/>
          <p:cNvSpPr>
            <a:spLocks noGrp="1"/>
          </p:cNvSpPr>
          <p:nvPr>
            <p:ph type="sldNum" sz="quarter" idx="11"/>
          </p:nvPr>
        </p:nvSpPr>
        <p:spPr/>
        <p:txBody>
          <a:bodyPr/>
          <a:lstStyle/>
          <a:p>
            <a:fld id="{F6AA3D06-9334-4FE8-8D29-94A4D5C8A83D}" type="slidenum">
              <a:rPr lang="en-US" smtClean="0">
                <a:solidFill>
                  <a:prstClr val="black">
                    <a:lumMod val="65000"/>
                    <a:lumOff val="35000"/>
                  </a:prstClr>
                </a:solidFill>
              </a:rPr>
              <a:pPr/>
              <a:t>34</a:t>
            </a:fld>
            <a:endParaRPr lang="en-US">
              <a:solidFill>
                <a:prstClr val="black">
                  <a:lumMod val="65000"/>
                  <a:lumOff val="35000"/>
                </a:prstClr>
              </a:solidFill>
            </a:endParaRPr>
          </a:p>
        </p:txBody>
      </p:sp>
      <p:sp>
        <p:nvSpPr>
          <p:cNvPr id="5" name="4 Marcador de pie de página"/>
          <p:cNvSpPr>
            <a:spLocks noGrp="1"/>
          </p:cNvSpPr>
          <p:nvPr>
            <p:ph type="ftr" sz="quarter" idx="10"/>
          </p:nvPr>
        </p:nvSpPr>
        <p:spPr>
          <a:xfrm>
            <a:off x="-31046" y="6527800"/>
            <a:ext cx="3882966" cy="246063"/>
          </a:xfrm>
        </p:spPr>
        <p:txBody>
          <a:bodyPr/>
          <a:lstStyle/>
          <a:p>
            <a:r>
              <a:rPr lang="es-CL" smtClean="0">
                <a:solidFill>
                  <a:prstClr val="black">
                    <a:lumMod val="65000"/>
                    <a:lumOff val="35000"/>
                  </a:prstClr>
                </a:solidFill>
              </a:rPr>
              <a:t>S. Valenzuela/El Salvador/Marzo 2013 </a:t>
            </a:r>
            <a:endParaRPr lang="en-US" dirty="0">
              <a:solidFill>
                <a:prstClr val="black">
                  <a:lumMod val="65000"/>
                  <a:lumOff val="35000"/>
                </a:prstClr>
              </a:solidFill>
            </a:endParaRPr>
          </a:p>
        </p:txBody>
      </p:sp>
    </p:spTree>
    <p:extLst>
      <p:ext uri="{BB962C8B-B14F-4D97-AF65-F5344CB8AC3E}">
        <p14:creationId xmlns="" xmlns:p14="http://schemas.microsoft.com/office/powerpoint/2010/main" val="26471786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CONSIDERACIONES </a:t>
            </a:r>
            <a:endParaRPr lang="es-CL" sz="2400" dirty="0">
              <a:solidFill>
                <a:srgbClr val="FF0000"/>
              </a:solidFill>
            </a:endParaRPr>
          </a:p>
        </p:txBody>
      </p:sp>
      <p:sp>
        <p:nvSpPr>
          <p:cNvPr id="3" name="2 Subtítulo"/>
          <p:cNvSpPr>
            <a:spLocks noGrp="1"/>
          </p:cNvSpPr>
          <p:nvPr>
            <p:ph type="subTitle" idx="1"/>
          </p:nvPr>
        </p:nvSpPr>
        <p:spPr>
          <a:xfrm>
            <a:off x="179512" y="1052736"/>
            <a:ext cx="8640960" cy="1219200"/>
          </a:xfrm>
        </p:spPr>
        <p:txBody>
          <a:bodyPr>
            <a:noAutofit/>
          </a:bodyPr>
          <a:lstStyle/>
          <a:p>
            <a:pPr algn="l"/>
            <a:r>
              <a:rPr lang="es-CL" sz="2000" b="1" dirty="0" smtClean="0">
                <a:solidFill>
                  <a:srgbClr val="002060"/>
                </a:solidFill>
                <a:latin typeface="Arial" pitchFamily="34" charset="0"/>
                <a:cs typeface="Arial" pitchFamily="34" charset="0"/>
              </a:rPr>
              <a:t>Prisión preventiva</a:t>
            </a: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Cualquier implementación que se pretenda sobre medidas alternativas debe previamente revisar la regulación y aplicación de la prisión preventiva.</a:t>
            </a:r>
          </a:p>
          <a:p>
            <a:pPr algn="l"/>
            <a:endParaRPr lang="es-CL" sz="2000" dirty="0">
              <a:solidFill>
                <a:srgbClr val="002060"/>
              </a:solidFill>
              <a:latin typeface="Arial" pitchFamily="34" charset="0"/>
              <a:cs typeface="Arial" pitchFamily="34" charset="0"/>
            </a:endParaRP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Frecuente aplicación en sistemas latinoamericanos</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En la mayoría de los casos resulta desproporcionada</a:t>
            </a:r>
          </a:p>
          <a:p>
            <a:pPr marL="342900" indent="-342900" algn="l">
              <a:buFont typeface="Arial" pitchFamily="34" charset="0"/>
              <a:buChar char="•"/>
            </a:pPr>
            <a:r>
              <a:rPr lang="es-CL" sz="2000" dirty="0" smtClean="0">
                <a:solidFill>
                  <a:srgbClr val="002060"/>
                </a:solidFill>
                <a:latin typeface="Arial" pitchFamily="34" charset="0"/>
                <a:cs typeface="Arial" pitchFamily="34" charset="0"/>
              </a:rPr>
              <a:t>Efectos más nocivos incluso que las penas cortas</a:t>
            </a:r>
          </a:p>
          <a:p>
            <a:pPr algn="l"/>
            <a:endParaRPr lang="es-CL" sz="2000" dirty="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Ya se inicia el proceso de </a:t>
            </a:r>
            <a:r>
              <a:rPr lang="es-CL" sz="2000" dirty="0" err="1" smtClean="0">
                <a:solidFill>
                  <a:srgbClr val="002060"/>
                </a:solidFill>
                <a:latin typeface="Arial" pitchFamily="34" charset="0"/>
                <a:cs typeface="Arial" pitchFamily="34" charset="0"/>
              </a:rPr>
              <a:t>desocialización</a:t>
            </a:r>
            <a:endParaRPr lang="es-CL" sz="2000" dirty="0" smtClean="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solidFill>
                  <a:prstClr val="black">
                    <a:lumMod val="65000"/>
                    <a:lumOff val="35000"/>
                  </a:prstClr>
                </a:solidFill>
              </a:rPr>
              <a:t>Sebastian Valenzuela A/ El Salvador</a:t>
            </a:r>
            <a:r>
              <a:rPr lang="es-CL" smtClean="0">
                <a:solidFill>
                  <a:prstClr val="black">
                    <a:lumMod val="65000"/>
                    <a:lumOff val="35000"/>
                  </a:prstClr>
                </a:solidFill>
              </a:rPr>
              <a:t>/ Marzo 2013</a:t>
            </a:r>
            <a:endParaRPr lang="es-CL" dirty="0">
              <a:solidFill>
                <a:prstClr val="black">
                  <a:lumMod val="65000"/>
                  <a:lumOff val="35000"/>
                </a:prstClr>
              </a:solidFill>
            </a:endParaRPr>
          </a:p>
        </p:txBody>
      </p:sp>
      <p:sp>
        <p:nvSpPr>
          <p:cNvPr id="6" name="5 Marcador de número de diapositiva"/>
          <p:cNvSpPr>
            <a:spLocks noGrp="1"/>
          </p:cNvSpPr>
          <p:nvPr>
            <p:ph type="sldNum" sz="quarter" idx="11"/>
          </p:nvPr>
        </p:nvSpPr>
        <p:spPr/>
        <p:txBody>
          <a:bodyPr/>
          <a:lstStyle/>
          <a:p>
            <a:fld id="{FA6519B8-2E90-4E4F-BE67-FCC11E72190C}" type="slidenum">
              <a:rPr lang="es-CL" smtClean="0">
                <a:solidFill>
                  <a:prstClr val="black">
                    <a:lumMod val="65000"/>
                    <a:lumOff val="35000"/>
                  </a:prstClr>
                </a:solidFill>
              </a:rPr>
              <a:pPr/>
              <a:t>4</a:t>
            </a:fld>
            <a:endParaRPr lang="es-CL">
              <a:solidFill>
                <a:prstClr val="black">
                  <a:lumMod val="65000"/>
                  <a:lumOff val="35000"/>
                </a:prstClr>
              </a:solidFill>
            </a:endParaRPr>
          </a:p>
        </p:txBody>
      </p:sp>
      <p:sp>
        <p:nvSpPr>
          <p:cNvPr id="4" name="3 Flecha abajo"/>
          <p:cNvSpPr/>
          <p:nvPr/>
        </p:nvSpPr>
        <p:spPr>
          <a:xfrm>
            <a:off x="899592" y="4365104"/>
            <a:ext cx="1080120" cy="432048"/>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Tree>
    <p:extLst>
      <p:ext uri="{BB962C8B-B14F-4D97-AF65-F5344CB8AC3E}">
        <p14:creationId xmlns="" xmlns:p14="http://schemas.microsoft.com/office/powerpoint/2010/main" val="24166909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260648"/>
            <a:ext cx="7772400" cy="720080"/>
          </a:xfrm>
        </p:spPr>
        <p:txBody>
          <a:bodyPr/>
          <a:lstStyle/>
          <a:p>
            <a:r>
              <a:rPr lang="es-CL" sz="2400" dirty="0" smtClean="0">
                <a:solidFill>
                  <a:srgbClr val="FF0000"/>
                </a:solidFill>
              </a:rPr>
              <a:t>CONSIDERACIONES </a:t>
            </a:r>
            <a:endParaRPr lang="es-CL" sz="2400" dirty="0">
              <a:solidFill>
                <a:srgbClr val="FF0000"/>
              </a:solidFill>
            </a:endParaRPr>
          </a:p>
        </p:txBody>
      </p:sp>
      <p:sp>
        <p:nvSpPr>
          <p:cNvPr id="3" name="2 Subtítulo"/>
          <p:cNvSpPr>
            <a:spLocks noGrp="1"/>
          </p:cNvSpPr>
          <p:nvPr>
            <p:ph type="subTitle" idx="1"/>
          </p:nvPr>
        </p:nvSpPr>
        <p:spPr>
          <a:xfrm>
            <a:off x="179512" y="1052736"/>
            <a:ext cx="8640960" cy="1219200"/>
          </a:xfrm>
        </p:spPr>
        <p:txBody>
          <a:bodyPr>
            <a:noAutofit/>
          </a:bodyPr>
          <a:lstStyle/>
          <a:p>
            <a:pPr algn="l"/>
            <a:r>
              <a:rPr lang="es-CL" sz="2000" b="1" dirty="0" smtClean="0">
                <a:solidFill>
                  <a:srgbClr val="002060"/>
                </a:solidFill>
                <a:latin typeface="Arial" pitchFamily="34" charset="0"/>
                <a:cs typeface="Arial" pitchFamily="34" charset="0"/>
              </a:rPr>
              <a:t>Registro de antecedentes penales</a:t>
            </a:r>
          </a:p>
          <a:p>
            <a:pPr algn="l"/>
            <a:endParaRPr lang="es-CL" sz="2000" b="1" dirty="0">
              <a:solidFill>
                <a:srgbClr val="002060"/>
              </a:solidFill>
              <a:latin typeface="Arial" pitchFamily="34" charset="0"/>
              <a:cs typeface="Arial" pitchFamily="34" charset="0"/>
            </a:endParaRPr>
          </a:p>
          <a:p>
            <a:pPr algn="l"/>
            <a:endParaRPr lang="es-CL" sz="2000" dirty="0" smtClean="0">
              <a:solidFill>
                <a:srgbClr val="002060"/>
              </a:solidFill>
              <a:latin typeface="Arial" pitchFamily="34" charset="0"/>
              <a:cs typeface="Arial" pitchFamily="34" charset="0"/>
            </a:endParaRPr>
          </a:p>
          <a:p>
            <a:pPr algn="l"/>
            <a:r>
              <a:rPr lang="es-CL" sz="2000" dirty="0" smtClean="0">
                <a:solidFill>
                  <a:srgbClr val="002060"/>
                </a:solidFill>
                <a:latin typeface="Arial" pitchFamily="34" charset="0"/>
                <a:cs typeface="Arial" pitchFamily="34" charset="0"/>
              </a:rPr>
              <a:t>Para favorecer la integración social, los sistemas debiesen contemplar la “omisión” de los antecedentes penales en los casos en que se sustituye la pena privativa de libertad.</a:t>
            </a:r>
            <a:endParaRPr lang="es-CL" sz="2000" dirty="0">
              <a:solidFill>
                <a:srgbClr val="002060"/>
              </a:solidFill>
              <a:latin typeface="Arial" pitchFamily="34" charset="0"/>
              <a:cs typeface="Arial" pitchFamily="34" charset="0"/>
            </a:endParaRPr>
          </a:p>
        </p:txBody>
      </p:sp>
      <p:sp>
        <p:nvSpPr>
          <p:cNvPr id="5" name="4 Marcador de pie de página"/>
          <p:cNvSpPr>
            <a:spLocks noGrp="1"/>
          </p:cNvSpPr>
          <p:nvPr>
            <p:ph type="ftr" sz="quarter" idx="12"/>
          </p:nvPr>
        </p:nvSpPr>
        <p:spPr>
          <a:xfrm>
            <a:off x="659165" y="6356350"/>
            <a:ext cx="4272875" cy="365125"/>
          </a:xfrm>
        </p:spPr>
        <p:txBody>
          <a:bodyPr/>
          <a:lstStyle/>
          <a:p>
            <a:r>
              <a:rPr lang="es-CL" dirty="0" smtClean="0">
                <a:solidFill>
                  <a:prstClr val="black">
                    <a:lumMod val="65000"/>
                    <a:lumOff val="35000"/>
                  </a:prstClr>
                </a:solidFill>
              </a:rPr>
              <a:t>Sebastian Valenzuela A/ El Salvador</a:t>
            </a:r>
            <a:r>
              <a:rPr lang="es-CL" smtClean="0">
                <a:solidFill>
                  <a:prstClr val="black">
                    <a:lumMod val="65000"/>
                    <a:lumOff val="35000"/>
                  </a:prstClr>
                </a:solidFill>
              </a:rPr>
              <a:t>/ Marzo 2013</a:t>
            </a:r>
            <a:endParaRPr lang="es-CL" dirty="0">
              <a:solidFill>
                <a:prstClr val="black">
                  <a:lumMod val="65000"/>
                  <a:lumOff val="35000"/>
                </a:prstClr>
              </a:solidFill>
            </a:endParaRPr>
          </a:p>
        </p:txBody>
      </p:sp>
      <p:sp>
        <p:nvSpPr>
          <p:cNvPr id="6" name="5 Marcador de número de diapositiva"/>
          <p:cNvSpPr>
            <a:spLocks noGrp="1"/>
          </p:cNvSpPr>
          <p:nvPr>
            <p:ph type="sldNum" sz="quarter" idx="11"/>
          </p:nvPr>
        </p:nvSpPr>
        <p:spPr/>
        <p:txBody>
          <a:bodyPr/>
          <a:lstStyle/>
          <a:p>
            <a:fld id="{FA6519B8-2E90-4E4F-BE67-FCC11E72190C}" type="slidenum">
              <a:rPr lang="es-CL" smtClean="0">
                <a:solidFill>
                  <a:prstClr val="black">
                    <a:lumMod val="65000"/>
                    <a:lumOff val="35000"/>
                  </a:prstClr>
                </a:solidFill>
              </a:rPr>
              <a:pPr/>
              <a:t>5</a:t>
            </a:fld>
            <a:endParaRPr lang="es-CL">
              <a:solidFill>
                <a:prstClr val="black">
                  <a:lumMod val="65000"/>
                  <a:lumOff val="35000"/>
                </a:prstClr>
              </a:solidFill>
            </a:endParaRPr>
          </a:p>
        </p:txBody>
      </p:sp>
    </p:spTree>
    <p:extLst>
      <p:ext uri="{BB962C8B-B14F-4D97-AF65-F5344CB8AC3E}">
        <p14:creationId xmlns="" xmlns:p14="http://schemas.microsoft.com/office/powerpoint/2010/main" val="18598259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1268760"/>
            <a:ext cx="7772400" cy="2322984"/>
          </a:xfrm>
        </p:spPr>
        <p:txBody>
          <a:bodyPr/>
          <a:lstStyle/>
          <a:p>
            <a:r>
              <a:rPr lang="es-CL" sz="6600" b="1" dirty="0"/>
              <a:t>L</a:t>
            </a:r>
            <a:r>
              <a:rPr lang="es-CL" sz="6600" b="1" dirty="0" smtClean="0"/>
              <a:t>A VIGILANCIA ELECTRÓNICA</a:t>
            </a:r>
            <a:endParaRPr lang="es-CL" sz="6600" b="1" dirty="0"/>
          </a:p>
        </p:txBody>
      </p:sp>
      <p:sp>
        <p:nvSpPr>
          <p:cNvPr id="5" name="4 Marcador de número de diapositiva"/>
          <p:cNvSpPr>
            <a:spLocks noGrp="1"/>
          </p:cNvSpPr>
          <p:nvPr>
            <p:ph type="sldNum" sz="quarter" idx="11"/>
          </p:nvPr>
        </p:nvSpPr>
        <p:spPr/>
        <p:txBody>
          <a:bodyPr/>
          <a:lstStyle/>
          <a:p>
            <a:fld id="{FA6519B8-2E90-4E4F-BE67-FCC11E72190C}" type="slidenum">
              <a:rPr lang="es-CL" smtClean="0"/>
              <a:pPr/>
              <a:t>6</a:t>
            </a:fld>
            <a:endParaRPr lang="es-CL"/>
          </a:p>
        </p:txBody>
      </p:sp>
    </p:spTree>
    <p:extLst>
      <p:ext uri="{BB962C8B-B14F-4D97-AF65-F5344CB8AC3E}">
        <p14:creationId xmlns="" xmlns:p14="http://schemas.microsoft.com/office/powerpoint/2010/main" val="3713461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0"/>
            <a:ext cx="8229600" cy="692696"/>
          </a:xfrm>
        </p:spPr>
        <p:txBody>
          <a:bodyPr/>
          <a:lstStyle/>
          <a:p>
            <a:pPr algn="ctr"/>
            <a:r>
              <a:rPr lang="es-CL" sz="2000" b="1" dirty="0" smtClean="0"/>
              <a:t>DERECHO Y EXPERIENCIA COMPARADO</a:t>
            </a:r>
            <a:endParaRPr lang="es-CL" sz="2000" b="1" dirty="0"/>
          </a:p>
        </p:txBody>
      </p:sp>
      <p:sp>
        <p:nvSpPr>
          <p:cNvPr id="3" name="2 Marcador de contenido"/>
          <p:cNvSpPr>
            <a:spLocks noGrp="1"/>
          </p:cNvSpPr>
          <p:nvPr>
            <p:ph idx="1"/>
          </p:nvPr>
        </p:nvSpPr>
        <p:spPr>
          <a:xfrm>
            <a:off x="160618" y="692696"/>
            <a:ext cx="8164513" cy="5616624"/>
          </a:xfrm>
        </p:spPr>
        <p:txBody>
          <a:bodyPr>
            <a:normAutofit fontScale="77500" lnSpcReduction="20000"/>
          </a:bodyPr>
          <a:lstStyle/>
          <a:p>
            <a:pPr marL="0" indent="0" algn="just">
              <a:buNone/>
            </a:pPr>
            <a:r>
              <a:rPr lang="es-ES_tradnl" b="1" dirty="0" smtClean="0">
                <a:solidFill>
                  <a:schemeClr val="tx2"/>
                </a:solidFill>
              </a:rPr>
              <a:t>ANTECEDENTES</a:t>
            </a:r>
          </a:p>
          <a:p>
            <a:pPr marL="0" indent="0" algn="just">
              <a:buNone/>
            </a:pPr>
            <a:endParaRPr lang="es-CL" b="1" dirty="0" smtClean="0">
              <a:solidFill>
                <a:schemeClr val="tx2"/>
              </a:solidFill>
            </a:endParaRPr>
          </a:p>
          <a:p>
            <a:pPr algn="just">
              <a:spcBef>
                <a:spcPts val="0"/>
              </a:spcBef>
            </a:pPr>
            <a:r>
              <a:rPr lang="es-CL" dirty="0" smtClean="0">
                <a:solidFill>
                  <a:schemeClr val="tx2"/>
                </a:solidFill>
              </a:rPr>
              <a:t>Décadas del 60 y 70</a:t>
            </a:r>
            <a:r>
              <a:rPr lang="es-CL" dirty="0">
                <a:solidFill>
                  <a:schemeClr val="tx2"/>
                </a:solidFill>
              </a:rPr>
              <a:t>:</a:t>
            </a:r>
            <a:r>
              <a:rPr lang="es-CL" dirty="0" smtClean="0">
                <a:solidFill>
                  <a:schemeClr val="tx2"/>
                </a:solidFill>
              </a:rPr>
              <a:t> Control Interno de Establecimientos Penales. </a:t>
            </a:r>
          </a:p>
          <a:p>
            <a:pPr algn="just">
              <a:spcBef>
                <a:spcPts val="0"/>
              </a:spcBef>
            </a:pPr>
            <a:endParaRPr lang="es-CL" dirty="0">
              <a:solidFill>
                <a:schemeClr val="tx2"/>
              </a:solidFill>
            </a:endParaRPr>
          </a:p>
          <a:p>
            <a:pPr algn="just">
              <a:spcBef>
                <a:spcPts val="0"/>
              </a:spcBef>
            </a:pPr>
            <a:r>
              <a:rPr lang="es-CL" dirty="0" smtClean="0">
                <a:solidFill>
                  <a:schemeClr val="tx2"/>
                </a:solidFill>
              </a:rPr>
              <a:t>1983: “Control de la comunidad” en Florida, Estados Unidos, a partir del cual se observa un crecimiento del interés en la monitorización electrónica para el control de medidas y sanciones en libertad.</a:t>
            </a:r>
          </a:p>
          <a:p>
            <a:pPr algn="just">
              <a:spcBef>
                <a:spcPts val="0"/>
              </a:spcBef>
            </a:pPr>
            <a:endParaRPr lang="es-CL" dirty="0" smtClean="0">
              <a:solidFill>
                <a:schemeClr val="tx2"/>
              </a:solidFill>
            </a:endParaRPr>
          </a:p>
          <a:p>
            <a:pPr algn="just">
              <a:spcBef>
                <a:spcPts val="0"/>
              </a:spcBef>
            </a:pPr>
            <a:r>
              <a:rPr lang="es-CL" dirty="0" smtClean="0">
                <a:solidFill>
                  <a:schemeClr val="tx2"/>
                </a:solidFill>
              </a:rPr>
              <a:t>1990 en adelante: Ampliación a otros estados y países para:</a:t>
            </a:r>
          </a:p>
          <a:p>
            <a:pPr marL="647700" indent="-285750" algn="just">
              <a:spcBef>
                <a:spcPts val="0"/>
              </a:spcBef>
              <a:buFont typeface="Wingdings" pitchFamily="2" charset="2"/>
              <a:buChar char="ü"/>
            </a:pPr>
            <a:r>
              <a:rPr lang="es-CL" dirty="0">
                <a:solidFill>
                  <a:schemeClr val="tx2"/>
                </a:solidFill>
              </a:rPr>
              <a:t>C</a:t>
            </a:r>
            <a:r>
              <a:rPr lang="es-CL" dirty="0" smtClean="0">
                <a:solidFill>
                  <a:schemeClr val="tx2"/>
                </a:solidFill>
              </a:rPr>
              <a:t>ontrol del arresto domiciliario </a:t>
            </a:r>
            <a:endParaRPr lang="es-CL" dirty="0">
              <a:solidFill>
                <a:schemeClr val="tx2"/>
              </a:solidFill>
            </a:endParaRPr>
          </a:p>
          <a:p>
            <a:pPr marL="647700" indent="-285750" algn="just">
              <a:spcBef>
                <a:spcPts val="0"/>
              </a:spcBef>
              <a:buFont typeface="Wingdings" pitchFamily="2" charset="2"/>
              <a:buChar char="ü"/>
            </a:pPr>
            <a:r>
              <a:rPr lang="es-CL" dirty="0">
                <a:solidFill>
                  <a:schemeClr val="tx2"/>
                </a:solidFill>
              </a:rPr>
              <a:t>M</a:t>
            </a:r>
            <a:r>
              <a:rPr lang="es-CL" dirty="0" smtClean="0">
                <a:solidFill>
                  <a:schemeClr val="tx2"/>
                </a:solidFill>
              </a:rPr>
              <a:t>onitoreo a distancia durante las 24 hrs. del día mediante sistema de GPS. </a:t>
            </a:r>
          </a:p>
          <a:p>
            <a:pPr marL="647700" indent="-285750" algn="just">
              <a:spcBef>
                <a:spcPts val="0"/>
              </a:spcBef>
              <a:buFont typeface="Wingdings" pitchFamily="2" charset="2"/>
              <a:buChar char="ü"/>
            </a:pPr>
            <a:endParaRPr lang="es-CL" dirty="0" smtClean="0">
              <a:solidFill>
                <a:schemeClr val="tx2"/>
              </a:solidFill>
            </a:endParaRPr>
          </a:p>
          <a:p>
            <a:pPr algn="just">
              <a:spcBef>
                <a:spcPts val="0"/>
              </a:spcBef>
            </a:pPr>
            <a:r>
              <a:rPr lang="es-CL" dirty="0">
                <a:solidFill>
                  <a:schemeClr val="tx2"/>
                </a:solidFill>
              </a:rPr>
              <a:t>A</a:t>
            </a:r>
            <a:r>
              <a:rPr lang="es-CL" dirty="0" smtClean="0">
                <a:solidFill>
                  <a:schemeClr val="tx2"/>
                </a:solidFill>
              </a:rPr>
              <a:t>ctualidad: Amplia aplicación a nivel mundial: </a:t>
            </a:r>
          </a:p>
          <a:p>
            <a:pPr marL="647700" indent="-285750" algn="just">
              <a:spcBef>
                <a:spcPts val="0"/>
              </a:spcBef>
              <a:buFont typeface="Wingdings" pitchFamily="2" charset="2"/>
              <a:buChar char="ü"/>
            </a:pPr>
            <a:r>
              <a:rPr lang="es-CL" dirty="0" smtClean="0">
                <a:solidFill>
                  <a:schemeClr val="tx2"/>
                </a:solidFill>
              </a:rPr>
              <a:t>EEUU, Inglaterra, Canadá, Israel, Singapur, Australia, Escocia, Países Bajos, Suecia, Francia, España, Portugal, Suiza e Italia.</a:t>
            </a:r>
          </a:p>
          <a:p>
            <a:pPr marL="647700" indent="-285750" algn="just">
              <a:spcBef>
                <a:spcPts val="0"/>
              </a:spcBef>
              <a:buFont typeface="Wingdings" pitchFamily="2" charset="2"/>
              <a:buChar char="ü"/>
            </a:pPr>
            <a:r>
              <a:rPr lang="es-ES_tradnl" dirty="0" smtClean="0">
                <a:solidFill>
                  <a:schemeClr val="tx2"/>
                </a:solidFill>
              </a:rPr>
              <a:t>Latinoamérica: Colombia, Argentina, México, Panamá, Brasil (Curazao).</a:t>
            </a:r>
          </a:p>
          <a:p>
            <a:pPr marL="647700" indent="-285750" algn="just">
              <a:spcBef>
                <a:spcPts val="0"/>
              </a:spcBef>
              <a:buFont typeface="Wingdings" pitchFamily="2" charset="2"/>
              <a:buChar char="ü"/>
            </a:pPr>
            <a:r>
              <a:rPr lang="es-ES_tradnl" dirty="0" smtClean="0">
                <a:solidFill>
                  <a:schemeClr val="tx2"/>
                </a:solidFill>
              </a:rPr>
              <a:t>Próximamente: Brasil (Sao Paulo), Perú, Costa Rica, Uruguay.</a:t>
            </a:r>
            <a:endParaRPr lang="es-CL" dirty="0">
              <a:solidFill>
                <a:schemeClr val="tx2"/>
              </a:solidFill>
            </a:endParaRPr>
          </a:p>
        </p:txBody>
      </p:sp>
      <p:sp>
        <p:nvSpPr>
          <p:cNvPr id="4" name="3 Marcador de número de diapositiva"/>
          <p:cNvSpPr>
            <a:spLocks noGrp="1"/>
          </p:cNvSpPr>
          <p:nvPr>
            <p:ph type="sldNum" sz="quarter" idx="11"/>
          </p:nvPr>
        </p:nvSpPr>
        <p:spPr/>
        <p:txBody>
          <a:bodyPr/>
          <a:lstStyle/>
          <a:p>
            <a:fld id="{F6AA3D06-9334-4FE8-8D29-94A4D5C8A83D}" type="slidenum">
              <a:rPr lang="en-US" smtClean="0"/>
              <a:pPr/>
              <a:t>7</a:t>
            </a:fld>
            <a:endParaRPr lang="en-US"/>
          </a:p>
        </p:txBody>
      </p:sp>
      <p:sp>
        <p:nvSpPr>
          <p:cNvPr id="5" name="4 Marcador de pie de página"/>
          <p:cNvSpPr>
            <a:spLocks noGrp="1"/>
          </p:cNvSpPr>
          <p:nvPr>
            <p:ph type="ftr" sz="quarter" idx="10"/>
          </p:nvPr>
        </p:nvSpPr>
        <p:spPr>
          <a:xfrm>
            <a:off x="-31046" y="6525344"/>
            <a:ext cx="4891078" cy="248519"/>
          </a:xfrm>
        </p:spPr>
        <p:txBody>
          <a:bodyPr/>
          <a:lstStyle/>
          <a:p>
            <a:pPr lvl="0"/>
            <a:r>
              <a:rPr lang="es-CL" dirty="0" smtClean="0"/>
              <a:t>S. Valenzuela/El Salvador/Marzo 2013 </a:t>
            </a:r>
            <a:endParaRPr lang="en-US" dirty="0"/>
          </a:p>
        </p:txBody>
      </p:sp>
    </p:spTree>
    <p:extLst>
      <p:ext uri="{BB962C8B-B14F-4D97-AF65-F5344CB8AC3E}">
        <p14:creationId xmlns="" xmlns:p14="http://schemas.microsoft.com/office/powerpoint/2010/main" val="42251447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836712"/>
          </a:xfrm>
        </p:spPr>
        <p:txBody>
          <a:bodyPr/>
          <a:lstStyle/>
          <a:p>
            <a:pPr algn="ctr"/>
            <a:r>
              <a:rPr lang="es-CL" sz="2000" b="1" dirty="0" smtClean="0"/>
              <a:t>DERECHO Y EXPERIENCIA COMPARADO</a:t>
            </a:r>
            <a:endParaRPr lang="es-CL" sz="2000" b="1" dirty="0"/>
          </a:p>
        </p:txBody>
      </p:sp>
      <p:sp>
        <p:nvSpPr>
          <p:cNvPr id="3" name="2 Marcador de contenido"/>
          <p:cNvSpPr>
            <a:spLocks noGrp="1"/>
          </p:cNvSpPr>
          <p:nvPr>
            <p:ph idx="1"/>
          </p:nvPr>
        </p:nvSpPr>
        <p:spPr>
          <a:xfrm>
            <a:off x="179512" y="764704"/>
            <a:ext cx="8164513" cy="4932379"/>
          </a:xfrm>
        </p:spPr>
        <p:txBody>
          <a:bodyPr>
            <a:noAutofit/>
          </a:bodyPr>
          <a:lstStyle/>
          <a:p>
            <a:pPr marL="0" indent="0" algn="just">
              <a:buNone/>
            </a:pPr>
            <a:r>
              <a:rPr lang="es-CL" b="1" dirty="0" smtClean="0">
                <a:solidFill>
                  <a:schemeClr val="tx2"/>
                </a:solidFill>
              </a:rPr>
              <a:t>ÁMBITO DE APLICACIÓN ACTUAL</a:t>
            </a:r>
            <a:endParaRPr lang="es-CL" sz="1800" dirty="0" smtClean="0">
              <a:solidFill>
                <a:schemeClr val="tx2"/>
              </a:solidFill>
            </a:endParaRPr>
          </a:p>
          <a:p>
            <a:pPr lvl="1" indent="19050" algn="just">
              <a:buFont typeface="Wingdings" pitchFamily="2" charset="2"/>
              <a:buChar char="Ø"/>
            </a:pPr>
            <a:r>
              <a:rPr lang="es-ES_tradnl" sz="1800" dirty="0" smtClean="0">
                <a:solidFill>
                  <a:schemeClr val="tx2"/>
                </a:solidFill>
              </a:rPr>
              <a:t> Reemplazo de la Prisión Preventiva </a:t>
            </a:r>
          </a:p>
          <a:p>
            <a:pPr lvl="1" indent="19050" algn="just">
              <a:buFont typeface="Wingdings" pitchFamily="2" charset="2"/>
              <a:buChar char="Ø"/>
            </a:pPr>
            <a:r>
              <a:rPr lang="es-ES_tradnl" sz="1800" dirty="0" smtClean="0">
                <a:solidFill>
                  <a:schemeClr val="tx2"/>
                </a:solidFill>
              </a:rPr>
              <a:t> Pena propiamente tal</a:t>
            </a:r>
          </a:p>
          <a:p>
            <a:pPr lvl="1" indent="19050" algn="just">
              <a:buFont typeface="Wingdings" pitchFamily="2" charset="2"/>
              <a:buChar char="Ø"/>
            </a:pPr>
            <a:r>
              <a:rPr lang="es-ES_tradnl" sz="1800" dirty="0" smtClean="0">
                <a:solidFill>
                  <a:schemeClr val="tx2"/>
                </a:solidFill>
              </a:rPr>
              <a:t> Control de medida alternativa </a:t>
            </a:r>
          </a:p>
          <a:p>
            <a:pPr lvl="1" indent="19050" algn="just">
              <a:buFont typeface="Wingdings" pitchFamily="2" charset="2"/>
              <a:buChar char="Ø"/>
            </a:pPr>
            <a:r>
              <a:rPr lang="es-ES_tradnl" sz="1800" dirty="0" smtClean="0">
                <a:solidFill>
                  <a:schemeClr val="tx2"/>
                </a:solidFill>
              </a:rPr>
              <a:t> Control de beneficios intrapenitenciarios</a:t>
            </a:r>
          </a:p>
          <a:p>
            <a:pPr lvl="1" indent="19050" algn="just">
              <a:buFont typeface="Wingdings" pitchFamily="2" charset="2"/>
              <a:buChar char="Ø"/>
            </a:pPr>
            <a:r>
              <a:rPr lang="es-ES_tradnl" sz="1800" dirty="0" smtClean="0">
                <a:solidFill>
                  <a:schemeClr val="tx2"/>
                </a:solidFill>
              </a:rPr>
              <a:t> Control de egreso anticipado (libertad condicional)</a:t>
            </a:r>
          </a:p>
          <a:p>
            <a:pPr lvl="1" indent="19050" algn="just">
              <a:buFont typeface="Wingdings" pitchFamily="2" charset="2"/>
              <a:buChar char="Ø"/>
            </a:pPr>
            <a:r>
              <a:rPr lang="es-ES_tradnl" sz="1800" dirty="0" smtClean="0">
                <a:solidFill>
                  <a:schemeClr val="tx2"/>
                </a:solidFill>
              </a:rPr>
              <a:t> Control postpenitenciario  </a:t>
            </a:r>
          </a:p>
          <a:p>
            <a:pPr marL="0" indent="0" algn="just">
              <a:buNone/>
            </a:pPr>
            <a:endParaRPr lang="es-ES_tradnl" b="1" dirty="0" smtClean="0">
              <a:solidFill>
                <a:schemeClr val="tx2"/>
              </a:solidFill>
            </a:endParaRPr>
          </a:p>
          <a:p>
            <a:pPr marL="0" indent="0" algn="just">
              <a:buNone/>
            </a:pPr>
            <a:r>
              <a:rPr lang="es-ES_tradnl" b="1" dirty="0" smtClean="0">
                <a:solidFill>
                  <a:schemeClr val="tx2"/>
                </a:solidFill>
              </a:rPr>
              <a:t>JUSTIFICACIÓN PARA SU UTILIZACIÓN</a:t>
            </a:r>
          </a:p>
          <a:p>
            <a:pPr marL="536575" indent="-174625" algn="just">
              <a:buFont typeface="Wingdings" pitchFamily="2" charset="2"/>
              <a:buChar char="Ø"/>
            </a:pPr>
            <a:r>
              <a:rPr lang="es-ES_tradnl" sz="1800" dirty="0" smtClean="0">
                <a:solidFill>
                  <a:schemeClr val="tx2"/>
                </a:solidFill>
              </a:rPr>
              <a:t> Menor costo en comparación a la privación de libertad (EE.UU y Europa)</a:t>
            </a:r>
          </a:p>
          <a:p>
            <a:pPr marL="536575" indent="-174625" algn="just">
              <a:buFont typeface="Wingdings" pitchFamily="2" charset="2"/>
              <a:buChar char="Ø"/>
            </a:pPr>
            <a:r>
              <a:rPr lang="es-ES_tradnl" sz="1800" dirty="0" smtClean="0">
                <a:solidFill>
                  <a:schemeClr val="tx2"/>
                </a:solidFill>
              </a:rPr>
              <a:t> Mecanismo para disminuir el hacinamiento carcelario, principalmente imputados (Latinoamérica)</a:t>
            </a:r>
          </a:p>
          <a:p>
            <a:pPr marL="536575" indent="-174625" algn="just">
              <a:buFont typeface="Wingdings" pitchFamily="2" charset="2"/>
              <a:buChar char="Ø"/>
            </a:pPr>
            <a:endParaRPr lang="es-ES_tradnl" sz="1800" dirty="0">
              <a:solidFill>
                <a:schemeClr val="tx2"/>
              </a:solidFill>
            </a:endParaRPr>
          </a:p>
          <a:p>
            <a:pPr marL="0" indent="0" algn="just">
              <a:buFont typeface="Wingdings" pitchFamily="2" charset="2"/>
              <a:buChar char="§"/>
            </a:pPr>
            <a:r>
              <a:rPr lang="es-ES_tradnl" sz="1800" dirty="0" smtClean="0">
                <a:solidFill>
                  <a:schemeClr val="tx2"/>
                </a:solidFill>
              </a:rPr>
              <a:t>En abril de 2013, reunión plenaria de COMJIB en Viña del Mar, firma del documento de “Guía para la implementación y gestión de sistemas de vigilancia electrónica en América Latina” </a:t>
            </a:r>
          </a:p>
          <a:p>
            <a:pPr marL="536575" indent="-174625" algn="just">
              <a:buFont typeface="Wingdings" pitchFamily="2" charset="2"/>
              <a:buChar char="Ø"/>
            </a:pPr>
            <a:endParaRPr lang="es-ES_tradnl" sz="1800" dirty="0">
              <a:solidFill>
                <a:schemeClr val="tx2"/>
              </a:solidFill>
            </a:endParaRPr>
          </a:p>
        </p:txBody>
      </p:sp>
      <p:sp>
        <p:nvSpPr>
          <p:cNvPr id="4" name="3 Marcador de número de diapositiva"/>
          <p:cNvSpPr>
            <a:spLocks noGrp="1"/>
          </p:cNvSpPr>
          <p:nvPr>
            <p:ph type="sldNum" sz="quarter" idx="11"/>
          </p:nvPr>
        </p:nvSpPr>
        <p:spPr/>
        <p:txBody>
          <a:bodyPr/>
          <a:lstStyle/>
          <a:p>
            <a:fld id="{F6AA3D06-9334-4FE8-8D29-94A4D5C8A83D}" type="slidenum">
              <a:rPr lang="en-US" smtClean="0"/>
              <a:pPr/>
              <a:t>8</a:t>
            </a:fld>
            <a:endParaRPr lang="en-US"/>
          </a:p>
        </p:txBody>
      </p:sp>
      <p:sp>
        <p:nvSpPr>
          <p:cNvPr id="5" name="4 Marcador de pie de página"/>
          <p:cNvSpPr>
            <a:spLocks noGrp="1"/>
          </p:cNvSpPr>
          <p:nvPr>
            <p:ph type="ftr" sz="quarter" idx="10"/>
          </p:nvPr>
        </p:nvSpPr>
        <p:spPr>
          <a:xfrm>
            <a:off x="-31046" y="6527800"/>
            <a:ext cx="3882966" cy="246063"/>
          </a:xfrm>
        </p:spPr>
        <p:txBody>
          <a:bodyPr/>
          <a:lstStyle/>
          <a:p>
            <a:pPr lvl="0"/>
            <a:r>
              <a:rPr lang="es-CL" dirty="0" smtClean="0"/>
              <a:t>S. Valenzuela/El Salvador/Marzo 2013 </a:t>
            </a:r>
            <a:endParaRPr lang="en-US" dirty="0"/>
          </a:p>
        </p:txBody>
      </p:sp>
    </p:spTree>
    <p:extLst>
      <p:ext uri="{BB962C8B-B14F-4D97-AF65-F5344CB8AC3E}">
        <p14:creationId xmlns="" xmlns:p14="http://schemas.microsoft.com/office/powerpoint/2010/main" val="25747401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0"/>
            <a:ext cx="8229600" cy="836712"/>
          </a:xfrm>
        </p:spPr>
        <p:txBody>
          <a:bodyPr/>
          <a:lstStyle/>
          <a:p>
            <a:pPr algn="ctr"/>
            <a:r>
              <a:rPr lang="es-CL" sz="2000" b="1" dirty="0" smtClean="0"/>
              <a:t>DERECHO Y EXPERIENCIA COMPARADO</a:t>
            </a:r>
            <a:endParaRPr lang="es-CL" sz="2000" b="1" dirty="0"/>
          </a:p>
        </p:txBody>
      </p:sp>
      <p:sp>
        <p:nvSpPr>
          <p:cNvPr id="3" name="2 Marcador de contenido"/>
          <p:cNvSpPr>
            <a:spLocks noGrp="1"/>
          </p:cNvSpPr>
          <p:nvPr>
            <p:ph idx="1"/>
          </p:nvPr>
        </p:nvSpPr>
        <p:spPr>
          <a:xfrm>
            <a:off x="152400" y="620688"/>
            <a:ext cx="8164513" cy="4932379"/>
          </a:xfrm>
        </p:spPr>
        <p:txBody>
          <a:bodyPr>
            <a:noAutofit/>
          </a:bodyPr>
          <a:lstStyle/>
          <a:p>
            <a:pPr marL="0" indent="0" algn="just">
              <a:buNone/>
            </a:pPr>
            <a:endParaRPr lang="es-CL" sz="2000" b="1" dirty="0" smtClean="0">
              <a:solidFill>
                <a:schemeClr val="tx2"/>
              </a:solidFill>
            </a:endParaRPr>
          </a:p>
          <a:p>
            <a:pPr marL="0" indent="0" algn="just">
              <a:buNone/>
            </a:pPr>
            <a:r>
              <a:rPr lang="es-CL" sz="2000" b="1" dirty="0" smtClean="0">
                <a:solidFill>
                  <a:schemeClr val="tx2"/>
                </a:solidFill>
              </a:rPr>
              <a:t>Utilización </a:t>
            </a:r>
            <a:r>
              <a:rPr lang="es-CL" sz="2000" b="1" dirty="0">
                <a:solidFill>
                  <a:schemeClr val="tx2"/>
                </a:solidFill>
              </a:rPr>
              <a:t>del sistema en determinados tipos de delincuencia</a:t>
            </a:r>
            <a:br>
              <a:rPr lang="es-CL" sz="2000" b="1" dirty="0">
                <a:solidFill>
                  <a:schemeClr val="tx2"/>
                </a:solidFill>
              </a:rPr>
            </a:br>
            <a:endParaRPr lang="es-CL" sz="2000" b="1" dirty="0" smtClean="0">
              <a:solidFill>
                <a:schemeClr val="tx2"/>
              </a:solidFill>
            </a:endParaRPr>
          </a:p>
          <a:p>
            <a:pPr marL="0" indent="0" algn="just">
              <a:buNone/>
            </a:pPr>
            <a:r>
              <a:rPr lang="es-CL" sz="2000" b="1" dirty="0" smtClean="0">
                <a:solidFill>
                  <a:schemeClr val="tx2"/>
                </a:solidFill>
              </a:rPr>
              <a:t>a) Violencia </a:t>
            </a:r>
            <a:r>
              <a:rPr lang="es-CL" sz="2000" b="1" dirty="0">
                <a:solidFill>
                  <a:schemeClr val="tx2"/>
                </a:solidFill>
              </a:rPr>
              <a:t>intrafamiliar: </a:t>
            </a:r>
          </a:p>
          <a:p>
            <a:pPr marL="0" indent="0" algn="just">
              <a:buNone/>
            </a:pPr>
            <a:r>
              <a:rPr lang="es-CL" sz="2000" dirty="0">
                <a:solidFill>
                  <a:schemeClr val="tx2"/>
                </a:solidFill>
              </a:rPr>
              <a:t>Restricciones asociados a una medida cautelar o la ejecución de una </a:t>
            </a:r>
            <a:r>
              <a:rPr lang="es-CL" sz="2000" dirty="0" smtClean="0">
                <a:solidFill>
                  <a:schemeClr val="tx2"/>
                </a:solidFill>
              </a:rPr>
              <a:t>pena, con </a:t>
            </a:r>
            <a:r>
              <a:rPr lang="es-CL" sz="2000" dirty="0">
                <a:solidFill>
                  <a:schemeClr val="tx2"/>
                </a:solidFill>
              </a:rPr>
              <a:t>el objeto de proteger a las víctimas específicas, en particular en relación a las medidas de alejamiento que se pueden imponer al agresor como medidas de protección de </a:t>
            </a:r>
            <a:r>
              <a:rPr lang="es-CL" sz="2000" dirty="0" smtClean="0">
                <a:solidFill>
                  <a:schemeClr val="tx2"/>
                </a:solidFill>
              </a:rPr>
              <a:t>éstas. </a:t>
            </a:r>
            <a:endParaRPr lang="es-CL" sz="2000" dirty="0">
              <a:solidFill>
                <a:schemeClr val="tx2"/>
              </a:solidFill>
            </a:endParaRPr>
          </a:p>
          <a:p>
            <a:pPr marL="0" indent="0" algn="just">
              <a:buNone/>
            </a:pPr>
            <a:endParaRPr lang="es-CL" sz="2000" b="1" dirty="0" smtClean="0">
              <a:solidFill>
                <a:schemeClr val="tx2"/>
              </a:solidFill>
            </a:endParaRPr>
          </a:p>
          <a:p>
            <a:pPr marL="0" indent="0" algn="just">
              <a:buNone/>
            </a:pPr>
            <a:r>
              <a:rPr lang="es-CL" sz="2000" b="1" dirty="0" smtClean="0">
                <a:solidFill>
                  <a:schemeClr val="tx2"/>
                </a:solidFill>
              </a:rPr>
              <a:t>b) Delitos </a:t>
            </a:r>
            <a:r>
              <a:rPr lang="es-CL" sz="2000" b="1" dirty="0">
                <a:solidFill>
                  <a:schemeClr val="tx2"/>
                </a:solidFill>
              </a:rPr>
              <a:t>sexuales: </a:t>
            </a:r>
            <a:r>
              <a:rPr lang="es-CL" sz="2000" dirty="0">
                <a:solidFill>
                  <a:schemeClr val="tx2"/>
                </a:solidFill>
              </a:rPr>
              <a:t>Particularmente en EEUU a partir de las leyes de Jessica.</a:t>
            </a:r>
          </a:p>
          <a:p>
            <a:pPr marL="0" indent="0" algn="just">
              <a:buNone/>
            </a:pPr>
            <a:r>
              <a:rPr lang="es-CL" sz="2000" dirty="0" smtClean="0">
                <a:solidFill>
                  <a:schemeClr val="tx2"/>
                </a:solidFill>
              </a:rPr>
              <a:t>Las </a:t>
            </a:r>
            <a:r>
              <a:rPr lang="es-CL" sz="2000" dirty="0">
                <a:solidFill>
                  <a:schemeClr val="tx2"/>
                </a:solidFill>
              </a:rPr>
              <a:t>investigaciones muestran escasa evidencia científica que documente la efectividad del control </a:t>
            </a:r>
            <a:r>
              <a:rPr lang="es-CL" sz="2000" dirty="0" smtClean="0">
                <a:solidFill>
                  <a:schemeClr val="tx2"/>
                </a:solidFill>
              </a:rPr>
              <a:t>telemático </a:t>
            </a:r>
            <a:r>
              <a:rPr lang="es-CL" sz="2000" dirty="0">
                <a:solidFill>
                  <a:schemeClr val="tx2"/>
                </a:solidFill>
              </a:rPr>
              <a:t>en este tipo de </a:t>
            </a:r>
            <a:r>
              <a:rPr lang="es-CL" sz="2000" dirty="0" smtClean="0">
                <a:solidFill>
                  <a:schemeClr val="tx2"/>
                </a:solidFill>
              </a:rPr>
              <a:t>infractores.</a:t>
            </a:r>
            <a:endParaRPr lang="es-CL" sz="2000" dirty="0">
              <a:solidFill>
                <a:schemeClr val="tx2"/>
              </a:solidFill>
            </a:endParaRPr>
          </a:p>
          <a:p>
            <a:pPr marL="0" indent="0" algn="just">
              <a:buNone/>
            </a:pPr>
            <a:r>
              <a:rPr lang="es-CL" sz="2000" dirty="0">
                <a:solidFill>
                  <a:schemeClr val="tx2"/>
                </a:solidFill>
              </a:rPr>
              <a:t>El monitoreo telemático </a:t>
            </a:r>
            <a:r>
              <a:rPr lang="es-CL" sz="2000" dirty="0" smtClean="0">
                <a:solidFill>
                  <a:schemeClr val="tx2"/>
                </a:solidFill>
              </a:rPr>
              <a:t>debe </a:t>
            </a:r>
            <a:r>
              <a:rPr lang="es-CL" sz="2000" dirty="0">
                <a:solidFill>
                  <a:schemeClr val="tx2"/>
                </a:solidFill>
              </a:rPr>
              <a:t>ser sólo una parte de una intervención más integral que aborde las especificidades de la conducta </a:t>
            </a:r>
            <a:r>
              <a:rPr lang="es-CL" sz="2000" dirty="0" smtClean="0">
                <a:solidFill>
                  <a:schemeClr val="tx2"/>
                </a:solidFill>
              </a:rPr>
              <a:t>infractora. </a:t>
            </a:r>
            <a:endParaRPr lang="es-CL" sz="2000" dirty="0">
              <a:solidFill>
                <a:schemeClr val="tx2"/>
              </a:solidFill>
            </a:endParaRPr>
          </a:p>
          <a:p>
            <a:pPr marL="0" indent="0" algn="just">
              <a:buNone/>
            </a:pPr>
            <a:endParaRPr lang="es-CL" b="1" dirty="0" smtClean="0">
              <a:solidFill>
                <a:schemeClr val="tx2"/>
              </a:solidFill>
            </a:endParaRPr>
          </a:p>
        </p:txBody>
      </p:sp>
      <p:sp>
        <p:nvSpPr>
          <p:cNvPr id="4" name="3 Marcador de número de diapositiva"/>
          <p:cNvSpPr>
            <a:spLocks noGrp="1"/>
          </p:cNvSpPr>
          <p:nvPr>
            <p:ph type="sldNum" sz="quarter" idx="11"/>
          </p:nvPr>
        </p:nvSpPr>
        <p:spPr/>
        <p:txBody>
          <a:bodyPr/>
          <a:lstStyle/>
          <a:p>
            <a:fld id="{F6AA3D06-9334-4FE8-8D29-94A4D5C8A83D}" type="slidenum">
              <a:rPr lang="en-US" smtClean="0"/>
              <a:pPr/>
              <a:t>9</a:t>
            </a:fld>
            <a:endParaRPr lang="en-US"/>
          </a:p>
        </p:txBody>
      </p:sp>
      <p:sp>
        <p:nvSpPr>
          <p:cNvPr id="5" name="4 Marcador de pie de página"/>
          <p:cNvSpPr>
            <a:spLocks noGrp="1"/>
          </p:cNvSpPr>
          <p:nvPr>
            <p:ph type="ftr" sz="quarter" idx="10"/>
          </p:nvPr>
        </p:nvSpPr>
        <p:spPr>
          <a:xfrm>
            <a:off x="-31046" y="6527800"/>
            <a:ext cx="3882966" cy="246063"/>
          </a:xfrm>
        </p:spPr>
        <p:txBody>
          <a:bodyPr/>
          <a:lstStyle/>
          <a:p>
            <a:pPr lvl="0"/>
            <a:r>
              <a:rPr lang="es-CL" dirty="0" smtClean="0"/>
              <a:t>S. Valenzuela/El Salvador/Marzo 2013 </a:t>
            </a:r>
            <a:endParaRPr lang="en-US" dirty="0"/>
          </a:p>
        </p:txBody>
      </p:sp>
    </p:spTree>
    <p:extLst>
      <p:ext uri="{BB962C8B-B14F-4D97-AF65-F5344CB8AC3E}">
        <p14:creationId xmlns="" xmlns:p14="http://schemas.microsoft.com/office/powerpoint/2010/main" val="57177952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jecutivo">
  <a:themeElements>
    <a:clrScheme name="Ejecutivo">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jecutiv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jecutiv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1_Ejecutivo">
  <a:themeElements>
    <a:clrScheme name="Ejecutivo">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jecutiv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jecutiv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129</TotalTime>
  <Words>1687</Words>
  <Application>Microsoft Office PowerPoint</Application>
  <PresentationFormat>Presentación en pantalla (4:3)</PresentationFormat>
  <Paragraphs>378</Paragraphs>
  <Slides>34</Slides>
  <Notes>7</Notes>
  <HiddenSlides>0</HiddenSlides>
  <MMClips>0</MMClips>
  <ScaleCrop>false</ScaleCrop>
  <HeadingPairs>
    <vt:vector size="4" baseType="variant">
      <vt:variant>
        <vt:lpstr>Tema</vt:lpstr>
      </vt:variant>
      <vt:variant>
        <vt:i4>2</vt:i4>
      </vt:variant>
      <vt:variant>
        <vt:lpstr>Títulos de diapositiva</vt:lpstr>
      </vt:variant>
      <vt:variant>
        <vt:i4>34</vt:i4>
      </vt:variant>
    </vt:vector>
  </HeadingPairs>
  <TitlesOfParts>
    <vt:vector size="36" baseType="lpstr">
      <vt:lpstr>Ejecutivo</vt:lpstr>
      <vt:lpstr>1_Ejecutivo</vt:lpstr>
      <vt:lpstr>ALGUNAS CONSIDERACIONES PARA SU DISEÑO E IMPLEMENTACIÓN</vt:lpstr>
      <vt:lpstr>CONSIDERACIONES </vt:lpstr>
      <vt:lpstr>CONSIDERACIONES </vt:lpstr>
      <vt:lpstr>CONSIDERACIONES </vt:lpstr>
      <vt:lpstr>CONSIDERACIONES </vt:lpstr>
      <vt:lpstr>LA VIGILANCIA ELECTRÓNICA</vt:lpstr>
      <vt:lpstr>DERECHO Y EXPERIENCIA COMPARADO</vt:lpstr>
      <vt:lpstr>DERECHO Y EXPERIENCIA COMPARADO</vt:lpstr>
      <vt:lpstr>DERECHO Y EXPERIENCIA COMPARADO</vt:lpstr>
      <vt:lpstr>DERECHO Y EXPERIENCIA COMPARADO</vt:lpstr>
      <vt:lpstr>TECNOLOGÍAS DISPONIBLES</vt:lpstr>
      <vt:lpstr>TECNOLOGÍAS DISPONIBLES</vt:lpstr>
      <vt:lpstr>TECNOLOGÍAS DISPONIBLES</vt:lpstr>
      <vt:lpstr>TECNOLOGÍAS DISPONIBLES</vt:lpstr>
      <vt:lpstr>TECNOLOGÍAS DISPONIBLES</vt:lpstr>
      <vt:lpstr>TECNOLOGÍAS DISPONIBLES</vt:lpstr>
      <vt:lpstr>TECNOLOGÍAS UTILIZADAS</vt:lpstr>
      <vt:lpstr>TECNOLOGÍAS UTILIZADAS</vt:lpstr>
      <vt:lpstr>CONSIDERACIONES Y CRÍTICAS</vt:lpstr>
      <vt:lpstr>CONSIDERACIONES Y CRÍTICAS</vt:lpstr>
      <vt:lpstr>CONSIDERACIONES Y CRÍTICAS</vt:lpstr>
      <vt:lpstr>CONSIDERACIONES Y CRÍTICAS</vt:lpstr>
      <vt:lpstr>CONSIDERACIONES Y CRÍTICAS</vt:lpstr>
      <vt:lpstr>CONSIDERACIONES Y CRÍTICAS</vt:lpstr>
      <vt:lpstr>CONSIDERACIONES Y CRÍTICAS</vt:lpstr>
      <vt:lpstr>CONSIDERACIONES Y CRÍTICAS</vt:lpstr>
      <vt:lpstr>Diapositiva 27</vt:lpstr>
      <vt:lpstr>Argentina – 5 de Agosto, 2008</vt:lpstr>
      <vt:lpstr>Diapositiva 29</vt:lpstr>
      <vt:lpstr>Diapositiva 30</vt:lpstr>
      <vt:lpstr>Diapositiva 31</vt:lpstr>
      <vt:lpstr>Diapositiva 32</vt:lpstr>
      <vt:lpstr>Diapositiva 33</vt:lpstr>
      <vt:lpstr>CONSIDERACIONES Y CRÍTICAS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Sebastian Valenzuela Aguero</dc:creator>
  <cp:lastModifiedBy>ASISTENTE</cp:lastModifiedBy>
  <cp:revision>31</cp:revision>
  <dcterms:created xsi:type="dcterms:W3CDTF">2012-10-29T14:38:20Z</dcterms:created>
  <dcterms:modified xsi:type="dcterms:W3CDTF">2013-10-03T07:44:38Z</dcterms:modified>
</cp:coreProperties>
</file>