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 r:id="rId2"/>
    <p:sldId id="279" r:id="rId3"/>
    <p:sldId id="278" r:id="rId4"/>
    <p:sldId id="277" r:id="rId5"/>
    <p:sldId id="257"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4" r:id="rId19"/>
    <p:sldId id="275" r:id="rId20"/>
    <p:sldId id="276" r:id="rId21"/>
    <p:sldId id="280" r:id="rId22"/>
    <p:sldId id="283" r:id="rId23"/>
    <p:sldId id="284" r:id="rId24"/>
  </p:sldIdLst>
  <p:sldSz cx="9144000" cy="6858000" type="screen4x3"/>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37986" autoAdjust="0"/>
  </p:normalViewPr>
  <p:slideViewPr>
    <p:cSldViewPr>
      <p:cViewPr>
        <p:scale>
          <a:sx n="80" d="100"/>
          <a:sy n="80" d="100"/>
        </p:scale>
        <p:origin x="-864" y="-63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L"/>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8F1920-6256-467B-90D0-014BD00B68A7}" type="datetimeFigureOut">
              <a:rPr lang="es-CL" smtClean="0"/>
              <a:pPr/>
              <a:t>03-10-2013</a:t>
            </a:fld>
            <a:endParaRPr lang="es-CL"/>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CL"/>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L"/>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7C8EBE-38ED-444E-B31F-11D20568946C}" type="slidenum">
              <a:rPr lang="es-CL" smtClean="0"/>
              <a:pPr/>
              <a:t>‹Nº›</a:t>
            </a:fld>
            <a:endParaRPr lang="es-CL"/>
          </a:p>
        </p:txBody>
      </p:sp>
    </p:spTree>
    <p:extLst>
      <p:ext uri="{BB962C8B-B14F-4D97-AF65-F5344CB8AC3E}">
        <p14:creationId xmlns="" xmlns:p14="http://schemas.microsoft.com/office/powerpoint/2010/main" val="3767595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1</a:t>
            </a:fld>
            <a:endParaRPr lang="es-CL"/>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b="1"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20</a:t>
            </a:fld>
            <a:endParaRPr lang="es-CL"/>
          </a:p>
        </p:txBody>
      </p:sp>
    </p:spTree>
    <p:extLst>
      <p:ext uri="{BB962C8B-B14F-4D97-AF65-F5344CB8AC3E}">
        <p14:creationId xmlns="" xmlns:p14="http://schemas.microsoft.com/office/powerpoint/2010/main" val="3524594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b="1"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22</a:t>
            </a:fld>
            <a:endParaRPr lang="es-CL"/>
          </a:p>
        </p:txBody>
      </p:sp>
    </p:spTree>
    <p:extLst>
      <p:ext uri="{BB962C8B-B14F-4D97-AF65-F5344CB8AC3E}">
        <p14:creationId xmlns="" xmlns:p14="http://schemas.microsoft.com/office/powerpoint/2010/main" val="3524594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2</a:t>
            </a:fld>
            <a:endParaRPr lang="es-CL"/>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3</a:t>
            </a:fld>
            <a:endParaRPr lang="es-CL"/>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4</a:t>
            </a:fld>
            <a:endParaRPr lang="es-CL"/>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5</a:t>
            </a:fld>
            <a:endParaRPr lang="es-CL"/>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7</a:t>
            </a:fld>
            <a:endParaRPr lang="es-CL"/>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algn="l"/>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8</a:t>
            </a:fld>
            <a:endParaRPr lang="es-CL"/>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18</a:t>
            </a:fld>
            <a:endParaRPr lang="es-CL"/>
          </a:p>
        </p:txBody>
      </p:sp>
    </p:spTree>
    <p:extLst>
      <p:ext uri="{BB962C8B-B14F-4D97-AF65-F5344CB8AC3E}">
        <p14:creationId xmlns="" xmlns:p14="http://schemas.microsoft.com/office/powerpoint/2010/main" val="35245946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19</a:t>
            </a:fld>
            <a:endParaRPr lang="es-CL"/>
          </a:p>
        </p:txBody>
      </p:sp>
    </p:spTree>
    <p:extLst>
      <p:ext uri="{BB962C8B-B14F-4D97-AF65-F5344CB8AC3E}">
        <p14:creationId xmlns="" xmlns:p14="http://schemas.microsoft.com/office/powerpoint/2010/main" val="35245946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7" name="Date Placeholder 6"/>
          <p:cNvSpPr>
            <a:spLocks noGrp="1"/>
          </p:cNvSpPr>
          <p:nvPr>
            <p:ph type="dt" sz="half" idx="10"/>
          </p:nvPr>
        </p:nvSpPr>
        <p:spPr/>
        <p:txBody>
          <a:bodyPr/>
          <a:lstStyle/>
          <a:p>
            <a:fld id="{34D1064F-40DB-4FD6-8099-C87317366A7D}" type="datetime1">
              <a:rPr lang="es-CL" smtClean="0"/>
              <a:pPr/>
              <a:t>03-10-2013</a:t>
            </a:fld>
            <a:endParaRPr lang="es-CL"/>
          </a:p>
        </p:txBody>
      </p:sp>
      <p:sp>
        <p:nvSpPr>
          <p:cNvPr id="8" name="Slide Number Placeholder 7"/>
          <p:cNvSpPr>
            <a:spLocks noGrp="1"/>
          </p:cNvSpPr>
          <p:nvPr>
            <p:ph type="sldNum" sz="quarter" idx="11"/>
          </p:nvPr>
        </p:nvSpPr>
        <p:spPr/>
        <p:txBody>
          <a:bodyPr/>
          <a:lstStyle/>
          <a:p>
            <a:fld id="{FA6519B8-2E90-4E4F-BE67-FCC11E72190C}" type="slidenum">
              <a:rPr lang="es-CL" smtClean="0"/>
              <a:pPr/>
              <a:t>‹Nº›</a:t>
            </a:fld>
            <a:endParaRPr lang="es-CL"/>
          </a:p>
        </p:txBody>
      </p:sp>
      <p:sp>
        <p:nvSpPr>
          <p:cNvPr id="9" name="Footer Placeholder 8"/>
          <p:cNvSpPr>
            <a:spLocks noGrp="1"/>
          </p:cNvSpPr>
          <p:nvPr>
            <p:ph type="ftr" sz="quarter" idx="12"/>
          </p:nvPr>
        </p:nvSpPr>
        <p:spPr/>
        <p:txBody>
          <a:bodyPr/>
          <a:lstStyle/>
          <a:p>
            <a:r>
              <a:rPr lang="es-CL" smtClean="0"/>
              <a:t>Sebastian Valenzuela A. /El Salvador /Marzo 2012</a:t>
            </a:r>
            <a:endParaRPr lang="es-C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C2ADC204-1F25-4DD6-9C58-3F399EB563C8}" type="datetime1">
              <a:rPr lang="es-CL" smtClean="0"/>
              <a:pPr/>
              <a:t>03-10-2013</a:t>
            </a:fld>
            <a:endParaRPr lang="es-CL"/>
          </a:p>
        </p:txBody>
      </p:sp>
      <p:sp>
        <p:nvSpPr>
          <p:cNvPr id="5" name="Footer Placeholder 4"/>
          <p:cNvSpPr>
            <a:spLocks noGrp="1"/>
          </p:cNvSpPr>
          <p:nvPr>
            <p:ph type="ftr" sz="quarter" idx="11"/>
          </p:nvPr>
        </p:nvSpPr>
        <p:spPr/>
        <p:txBody>
          <a:bodyPr/>
          <a:lstStyle/>
          <a:p>
            <a:r>
              <a:rPr lang="es-CL" smtClean="0"/>
              <a:t>Sebastian Valenzuela A. /El Salvador /Marzo 2012</a:t>
            </a:r>
            <a:endParaRPr lang="es-CL"/>
          </a:p>
        </p:txBody>
      </p:sp>
      <p:sp>
        <p:nvSpPr>
          <p:cNvPr id="6" name="Slide Number Placeholder 5"/>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5DB8844D-2763-4023-8B05-3E93E070A501}" type="datetime1">
              <a:rPr lang="es-CL" smtClean="0"/>
              <a:pPr/>
              <a:t>03-10-2013</a:t>
            </a:fld>
            <a:endParaRPr lang="es-CL"/>
          </a:p>
        </p:txBody>
      </p:sp>
      <p:sp>
        <p:nvSpPr>
          <p:cNvPr id="5" name="Footer Placeholder 4"/>
          <p:cNvSpPr>
            <a:spLocks noGrp="1"/>
          </p:cNvSpPr>
          <p:nvPr>
            <p:ph type="ftr" sz="quarter" idx="11"/>
          </p:nvPr>
        </p:nvSpPr>
        <p:spPr/>
        <p:txBody>
          <a:bodyPr/>
          <a:lstStyle/>
          <a:p>
            <a:r>
              <a:rPr lang="es-CL" smtClean="0"/>
              <a:t>Sebastian Valenzuela A. /El Salvador /Marzo 2012</a:t>
            </a:r>
            <a:endParaRPr lang="es-CL"/>
          </a:p>
        </p:txBody>
      </p:sp>
      <p:sp>
        <p:nvSpPr>
          <p:cNvPr id="6" name="Slide Number Placeholder 5"/>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4" name="Date Placeholder 3"/>
          <p:cNvSpPr>
            <a:spLocks noGrp="1"/>
          </p:cNvSpPr>
          <p:nvPr>
            <p:ph type="dt" sz="half" idx="10"/>
          </p:nvPr>
        </p:nvSpPr>
        <p:spPr/>
        <p:txBody>
          <a:bodyPr/>
          <a:lstStyle/>
          <a:p>
            <a:fld id="{7B30B01A-0E3F-4172-A86E-2AEB4DD243D2}" type="datetime1">
              <a:rPr lang="es-CL" smtClean="0"/>
              <a:pPr/>
              <a:t>03-10-2013</a:t>
            </a:fld>
            <a:endParaRPr lang="es-CL"/>
          </a:p>
        </p:txBody>
      </p:sp>
      <p:sp>
        <p:nvSpPr>
          <p:cNvPr id="5" name="Footer Placeholder 4"/>
          <p:cNvSpPr>
            <a:spLocks noGrp="1"/>
          </p:cNvSpPr>
          <p:nvPr>
            <p:ph type="ftr" sz="quarter" idx="11"/>
          </p:nvPr>
        </p:nvSpPr>
        <p:spPr/>
        <p:txBody>
          <a:bodyPr/>
          <a:lstStyle/>
          <a:p>
            <a:r>
              <a:rPr lang="es-CL" smtClean="0"/>
              <a:t>Sebastian Valenzuela A. /El Salvador /Marzo 2012</a:t>
            </a:r>
            <a:endParaRPr lang="es-CL"/>
          </a:p>
        </p:txBody>
      </p:sp>
      <p:sp>
        <p:nvSpPr>
          <p:cNvPr id="6" name="Slide Number Placeholder 5"/>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F5317705-A502-415F-B93A-B1284D45CFE7}" type="datetime1">
              <a:rPr lang="es-CL" smtClean="0"/>
              <a:pPr/>
              <a:t>03-10-2013</a:t>
            </a:fld>
            <a:endParaRPr lang="es-CL"/>
          </a:p>
        </p:txBody>
      </p:sp>
      <p:sp>
        <p:nvSpPr>
          <p:cNvPr id="5" name="Footer Placeholder 4"/>
          <p:cNvSpPr>
            <a:spLocks noGrp="1"/>
          </p:cNvSpPr>
          <p:nvPr>
            <p:ph type="ftr" sz="quarter" idx="11"/>
          </p:nvPr>
        </p:nvSpPr>
        <p:spPr/>
        <p:txBody>
          <a:bodyPr/>
          <a:lstStyle/>
          <a:p>
            <a:r>
              <a:rPr lang="es-CL" smtClean="0"/>
              <a:t>Sebastian Valenzuela A. /El Salvador /Marzo 2012</a:t>
            </a:r>
            <a:endParaRPr lang="es-CL"/>
          </a:p>
        </p:txBody>
      </p:sp>
      <p:sp>
        <p:nvSpPr>
          <p:cNvPr id="6" name="Slide Number Placeholder 5"/>
          <p:cNvSpPr>
            <a:spLocks noGrp="1"/>
          </p:cNvSpPr>
          <p:nvPr>
            <p:ph type="sldNum" sz="quarter" idx="12"/>
          </p:nvPr>
        </p:nvSpPr>
        <p:spPr/>
        <p:txBody>
          <a:bodyPr/>
          <a:lstStyle/>
          <a:p>
            <a:fld id="{FA6519B8-2E90-4E4F-BE67-FCC11E72190C}" type="slidenum">
              <a:rPr lang="es-CL" smtClean="0"/>
              <a:pPr/>
              <a:t>‹Nº›</a:t>
            </a:fld>
            <a:endParaRPr lang="es-CL"/>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5" name="Date Placeholder 4"/>
          <p:cNvSpPr>
            <a:spLocks noGrp="1"/>
          </p:cNvSpPr>
          <p:nvPr>
            <p:ph type="dt" sz="half" idx="10"/>
          </p:nvPr>
        </p:nvSpPr>
        <p:spPr/>
        <p:txBody>
          <a:bodyPr/>
          <a:lstStyle/>
          <a:p>
            <a:fld id="{C7F1673B-4F06-4423-981B-8B180642772F}" type="datetime1">
              <a:rPr lang="es-CL" smtClean="0"/>
              <a:pPr/>
              <a:t>03-10-2013</a:t>
            </a:fld>
            <a:endParaRPr lang="es-CL"/>
          </a:p>
        </p:txBody>
      </p:sp>
      <p:sp>
        <p:nvSpPr>
          <p:cNvPr id="6" name="Footer Placeholder 5"/>
          <p:cNvSpPr>
            <a:spLocks noGrp="1"/>
          </p:cNvSpPr>
          <p:nvPr>
            <p:ph type="ftr" sz="quarter" idx="11"/>
          </p:nvPr>
        </p:nvSpPr>
        <p:spPr/>
        <p:txBody>
          <a:bodyPr/>
          <a:lstStyle/>
          <a:p>
            <a:r>
              <a:rPr lang="es-CL" smtClean="0"/>
              <a:t>Sebastian Valenzuela A. /El Salvador /Marzo 2012</a:t>
            </a:r>
            <a:endParaRPr lang="es-CL"/>
          </a:p>
        </p:txBody>
      </p:sp>
      <p:sp>
        <p:nvSpPr>
          <p:cNvPr id="7" name="Slide Number Placeholder 6"/>
          <p:cNvSpPr>
            <a:spLocks noGrp="1"/>
          </p:cNvSpPr>
          <p:nvPr>
            <p:ph type="sldNum" sz="quarter" idx="12"/>
          </p:nvPr>
        </p:nvSpPr>
        <p:spPr/>
        <p:txBody>
          <a:bodyPr/>
          <a:lstStyle/>
          <a:p>
            <a:fld id="{FA6519B8-2E90-4E4F-BE67-FCC11E72190C}" type="slidenum">
              <a:rPr lang="es-CL" smtClean="0"/>
              <a:pPr/>
              <a:t>‹Nº›</a:t>
            </a:fld>
            <a:endParaRPr lang="es-CL"/>
          </a:p>
        </p:txBody>
      </p:sp>
      <p:sp>
        <p:nvSpPr>
          <p:cNvPr id="9" name="Content Placeholder 8"/>
          <p:cNvSpPr>
            <a:spLocks noGrp="1"/>
          </p:cNvSpPr>
          <p:nvPr>
            <p:ph sz="quarter" idx="13"/>
          </p:nvPr>
        </p:nvSpPr>
        <p:spPr>
          <a:xfrm>
            <a:off x="365760" y="1600200"/>
            <a:ext cx="4041648" cy="452628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7" name="Date Placeholder 6"/>
          <p:cNvSpPr>
            <a:spLocks noGrp="1"/>
          </p:cNvSpPr>
          <p:nvPr>
            <p:ph type="dt" sz="half" idx="10"/>
          </p:nvPr>
        </p:nvSpPr>
        <p:spPr/>
        <p:txBody>
          <a:bodyPr/>
          <a:lstStyle/>
          <a:p>
            <a:fld id="{1CCD6E25-478A-42B4-9059-1DBE642B1363}" type="datetime1">
              <a:rPr lang="es-CL" smtClean="0"/>
              <a:pPr/>
              <a:t>03-10-2013</a:t>
            </a:fld>
            <a:endParaRPr lang="es-CL"/>
          </a:p>
        </p:txBody>
      </p:sp>
      <p:sp>
        <p:nvSpPr>
          <p:cNvPr id="8" name="Footer Placeholder 7"/>
          <p:cNvSpPr>
            <a:spLocks noGrp="1"/>
          </p:cNvSpPr>
          <p:nvPr>
            <p:ph type="ftr" sz="quarter" idx="11"/>
          </p:nvPr>
        </p:nvSpPr>
        <p:spPr/>
        <p:txBody>
          <a:bodyPr/>
          <a:lstStyle/>
          <a:p>
            <a:r>
              <a:rPr lang="es-CL" smtClean="0"/>
              <a:t>Sebastian Valenzuela A. /El Salvador /Marzo 2012</a:t>
            </a:r>
            <a:endParaRPr lang="es-CL"/>
          </a:p>
        </p:txBody>
      </p:sp>
      <p:sp>
        <p:nvSpPr>
          <p:cNvPr id="9" name="Slide Number Placeholder 8"/>
          <p:cNvSpPr>
            <a:spLocks noGrp="1"/>
          </p:cNvSpPr>
          <p:nvPr>
            <p:ph type="sldNum" sz="quarter" idx="12"/>
          </p:nvPr>
        </p:nvSpPr>
        <p:spPr/>
        <p:txBody>
          <a:bodyPr/>
          <a:lstStyle/>
          <a:p>
            <a:fld id="{FA6519B8-2E90-4E4F-BE67-FCC11E72190C}" type="slidenum">
              <a:rPr lang="es-CL" smtClean="0"/>
              <a:pPr/>
              <a:t>‹Nº›</a:t>
            </a:fld>
            <a:endParaRPr lang="es-CL"/>
          </a:p>
        </p:txBody>
      </p:sp>
      <p:sp>
        <p:nvSpPr>
          <p:cNvPr id="11" name="Content Placeholder 10"/>
          <p:cNvSpPr>
            <a:spLocks noGrp="1"/>
          </p:cNvSpPr>
          <p:nvPr>
            <p:ph sz="quarter" idx="13"/>
          </p:nvPr>
        </p:nvSpPr>
        <p:spPr>
          <a:xfrm>
            <a:off x="457200" y="2212848"/>
            <a:ext cx="4041648" cy="391363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61442BBC-2153-4FD2-ACC1-A66F70116065}" type="datetime1">
              <a:rPr lang="es-CL" smtClean="0"/>
              <a:pPr/>
              <a:t>03-10-2013</a:t>
            </a:fld>
            <a:endParaRPr lang="es-CL"/>
          </a:p>
        </p:txBody>
      </p:sp>
      <p:sp>
        <p:nvSpPr>
          <p:cNvPr id="4" name="Footer Placeholder 3"/>
          <p:cNvSpPr>
            <a:spLocks noGrp="1"/>
          </p:cNvSpPr>
          <p:nvPr>
            <p:ph type="ftr" sz="quarter" idx="11"/>
          </p:nvPr>
        </p:nvSpPr>
        <p:spPr/>
        <p:txBody>
          <a:bodyPr/>
          <a:lstStyle/>
          <a:p>
            <a:r>
              <a:rPr lang="es-CL" smtClean="0"/>
              <a:t>Sebastian Valenzuela A. /El Salvador /Marzo 2012</a:t>
            </a:r>
            <a:endParaRPr lang="es-CL"/>
          </a:p>
        </p:txBody>
      </p:sp>
      <p:sp>
        <p:nvSpPr>
          <p:cNvPr id="5" name="Slide Number Placeholder 4"/>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6F1FE9-6EE7-4027-B61C-90469C76D44B}" type="datetime1">
              <a:rPr lang="es-CL" smtClean="0"/>
              <a:pPr/>
              <a:t>03-10-2013</a:t>
            </a:fld>
            <a:endParaRPr lang="es-CL"/>
          </a:p>
        </p:txBody>
      </p:sp>
      <p:sp>
        <p:nvSpPr>
          <p:cNvPr id="3" name="Footer Placeholder 2"/>
          <p:cNvSpPr>
            <a:spLocks noGrp="1"/>
          </p:cNvSpPr>
          <p:nvPr>
            <p:ph type="ftr" sz="quarter" idx="11"/>
          </p:nvPr>
        </p:nvSpPr>
        <p:spPr/>
        <p:txBody>
          <a:bodyPr/>
          <a:lstStyle/>
          <a:p>
            <a:r>
              <a:rPr lang="es-CL" smtClean="0"/>
              <a:t>Sebastian Valenzuela A. /El Salvador /Marzo 2012</a:t>
            </a:r>
            <a:endParaRPr lang="es-CL"/>
          </a:p>
        </p:txBody>
      </p:sp>
      <p:sp>
        <p:nvSpPr>
          <p:cNvPr id="4" name="Slide Number Placeholder 3"/>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F300CFB3-8EF5-4133-9722-8CFBBC420DEC}" type="datetime1">
              <a:rPr lang="es-CL" smtClean="0"/>
              <a:pPr/>
              <a:t>03-10-2013</a:t>
            </a:fld>
            <a:endParaRPr lang="es-CL"/>
          </a:p>
        </p:txBody>
      </p:sp>
      <p:sp>
        <p:nvSpPr>
          <p:cNvPr id="6" name="Footer Placeholder 5"/>
          <p:cNvSpPr>
            <a:spLocks noGrp="1"/>
          </p:cNvSpPr>
          <p:nvPr>
            <p:ph type="ftr" sz="quarter" idx="11"/>
          </p:nvPr>
        </p:nvSpPr>
        <p:spPr/>
        <p:txBody>
          <a:bodyPr/>
          <a:lstStyle/>
          <a:p>
            <a:r>
              <a:rPr lang="es-CL" smtClean="0"/>
              <a:t>Sebastian Valenzuela A. /El Salvador /Marzo 2012</a:t>
            </a:r>
            <a:endParaRPr lang="es-CL"/>
          </a:p>
        </p:txBody>
      </p:sp>
      <p:sp>
        <p:nvSpPr>
          <p:cNvPr id="7" name="Slide Number Placeholder 6"/>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C236AB08-15DC-49D1-8507-5B8C8A2596C0}" type="datetime1">
              <a:rPr lang="es-CL" smtClean="0"/>
              <a:pPr/>
              <a:t>03-10-2013</a:t>
            </a:fld>
            <a:endParaRPr lang="es-CL"/>
          </a:p>
        </p:txBody>
      </p:sp>
      <p:sp>
        <p:nvSpPr>
          <p:cNvPr id="6" name="Footer Placeholder 5"/>
          <p:cNvSpPr>
            <a:spLocks noGrp="1"/>
          </p:cNvSpPr>
          <p:nvPr>
            <p:ph type="ftr" sz="quarter" idx="11"/>
          </p:nvPr>
        </p:nvSpPr>
        <p:spPr/>
        <p:txBody>
          <a:bodyPr/>
          <a:lstStyle/>
          <a:p>
            <a:r>
              <a:rPr lang="es-CL" smtClean="0"/>
              <a:t>Sebastian Valenzuela A. /El Salvador /Marzo 2012</a:t>
            </a:r>
            <a:endParaRPr lang="es-CL"/>
          </a:p>
        </p:txBody>
      </p:sp>
      <p:sp>
        <p:nvSpPr>
          <p:cNvPr id="7" name="Slide Number Placeholder 6"/>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5B18E0C1-EE71-4E09-8492-AAC244951C2C}" type="datetime1">
              <a:rPr lang="es-CL" smtClean="0"/>
              <a:pPr/>
              <a:t>03-10-2013</a:t>
            </a:fld>
            <a:endParaRPr lang="es-CL"/>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s-CL" smtClean="0"/>
              <a:t>Sebastian Valenzuela A. /El Salvador /Marzo 2012</a:t>
            </a:r>
            <a:endParaRPr lang="es-CL"/>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FA6519B8-2E90-4E4F-BE67-FCC11E72190C}" type="slidenum">
              <a:rPr lang="es-CL" smtClean="0"/>
              <a:pPr/>
              <a:t>‹Nº›</a:t>
            </a:fld>
            <a:endParaRPr lang="es-CL"/>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r>
              <a:rPr lang="es-CL" sz="6600" dirty="0" smtClean="0">
                <a:solidFill>
                  <a:schemeClr val="tx2">
                    <a:lumMod val="50000"/>
                  </a:schemeClr>
                </a:solidFill>
              </a:rPr>
              <a:t>MEDIDAS ALTERNATIVAS A LA RECLUSIÓN</a:t>
            </a:r>
            <a:r>
              <a:rPr lang="es-CL" dirty="0" smtClean="0">
                <a:solidFill>
                  <a:schemeClr val="tx2">
                    <a:lumMod val="50000"/>
                  </a:schemeClr>
                </a:solidFill>
              </a:rPr>
              <a:t/>
            </a:r>
            <a:br>
              <a:rPr lang="es-CL" dirty="0" smtClean="0">
                <a:solidFill>
                  <a:schemeClr val="tx2">
                    <a:lumMod val="50000"/>
                  </a:schemeClr>
                </a:solidFill>
              </a:rPr>
            </a:br>
            <a:endParaRPr lang="es-CL" dirty="0">
              <a:solidFill>
                <a:schemeClr val="tx2">
                  <a:lumMod val="50000"/>
                </a:schemeClr>
              </a:solidFill>
            </a:endParaRPr>
          </a:p>
        </p:txBody>
      </p:sp>
      <p:sp>
        <p:nvSpPr>
          <p:cNvPr id="3" name="2 Subtítulo"/>
          <p:cNvSpPr>
            <a:spLocks noGrp="1"/>
          </p:cNvSpPr>
          <p:nvPr>
            <p:ph type="subTitle" idx="1"/>
          </p:nvPr>
        </p:nvSpPr>
        <p:spPr/>
        <p:txBody>
          <a:bodyPr/>
          <a:lstStyle/>
          <a:p>
            <a:r>
              <a:rPr lang="es-CL" dirty="0" smtClean="0">
                <a:solidFill>
                  <a:schemeClr val="tx2">
                    <a:lumMod val="50000"/>
                  </a:schemeClr>
                </a:solidFill>
              </a:rPr>
              <a:t>EL SALVADOR - MARZO 2013</a:t>
            </a:r>
            <a:endParaRPr lang="es-CL" dirty="0">
              <a:solidFill>
                <a:schemeClr val="tx2">
                  <a:lumMod val="50000"/>
                </a:schemeClr>
              </a:solidFill>
            </a:endParaRPr>
          </a:p>
        </p:txBody>
      </p:sp>
      <p:sp>
        <p:nvSpPr>
          <p:cNvPr id="4" name="3 Marcador de pie de página"/>
          <p:cNvSpPr>
            <a:spLocks noGrp="1"/>
          </p:cNvSpPr>
          <p:nvPr>
            <p:ph type="ftr" sz="quarter" idx="12"/>
          </p:nvPr>
        </p:nvSpPr>
        <p:spPr>
          <a:xfrm>
            <a:off x="659165" y="6356350"/>
            <a:ext cx="4128859" cy="365125"/>
          </a:xfrm>
        </p:spPr>
        <p:txBody>
          <a:bodyPr/>
          <a:lstStyle/>
          <a:p>
            <a:r>
              <a:rPr lang="es-CL" smtClean="0"/>
              <a:t>Sebastian Valenzuela A. /El Salvador /Marzo 2012</a:t>
            </a:r>
            <a:endParaRPr lang="es-CL" dirty="0"/>
          </a:p>
        </p:txBody>
      </p:sp>
      <p:sp>
        <p:nvSpPr>
          <p:cNvPr id="5" name="4 Marcador de número de diapositiva"/>
          <p:cNvSpPr>
            <a:spLocks noGrp="1"/>
          </p:cNvSpPr>
          <p:nvPr>
            <p:ph type="sldNum" sz="quarter" idx="11"/>
          </p:nvPr>
        </p:nvSpPr>
        <p:spPr/>
        <p:txBody>
          <a:bodyPr/>
          <a:lstStyle/>
          <a:p>
            <a:fld id="{FA6519B8-2E90-4E4F-BE67-FCC11E72190C}" type="slidenum">
              <a:rPr lang="es-CL" smtClean="0"/>
              <a:pPr/>
              <a:t>1</a:t>
            </a:fld>
            <a:endParaRPr lang="es-CL"/>
          </a:p>
        </p:txBody>
      </p:sp>
    </p:spTree>
    <p:extLst>
      <p:ext uri="{BB962C8B-B14F-4D97-AF65-F5344CB8AC3E}">
        <p14:creationId xmlns="" xmlns:p14="http://schemas.microsoft.com/office/powerpoint/2010/main" val="29172206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 DE LA PRISIÓN</a:t>
            </a:r>
            <a:endParaRPr lang="es-CL" sz="2400" dirty="0">
              <a:solidFill>
                <a:srgbClr val="FF0000"/>
              </a:solidFill>
            </a:endParaRPr>
          </a:p>
        </p:txBody>
      </p:sp>
      <p:sp>
        <p:nvSpPr>
          <p:cNvPr id="3" name="2 Subtítulo"/>
          <p:cNvSpPr>
            <a:spLocks noGrp="1"/>
          </p:cNvSpPr>
          <p:nvPr>
            <p:ph type="subTitle" idx="1"/>
          </p:nvPr>
        </p:nvSpPr>
        <p:spPr>
          <a:xfrm>
            <a:off x="179512" y="1340768"/>
            <a:ext cx="8640960" cy="4968552"/>
          </a:xfrm>
        </p:spPr>
        <p:txBody>
          <a:bodyPr>
            <a:normAutofit/>
          </a:bodyPr>
          <a:lstStyle/>
          <a:p>
            <a:pPr algn="l"/>
            <a:r>
              <a:rPr lang="es-ES" sz="2000" b="1" dirty="0" smtClean="0">
                <a:solidFill>
                  <a:srgbClr val="002060"/>
                </a:solidFill>
                <a:latin typeface="Arial" pitchFamily="34" charset="0"/>
                <a:cs typeface="Arial" pitchFamily="34" charset="0"/>
              </a:rPr>
              <a:t>Sistema mixto de Auburn</a:t>
            </a:r>
            <a:endParaRPr lang="es-CL" sz="2000" b="1" dirty="0" smtClean="0">
              <a:solidFill>
                <a:srgbClr val="002060"/>
              </a:solidFill>
              <a:latin typeface="Arial" pitchFamily="34" charset="0"/>
              <a:cs typeface="Arial" pitchFamily="34" charset="0"/>
            </a:endParaRPr>
          </a:p>
          <a:p>
            <a:pPr algn="l"/>
            <a:endParaRPr lang="es-ES" sz="2000" dirty="0" smtClean="0">
              <a:solidFill>
                <a:srgbClr val="002060"/>
              </a:solidFill>
              <a:latin typeface="Arial" pitchFamily="34" charset="0"/>
              <a:cs typeface="Arial" pitchFamily="34" charset="0"/>
            </a:endParaRPr>
          </a:p>
          <a:p>
            <a:pPr marL="342900" indent="-342900" algn="l">
              <a:buFont typeface="Arial" pitchFamily="34" charset="0"/>
              <a:buChar char="•"/>
            </a:pPr>
            <a:r>
              <a:rPr lang="es-ES" sz="2000" dirty="0" smtClean="0">
                <a:solidFill>
                  <a:srgbClr val="002060"/>
                </a:solidFill>
                <a:latin typeface="Arial" pitchFamily="34" charset="0"/>
                <a:cs typeface="Arial" pitchFamily="34" charset="0"/>
              </a:rPr>
              <a:t>Prisión de Auburn en Nueva York</a:t>
            </a:r>
          </a:p>
          <a:p>
            <a:pPr marL="342900" indent="-342900" algn="l">
              <a:buFont typeface="Arial" pitchFamily="34" charset="0"/>
              <a:buChar char="•"/>
            </a:pPr>
            <a:r>
              <a:rPr lang="es-ES" sz="2000" dirty="0" smtClean="0">
                <a:solidFill>
                  <a:srgbClr val="002060"/>
                </a:solidFill>
                <a:latin typeface="Arial" pitchFamily="34" charset="0"/>
                <a:cs typeface="Arial" pitchFamily="34" charset="0"/>
              </a:rPr>
              <a:t>Constata el fracaso del sistema anterior</a:t>
            </a:r>
          </a:p>
          <a:p>
            <a:pPr marL="342900" indent="-342900" algn="l">
              <a:buFont typeface="Arial" pitchFamily="34" charset="0"/>
              <a:buChar char="•"/>
            </a:pPr>
            <a:r>
              <a:rPr lang="es-ES" sz="2000" dirty="0" smtClean="0">
                <a:solidFill>
                  <a:srgbClr val="002060"/>
                </a:solidFill>
                <a:latin typeface="Arial" pitchFamily="34" charset="0"/>
                <a:cs typeface="Arial" pitchFamily="34" charset="0"/>
              </a:rPr>
              <a:t>Su fin no es la reflexión individual, sino el trabajo</a:t>
            </a:r>
          </a:p>
          <a:p>
            <a:pPr algn="l"/>
            <a:endParaRPr lang="es-ES" sz="2000" dirty="0" smtClean="0">
              <a:solidFill>
                <a:srgbClr val="002060"/>
              </a:solidFill>
              <a:latin typeface="Arial" pitchFamily="34" charset="0"/>
              <a:cs typeface="Arial" pitchFamily="34" charset="0"/>
            </a:endParaRPr>
          </a:p>
          <a:p>
            <a:pPr marL="361950" algn="l">
              <a:buFont typeface="Wingdings" pitchFamily="2" charset="2"/>
              <a:buChar char="Ø"/>
            </a:pPr>
            <a:r>
              <a:rPr lang="es-ES" sz="2000" dirty="0" smtClean="0">
                <a:solidFill>
                  <a:srgbClr val="002060"/>
                </a:solidFill>
                <a:latin typeface="Arial" pitchFamily="34" charset="0"/>
                <a:cs typeface="Arial" pitchFamily="34" charset="0"/>
              </a:rPr>
              <a:t>Sistema diurno: trabajo colectivo en silencio</a:t>
            </a:r>
          </a:p>
          <a:p>
            <a:pPr marL="361950" algn="l">
              <a:buFont typeface="Wingdings" pitchFamily="2" charset="2"/>
              <a:buChar char="Ø"/>
            </a:pPr>
            <a:r>
              <a:rPr lang="es-ES" sz="2000" dirty="0" smtClean="0">
                <a:solidFill>
                  <a:srgbClr val="002060"/>
                </a:solidFill>
                <a:latin typeface="Arial" pitchFamily="34" charset="0"/>
                <a:cs typeface="Arial" pitchFamily="34" charset="0"/>
              </a:rPr>
              <a:t>Sistema nocturno: aislamiento</a:t>
            </a:r>
          </a:p>
          <a:p>
            <a:pPr algn="l"/>
            <a:endParaRPr lang="es-ES" sz="2000" dirty="0" smtClean="0">
              <a:solidFill>
                <a:srgbClr val="002060"/>
              </a:solidFill>
              <a:latin typeface="Arial" pitchFamily="34" charset="0"/>
              <a:cs typeface="Arial" pitchFamily="34" charset="0"/>
            </a:endParaRPr>
          </a:p>
          <a:p>
            <a:pPr algn="l"/>
            <a:r>
              <a:rPr lang="es-ES" sz="2000" dirty="0" smtClean="0">
                <a:solidFill>
                  <a:srgbClr val="002060"/>
                </a:solidFill>
                <a:latin typeface="Arial" pitchFamily="34" charset="0"/>
                <a:cs typeface="Arial" pitchFamily="34" charset="0"/>
              </a:rPr>
              <a:t>Consecuencias</a:t>
            </a:r>
          </a:p>
          <a:p>
            <a:pPr marL="342900" indent="-342900" algn="l">
              <a:buFont typeface="Wingdings" pitchFamily="2" charset="2"/>
              <a:buChar char="ü"/>
            </a:pPr>
            <a:r>
              <a:rPr lang="es-ES" sz="2000" dirty="0" smtClean="0">
                <a:solidFill>
                  <a:srgbClr val="002060"/>
                </a:solidFill>
                <a:latin typeface="Arial" pitchFamily="34" charset="0"/>
                <a:cs typeface="Arial" pitchFamily="34" charset="0"/>
              </a:rPr>
              <a:t>Imposibilidad de cumplir con el régimen de silencio</a:t>
            </a:r>
          </a:p>
          <a:p>
            <a:pPr marL="342900" indent="-342900" algn="l">
              <a:buFont typeface="Wingdings" pitchFamily="2" charset="2"/>
              <a:buChar char="ü"/>
            </a:pPr>
            <a:r>
              <a:rPr lang="es-ES" sz="2000" dirty="0" smtClean="0">
                <a:solidFill>
                  <a:srgbClr val="002060"/>
                </a:solidFill>
                <a:latin typeface="Arial" pitchFamily="34" charset="0"/>
                <a:cs typeface="Arial" pitchFamily="34" charset="0"/>
              </a:rPr>
              <a:t>Gran desgaste del personal penitenciario</a:t>
            </a:r>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2012</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10</a:t>
            </a:fld>
            <a:endParaRPr lang="es-CL"/>
          </a:p>
        </p:txBody>
      </p:sp>
    </p:spTree>
    <p:extLst>
      <p:ext uri="{BB962C8B-B14F-4D97-AF65-F5344CB8AC3E}">
        <p14:creationId xmlns="" xmlns:p14="http://schemas.microsoft.com/office/powerpoint/2010/main" val="27083766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 DE LA PRISIÓN</a:t>
            </a:r>
            <a:endParaRPr lang="es-CL" sz="2400" dirty="0">
              <a:solidFill>
                <a:srgbClr val="FF0000"/>
              </a:solidFill>
            </a:endParaRPr>
          </a:p>
        </p:txBody>
      </p:sp>
      <p:sp>
        <p:nvSpPr>
          <p:cNvPr id="3" name="2 Subtítulo"/>
          <p:cNvSpPr>
            <a:spLocks noGrp="1"/>
          </p:cNvSpPr>
          <p:nvPr>
            <p:ph type="subTitle" idx="1"/>
          </p:nvPr>
        </p:nvSpPr>
        <p:spPr>
          <a:xfrm>
            <a:off x="179512" y="1340768"/>
            <a:ext cx="8964488" cy="4968552"/>
          </a:xfrm>
        </p:spPr>
        <p:txBody>
          <a:bodyPr>
            <a:normAutofit/>
          </a:bodyPr>
          <a:lstStyle/>
          <a:p>
            <a:pPr algn="l"/>
            <a:r>
              <a:rPr lang="es-ES" sz="2000" b="1" dirty="0" smtClean="0">
                <a:solidFill>
                  <a:srgbClr val="002060"/>
                </a:solidFill>
                <a:latin typeface="Arial" pitchFamily="34" charset="0"/>
                <a:cs typeface="Arial" pitchFamily="34" charset="0"/>
              </a:rPr>
              <a:t>La era de la Ilustración. El siglo de las luces</a:t>
            </a:r>
          </a:p>
          <a:p>
            <a:pPr algn="l"/>
            <a:endParaRPr lang="es-ES" sz="2000" dirty="0" smtClean="0">
              <a:solidFill>
                <a:srgbClr val="002060"/>
              </a:solidFill>
              <a:latin typeface="Arial" pitchFamily="34" charset="0"/>
              <a:cs typeface="Arial" pitchFamily="34" charset="0"/>
            </a:endParaRPr>
          </a:p>
          <a:p>
            <a:pPr algn="l"/>
            <a:r>
              <a:rPr lang="es-ES" sz="2000" dirty="0" smtClean="0">
                <a:solidFill>
                  <a:srgbClr val="002060"/>
                </a:solidFill>
                <a:latin typeface="Arial" pitchFamily="34" charset="0"/>
                <a:cs typeface="Arial" pitchFamily="34" charset="0"/>
              </a:rPr>
              <a:t>El desarrollo de la prisión deja de tener puros criterios economicistas o religiosos y comienzan a surgir corrientes </a:t>
            </a:r>
            <a:r>
              <a:rPr lang="es-ES" sz="2000" dirty="0" err="1" smtClean="0">
                <a:solidFill>
                  <a:srgbClr val="002060"/>
                </a:solidFill>
                <a:latin typeface="Arial" pitchFamily="34" charset="0"/>
                <a:cs typeface="Arial" pitchFamily="34" charset="0"/>
              </a:rPr>
              <a:t>humanizadoras</a:t>
            </a:r>
            <a:r>
              <a:rPr lang="es-ES" sz="2000" dirty="0" smtClean="0">
                <a:solidFill>
                  <a:srgbClr val="002060"/>
                </a:solidFill>
                <a:latin typeface="Arial" pitchFamily="34" charset="0"/>
                <a:cs typeface="Arial" pitchFamily="34" charset="0"/>
              </a:rPr>
              <a:t>, para establecer un saber científico que ordene un sistema penitenciario (Rousseau, Voltaire, Montesquieu).</a:t>
            </a:r>
            <a:endParaRPr lang="es-CL" sz="2000" dirty="0" smtClean="0">
              <a:solidFill>
                <a:srgbClr val="002060"/>
              </a:solidFill>
              <a:latin typeface="Arial" pitchFamily="34" charset="0"/>
              <a:cs typeface="Arial" pitchFamily="34" charset="0"/>
            </a:endParaRPr>
          </a:p>
          <a:p>
            <a:pPr algn="l"/>
            <a:endParaRPr lang="es-ES" sz="2000" dirty="0" smtClean="0">
              <a:solidFill>
                <a:srgbClr val="002060"/>
              </a:solidFill>
              <a:latin typeface="Arial" pitchFamily="34" charset="0"/>
              <a:cs typeface="Arial" pitchFamily="34" charset="0"/>
            </a:endParaRPr>
          </a:p>
          <a:p>
            <a:pPr algn="l"/>
            <a:r>
              <a:rPr lang="es-ES" sz="2000" dirty="0" smtClean="0">
                <a:solidFill>
                  <a:srgbClr val="002060"/>
                </a:solidFill>
                <a:latin typeface="Arial" pitchFamily="34" charset="0"/>
                <a:cs typeface="Arial" pitchFamily="34" charset="0"/>
              </a:rPr>
              <a:t>Cesare </a:t>
            </a:r>
            <a:r>
              <a:rPr lang="es-ES" sz="2000" dirty="0" err="1" smtClean="0">
                <a:solidFill>
                  <a:srgbClr val="002060"/>
                </a:solidFill>
                <a:latin typeface="Arial" pitchFamily="34" charset="0"/>
                <a:cs typeface="Arial" pitchFamily="34" charset="0"/>
              </a:rPr>
              <a:t>Beccaria</a:t>
            </a:r>
            <a:r>
              <a:rPr lang="es-ES" sz="2000" dirty="0" smtClean="0">
                <a:solidFill>
                  <a:srgbClr val="002060"/>
                </a:solidFill>
                <a:latin typeface="Arial" pitchFamily="34" charset="0"/>
                <a:cs typeface="Arial" pitchFamily="34" charset="0"/>
              </a:rPr>
              <a:t>: 	De los delitos y las penas (1764)</a:t>
            </a:r>
          </a:p>
          <a:p>
            <a:pPr algn="l"/>
            <a:r>
              <a:rPr lang="es-ES" sz="2000" dirty="0" smtClean="0">
                <a:solidFill>
                  <a:srgbClr val="002060"/>
                </a:solidFill>
                <a:latin typeface="Arial" pitchFamily="34" charset="0"/>
                <a:cs typeface="Arial" pitchFamily="34" charset="0"/>
              </a:rPr>
              <a:t>John Howard: 		Estado de las prisiones en Inglaterra y Gales (1777)</a:t>
            </a:r>
          </a:p>
          <a:p>
            <a:pPr algn="l"/>
            <a:r>
              <a:rPr lang="es-CL" sz="2000" dirty="0">
                <a:solidFill>
                  <a:srgbClr val="002060"/>
                </a:solidFill>
                <a:latin typeface="Arial" pitchFamily="34" charset="0"/>
                <a:cs typeface="Arial" pitchFamily="34" charset="0"/>
              </a:rPr>
              <a:t>Jeremy Bentham: 	Panóptico (1791)</a:t>
            </a:r>
          </a:p>
          <a:p>
            <a:pPr algn="l"/>
            <a:r>
              <a:rPr lang="es-CL" sz="2000" dirty="0">
                <a:solidFill>
                  <a:srgbClr val="002060"/>
                </a:solidFill>
                <a:latin typeface="Arial" pitchFamily="34" charset="0"/>
                <a:cs typeface="Arial" pitchFamily="34" charset="0"/>
              </a:rPr>
              <a:t>			Teoría de las penas y las recompensas (1891)*</a:t>
            </a: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2012</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11</a:t>
            </a:fld>
            <a:endParaRPr lang="es-CL"/>
          </a:p>
        </p:txBody>
      </p:sp>
    </p:spTree>
    <p:extLst>
      <p:ext uri="{BB962C8B-B14F-4D97-AF65-F5344CB8AC3E}">
        <p14:creationId xmlns="" xmlns:p14="http://schemas.microsoft.com/office/powerpoint/2010/main" val="27083766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 DE LA PRISIÓN</a:t>
            </a:r>
            <a:endParaRPr lang="es-CL" sz="2400" dirty="0">
              <a:solidFill>
                <a:srgbClr val="FF0000"/>
              </a:solidFill>
            </a:endParaRPr>
          </a:p>
        </p:txBody>
      </p:sp>
      <p:sp>
        <p:nvSpPr>
          <p:cNvPr id="3" name="2 Subtítulo"/>
          <p:cNvSpPr>
            <a:spLocks noGrp="1"/>
          </p:cNvSpPr>
          <p:nvPr>
            <p:ph type="subTitle" idx="1"/>
          </p:nvPr>
        </p:nvSpPr>
        <p:spPr>
          <a:xfrm>
            <a:off x="179512" y="1340768"/>
            <a:ext cx="8640960" cy="4968552"/>
          </a:xfrm>
        </p:spPr>
        <p:txBody>
          <a:bodyPr>
            <a:normAutofit lnSpcReduction="10000"/>
          </a:bodyPr>
          <a:lstStyle/>
          <a:p>
            <a:pPr algn="l"/>
            <a:r>
              <a:rPr lang="es-ES" sz="2000" b="1" dirty="0" smtClean="0">
                <a:solidFill>
                  <a:srgbClr val="002060"/>
                </a:solidFill>
                <a:latin typeface="Arial" pitchFamily="34" charset="0"/>
                <a:cs typeface="Arial" pitchFamily="34" charset="0"/>
              </a:rPr>
              <a:t>Cesare </a:t>
            </a:r>
            <a:r>
              <a:rPr lang="es-ES" sz="2000" b="1" dirty="0" err="1" smtClean="0">
                <a:solidFill>
                  <a:srgbClr val="002060"/>
                </a:solidFill>
                <a:latin typeface="Arial" pitchFamily="34" charset="0"/>
                <a:cs typeface="Arial" pitchFamily="34" charset="0"/>
              </a:rPr>
              <a:t>Beccaria</a:t>
            </a:r>
            <a:r>
              <a:rPr lang="es-ES" sz="2000" b="1" dirty="0" smtClean="0">
                <a:solidFill>
                  <a:srgbClr val="002060"/>
                </a:solidFill>
                <a:latin typeface="Arial" pitchFamily="34" charset="0"/>
                <a:cs typeface="Arial" pitchFamily="34" charset="0"/>
              </a:rPr>
              <a:t>: De los delitos y las penas (1764)</a:t>
            </a:r>
          </a:p>
          <a:p>
            <a:pPr algn="l"/>
            <a:endParaRPr lang="es-CL" sz="2000" b="1" dirty="0" smtClean="0">
              <a:solidFill>
                <a:srgbClr val="002060"/>
              </a:solidFill>
              <a:latin typeface="Arial" pitchFamily="34" charset="0"/>
              <a:cs typeface="Arial" pitchFamily="34" charset="0"/>
            </a:endParaRPr>
          </a:p>
          <a:p>
            <a:pPr algn="l"/>
            <a:r>
              <a:rPr lang="es-ES" sz="2000" dirty="0" smtClean="0">
                <a:solidFill>
                  <a:srgbClr val="002060"/>
                </a:solidFill>
                <a:latin typeface="Arial" pitchFamily="34" charset="0"/>
                <a:cs typeface="Arial" pitchFamily="34" charset="0"/>
              </a:rPr>
              <a:t>Consagra los principios de igualdad, legalidad, publicidad, proporcionalidad y racionalidad</a:t>
            </a:r>
          </a:p>
          <a:p>
            <a:pPr algn="l"/>
            <a:endParaRPr lang="es-ES" sz="2000" dirty="0" smtClean="0">
              <a:solidFill>
                <a:srgbClr val="002060"/>
              </a:solidFill>
              <a:latin typeface="Arial" pitchFamily="34" charset="0"/>
              <a:cs typeface="Arial" pitchFamily="34" charset="0"/>
            </a:endParaRPr>
          </a:p>
          <a:p>
            <a:pPr algn="l"/>
            <a:r>
              <a:rPr lang="es-ES" sz="2000" dirty="0" smtClean="0">
                <a:solidFill>
                  <a:srgbClr val="002060"/>
                </a:solidFill>
                <a:latin typeface="Arial" pitchFamily="34" charset="0"/>
                <a:cs typeface="Arial" pitchFamily="34" charset="0"/>
              </a:rPr>
              <a:t>Aboga por el entendimiento de las leyes por todos, y que no admitan interpretaciones diversas</a:t>
            </a:r>
          </a:p>
          <a:p>
            <a:pPr algn="l"/>
            <a:endParaRPr lang="es-ES" sz="2000" dirty="0" smtClean="0">
              <a:solidFill>
                <a:srgbClr val="002060"/>
              </a:solidFill>
              <a:latin typeface="Arial" pitchFamily="34" charset="0"/>
              <a:cs typeface="Arial" pitchFamily="34" charset="0"/>
            </a:endParaRPr>
          </a:p>
          <a:p>
            <a:pPr algn="l"/>
            <a:r>
              <a:rPr lang="es-ES" sz="2000" dirty="0" smtClean="0">
                <a:solidFill>
                  <a:srgbClr val="002060"/>
                </a:solidFill>
                <a:latin typeface="Arial" pitchFamily="34" charset="0"/>
                <a:cs typeface="Arial" pitchFamily="34" charset="0"/>
              </a:rPr>
              <a:t>Como consecuencia de su obra Catalina II de Rusia suprime la tortura (1766), también María Teresa de Austria (1776), e inspira las Constituciones en Francia de 1789 y 1795   </a:t>
            </a:r>
            <a:endParaRPr lang="es-CL" sz="2000" dirty="0" smtClean="0">
              <a:solidFill>
                <a:srgbClr val="002060"/>
              </a:solidFill>
              <a:latin typeface="Arial" pitchFamily="34" charset="0"/>
              <a:cs typeface="Arial" pitchFamily="34" charset="0"/>
            </a:endParaRPr>
          </a:p>
          <a:p>
            <a:pPr algn="l"/>
            <a:endParaRPr lang="es-ES" sz="2000" dirty="0" smtClean="0">
              <a:solidFill>
                <a:srgbClr val="002060"/>
              </a:solidFill>
              <a:latin typeface="Arial" pitchFamily="34" charset="0"/>
              <a:cs typeface="Arial" pitchFamily="34" charset="0"/>
            </a:endParaRPr>
          </a:p>
          <a:p>
            <a:pPr algn="l"/>
            <a:r>
              <a:rPr lang="es-ES" sz="2000" dirty="0" smtClean="0">
                <a:solidFill>
                  <a:srgbClr val="002060"/>
                </a:solidFill>
                <a:latin typeface="Arial" pitchFamily="34" charset="0"/>
                <a:cs typeface="Arial" pitchFamily="34" charset="0"/>
              </a:rPr>
              <a:t>En España, si bien es seguido por varios autores, en 1977 el Tribunal del Santo Oficio prohíbe el libro (el Colegio de Abogados de Madrid publicó el libro “En defensa de la tortura” de </a:t>
            </a:r>
            <a:r>
              <a:rPr lang="es-ES" sz="2000" smtClean="0">
                <a:solidFill>
                  <a:srgbClr val="002060"/>
                </a:solidFill>
                <a:latin typeface="Arial" pitchFamily="34" charset="0"/>
                <a:cs typeface="Arial" pitchFamily="34" charset="0"/>
              </a:rPr>
              <a:t>Pedro Castro)</a:t>
            </a:r>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2012</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12</a:t>
            </a:fld>
            <a:endParaRPr lang="es-CL"/>
          </a:p>
        </p:txBody>
      </p:sp>
    </p:spTree>
    <p:extLst>
      <p:ext uri="{BB962C8B-B14F-4D97-AF65-F5344CB8AC3E}">
        <p14:creationId xmlns="" xmlns:p14="http://schemas.microsoft.com/office/powerpoint/2010/main" val="27083766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 DE LA PRISIÓN</a:t>
            </a:r>
            <a:endParaRPr lang="es-CL" sz="2400" dirty="0">
              <a:solidFill>
                <a:srgbClr val="FF0000"/>
              </a:solidFill>
            </a:endParaRPr>
          </a:p>
        </p:txBody>
      </p:sp>
      <p:sp>
        <p:nvSpPr>
          <p:cNvPr id="3" name="2 Subtítulo"/>
          <p:cNvSpPr>
            <a:spLocks noGrp="1"/>
          </p:cNvSpPr>
          <p:nvPr>
            <p:ph type="subTitle" idx="1"/>
          </p:nvPr>
        </p:nvSpPr>
        <p:spPr>
          <a:xfrm>
            <a:off x="179512" y="1340768"/>
            <a:ext cx="8640960" cy="4968552"/>
          </a:xfrm>
        </p:spPr>
        <p:txBody>
          <a:bodyPr>
            <a:normAutofit/>
          </a:bodyPr>
          <a:lstStyle/>
          <a:p>
            <a:pPr algn="l"/>
            <a:r>
              <a:rPr lang="es-CL" sz="2000" b="1" dirty="0">
                <a:solidFill>
                  <a:srgbClr val="002060"/>
                </a:solidFill>
                <a:latin typeface="Arial" pitchFamily="34" charset="0"/>
                <a:cs typeface="Arial" pitchFamily="34" charset="0"/>
              </a:rPr>
              <a:t>John Howard: El Estado de las prisiones en Inglaterra y Gales (1777)</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No sólo visitó cárceles en estos países. También visitó cárceles y hospitales en Italia, Francia, España, Rusia, Polonia, Suecia y Ucrania.</a:t>
            </a:r>
          </a:p>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a:t>
            </a:r>
            <a:r>
              <a:rPr lang="es-CL" sz="2000" dirty="0" err="1" smtClean="0">
                <a:solidFill>
                  <a:srgbClr val="002060"/>
                </a:solidFill>
                <a:latin typeface="Arial" pitchFamily="34" charset="0"/>
                <a:cs typeface="Arial" pitchFamily="34" charset="0"/>
              </a:rPr>
              <a:t>Beccaria</a:t>
            </a:r>
            <a:r>
              <a:rPr lang="es-CL" sz="2000" dirty="0" smtClean="0">
                <a:solidFill>
                  <a:srgbClr val="002060"/>
                </a:solidFill>
                <a:latin typeface="Arial" pitchFamily="34" charset="0"/>
                <a:cs typeface="Arial" pitchFamily="34" charset="0"/>
              </a:rPr>
              <a:t> habla de lo que piensa, Howard de lo que ve” (Geografía del dolor)</a:t>
            </a:r>
          </a:p>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Propone las bases de un sistema penitenciario, no limitándose a ideas piadosas o filantrópicas, con evaluación científica.</a:t>
            </a:r>
          </a:p>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Creador del </a:t>
            </a:r>
            <a:r>
              <a:rPr lang="es-CL" sz="2000" dirty="0" err="1" smtClean="0">
                <a:solidFill>
                  <a:srgbClr val="002060"/>
                </a:solidFill>
                <a:latin typeface="Arial" pitchFamily="34" charset="0"/>
                <a:cs typeface="Arial" pitchFamily="34" charset="0"/>
              </a:rPr>
              <a:t>Penitenciarismo</a:t>
            </a:r>
            <a:r>
              <a:rPr lang="es-CL" sz="2000" dirty="0" smtClean="0">
                <a:solidFill>
                  <a:srgbClr val="002060"/>
                </a:solidFill>
                <a:latin typeface="Arial" pitchFamily="34" charset="0"/>
                <a:cs typeface="Arial" pitchFamily="34" charset="0"/>
              </a:rPr>
              <a:t>: Establecimiento de unidades apropiadas para el cumplimiento de sus fines</a:t>
            </a:r>
          </a:p>
          <a:p>
            <a:pPr algn="l"/>
            <a:endParaRPr lang="es-CL" sz="2000" dirty="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2012</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13</a:t>
            </a:fld>
            <a:endParaRPr lang="es-CL"/>
          </a:p>
        </p:txBody>
      </p:sp>
    </p:spTree>
    <p:extLst>
      <p:ext uri="{BB962C8B-B14F-4D97-AF65-F5344CB8AC3E}">
        <p14:creationId xmlns="" xmlns:p14="http://schemas.microsoft.com/office/powerpoint/2010/main" val="27083766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 DE LA PRISIÓN</a:t>
            </a:r>
            <a:endParaRPr lang="es-CL" sz="2400" dirty="0">
              <a:solidFill>
                <a:srgbClr val="FF0000"/>
              </a:solidFill>
            </a:endParaRPr>
          </a:p>
        </p:txBody>
      </p:sp>
      <p:sp>
        <p:nvSpPr>
          <p:cNvPr id="3" name="2 Subtítulo"/>
          <p:cNvSpPr>
            <a:spLocks noGrp="1"/>
          </p:cNvSpPr>
          <p:nvPr>
            <p:ph type="subTitle" idx="1"/>
          </p:nvPr>
        </p:nvSpPr>
        <p:spPr>
          <a:xfrm>
            <a:off x="179512" y="1340768"/>
            <a:ext cx="8856984" cy="4968552"/>
          </a:xfrm>
        </p:spPr>
        <p:txBody>
          <a:bodyPr>
            <a:normAutofit/>
          </a:bodyPr>
          <a:lstStyle/>
          <a:p>
            <a:pPr algn="l"/>
            <a:r>
              <a:rPr lang="es-CL" sz="2000" b="1" dirty="0">
                <a:solidFill>
                  <a:srgbClr val="002060"/>
                </a:solidFill>
                <a:latin typeface="Arial" pitchFamily="34" charset="0"/>
                <a:cs typeface="Arial" pitchFamily="34" charset="0"/>
              </a:rPr>
              <a:t>John Howard: El Estado de las prisiones en Inglaterra y Gales (1777)</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Las bases del sistema que propone son las siguientes:</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La prisión orientada al retorno del condenado a la sociedad</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La limpieza y salubridad como presupuesto básico</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Trabajo como elemento rehabilitador</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Eliminación de espacios de ocio</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Criterios de clasificación por sexo, edad y tipo de condena</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Aislamiento sólo nocturno</a:t>
            </a:r>
          </a:p>
          <a:p>
            <a:pPr marL="342900" indent="-342900" algn="l">
              <a:buFont typeface="Arial" pitchFamily="34" charset="0"/>
              <a:buChar char="•"/>
            </a:pPr>
            <a:r>
              <a:rPr lang="es-CL" sz="2000" dirty="0">
                <a:solidFill>
                  <a:srgbClr val="002060"/>
                </a:solidFill>
                <a:latin typeface="Arial" pitchFamily="34" charset="0"/>
                <a:cs typeface="Arial" pitchFamily="34" charset="0"/>
              </a:rPr>
              <a:t>O</a:t>
            </a:r>
            <a:r>
              <a:rPr lang="es-CL" sz="2000" dirty="0" smtClean="0">
                <a:solidFill>
                  <a:srgbClr val="002060"/>
                </a:solidFill>
                <a:latin typeface="Arial" pitchFamily="34" charset="0"/>
                <a:cs typeface="Arial" pitchFamily="34" charset="0"/>
              </a:rPr>
              <a:t>rganismos de control externos, permanentes, imparciales y profesionales</a:t>
            </a: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2012</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14</a:t>
            </a:fld>
            <a:endParaRPr lang="es-CL"/>
          </a:p>
        </p:txBody>
      </p:sp>
    </p:spTree>
    <p:extLst>
      <p:ext uri="{BB962C8B-B14F-4D97-AF65-F5344CB8AC3E}">
        <p14:creationId xmlns="" xmlns:p14="http://schemas.microsoft.com/office/powerpoint/2010/main" val="33973086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 DE LA PRISIÓN</a:t>
            </a:r>
            <a:endParaRPr lang="es-CL" sz="2400" dirty="0">
              <a:solidFill>
                <a:srgbClr val="FF0000"/>
              </a:solidFill>
            </a:endParaRPr>
          </a:p>
        </p:txBody>
      </p:sp>
      <p:sp>
        <p:nvSpPr>
          <p:cNvPr id="3" name="2 Subtítulo"/>
          <p:cNvSpPr>
            <a:spLocks noGrp="1"/>
          </p:cNvSpPr>
          <p:nvPr>
            <p:ph type="subTitle" idx="1"/>
          </p:nvPr>
        </p:nvSpPr>
        <p:spPr>
          <a:xfrm>
            <a:off x="179512" y="1124744"/>
            <a:ext cx="8640960" cy="5184576"/>
          </a:xfrm>
        </p:spPr>
        <p:txBody>
          <a:bodyPr>
            <a:normAutofit/>
          </a:bodyPr>
          <a:lstStyle/>
          <a:p>
            <a:pPr algn="l"/>
            <a:r>
              <a:rPr lang="es-CL" sz="2000" b="1" dirty="0" smtClean="0">
                <a:solidFill>
                  <a:srgbClr val="002060"/>
                </a:solidFill>
                <a:latin typeface="Arial" pitchFamily="34" charset="0"/>
                <a:cs typeface="Arial" pitchFamily="34" charset="0"/>
              </a:rPr>
              <a:t>Jeremy Bentham: 	Panóptico </a:t>
            </a:r>
            <a:r>
              <a:rPr lang="es-CL" sz="2000" b="1" dirty="0">
                <a:solidFill>
                  <a:srgbClr val="002060"/>
                </a:solidFill>
                <a:latin typeface="Arial" pitchFamily="34" charset="0"/>
                <a:cs typeface="Arial" pitchFamily="34" charset="0"/>
              </a:rPr>
              <a:t>(</a:t>
            </a:r>
            <a:r>
              <a:rPr lang="es-CL" sz="2000" b="1" dirty="0" smtClean="0">
                <a:solidFill>
                  <a:srgbClr val="002060"/>
                </a:solidFill>
                <a:latin typeface="Arial" pitchFamily="34" charset="0"/>
                <a:cs typeface="Arial" pitchFamily="34" charset="0"/>
              </a:rPr>
              <a:t>1791)</a:t>
            </a:r>
          </a:p>
          <a:p>
            <a:pPr algn="l"/>
            <a:r>
              <a:rPr lang="es-CL" sz="2000" b="1" dirty="0">
                <a:solidFill>
                  <a:srgbClr val="002060"/>
                </a:solidFill>
                <a:latin typeface="Arial" pitchFamily="34" charset="0"/>
                <a:cs typeface="Arial" pitchFamily="34" charset="0"/>
              </a:rPr>
              <a:t>	</a:t>
            </a:r>
            <a:r>
              <a:rPr lang="es-CL" sz="2000" b="1" dirty="0" smtClean="0">
                <a:solidFill>
                  <a:srgbClr val="002060"/>
                </a:solidFill>
                <a:latin typeface="Arial" pitchFamily="34" charset="0"/>
                <a:cs typeface="Arial" pitchFamily="34" charset="0"/>
              </a:rPr>
              <a:t>		Teoría de las penas y las recompensas (1891)*</a:t>
            </a:r>
            <a:endParaRPr lang="es-CL" sz="2000" b="1" dirty="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Creador del Utilitarismo: La mayor felicidad posible para el mayor número</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Propone el diseño panóptico: “Galerías en forma de radios que permiten a un solo vigilante, colocado en el centro de esta colmena humana, inspeccionarla toda entera” (Foucault: Jaula cruel)</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Con los siguientes fines:</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Mayor seguridad para presos y vigilantes</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Sanciones menos dolorosas</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Eliminación de castigos inútiles</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Diseños más económicos</a:t>
            </a: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2012</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15</a:t>
            </a:fld>
            <a:endParaRPr lang="es-CL"/>
          </a:p>
        </p:txBody>
      </p:sp>
    </p:spTree>
    <p:extLst>
      <p:ext uri="{BB962C8B-B14F-4D97-AF65-F5344CB8AC3E}">
        <p14:creationId xmlns="" xmlns:p14="http://schemas.microsoft.com/office/powerpoint/2010/main" val="2391496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 DE LA PRISIÓN</a:t>
            </a:r>
            <a:endParaRPr lang="es-CL" sz="2400" dirty="0">
              <a:solidFill>
                <a:srgbClr val="FF0000"/>
              </a:solidFill>
            </a:endParaRPr>
          </a:p>
        </p:txBody>
      </p:sp>
      <p:sp>
        <p:nvSpPr>
          <p:cNvPr id="3" name="2 Subtítulo"/>
          <p:cNvSpPr>
            <a:spLocks noGrp="1"/>
          </p:cNvSpPr>
          <p:nvPr>
            <p:ph type="subTitle" idx="1"/>
          </p:nvPr>
        </p:nvSpPr>
        <p:spPr>
          <a:xfrm>
            <a:off x="179512" y="1124744"/>
            <a:ext cx="8640960" cy="5184576"/>
          </a:xfrm>
        </p:spPr>
        <p:txBody>
          <a:bodyPr>
            <a:normAutofit/>
          </a:bodyPr>
          <a:lstStyle/>
          <a:p>
            <a:pPr algn="l"/>
            <a:r>
              <a:rPr lang="es-CL" sz="2000" dirty="0" smtClean="0">
                <a:solidFill>
                  <a:srgbClr val="002060"/>
                </a:solidFill>
                <a:latin typeface="Arial" pitchFamily="34" charset="0"/>
                <a:cs typeface="Arial" pitchFamily="34" charset="0"/>
              </a:rPr>
              <a:t>En esta etapa civilizadora, comienza a erigirse </a:t>
            </a:r>
            <a:r>
              <a:rPr lang="es-CL" sz="2000" b="1" dirty="0" smtClean="0">
                <a:solidFill>
                  <a:srgbClr val="002060"/>
                </a:solidFill>
                <a:latin typeface="Arial" pitchFamily="34" charset="0"/>
                <a:cs typeface="Arial" pitchFamily="34" charset="0"/>
              </a:rPr>
              <a:t>la libertad como un bien </a:t>
            </a:r>
            <a:r>
              <a:rPr lang="es-CL" sz="2000" dirty="0" smtClean="0">
                <a:solidFill>
                  <a:srgbClr val="002060"/>
                </a:solidFill>
                <a:latin typeface="Arial" pitchFamily="34" charset="0"/>
                <a:cs typeface="Arial" pitchFamily="34" charset="0"/>
              </a:rPr>
              <a:t>preciado filosófica (revolución francesa) y económicamente (revolución industrial).</a:t>
            </a:r>
          </a:p>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Si la libertad se considera como un bien igualitario, la privación de libertad aparece como una pena civilizada.</a:t>
            </a:r>
          </a:p>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Se aprecia un viraje del crimen al criminal, del hecho al autor.</a:t>
            </a:r>
          </a:p>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(Foucault: con la independencia de los EEUU en 1776, se pierden las colonias donde hacer las deportaciones)  </a:t>
            </a: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2012</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16</a:t>
            </a:fld>
            <a:endParaRPr lang="es-CL"/>
          </a:p>
        </p:txBody>
      </p:sp>
    </p:spTree>
    <p:extLst>
      <p:ext uri="{BB962C8B-B14F-4D97-AF65-F5344CB8AC3E}">
        <p14:creationId xmlns="" xmlns:p14="http://schemas.microsoft.com/office/powerpoint/2010/main" val="28825202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 DE LA PRISIÓN</a:t>
            </a:r>
            <a:endParaRPr lang="es-CL" sz="2400" dirty="0">
              <a:solidFill>
                <a:srgbClr val="FF0000"/>
              </a:solidFill>
            </a:endParaRPr>
          </a:p>
        </p:txBody>
      </p:sp>
      <p:sp>
        <p:nvSpPr>
          <p:cNvPr id="3" name="2 Subtítulo"/>
          <p:cNvSpPr>
            <a:spLocks noGrp="1"/>
          </p:cNvSpPr>
          <p:nvPr>
            <p:ph type="subTitle" idx="1"/>
          </p:nvPr>
        </p:nvSpPr>
        <p:spPr>
          <a:xfrm>
            <a:off x="179512" y="1124744"/>
            <a:ext cx="8640960" cy="5184576"/>
          </a:xfrm>
        </p:spPr>
        <p:txBody>
          <a:bodyPr>
            <a:normAutofit/>
          </a:bodyPr>
          <a:lstStyle/>
          <a:p>
            <a:pPr algn="l"/>
            <a:r>
              <a:rPr lang="es-CL" sz="2000" b="1" dirty="0" smtClean="0">
                <a:solidFill>
                  <a:srgbClr val="002060"/>
                </a:solidFill>
                <a:latin typeface="Arial" pitchFamily="34" charset="0"/>
                <a:cs typeface="Arial" pitchFamily="34" charset="0"/>
              </a:rPr>
              <a:t>La situación durante el siglo XIX</a:t>
            </a:r>
          </a:p>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La Escuela Positivista italiana (Cesare </a:t>
            </a:r>
            <a:r>
              <a:rPr lang="es-CL" sz="2000" dirty="0" err="1" smtClean="0">
                <a:solidFill>
                  <a:srgbClr val="002060"/>
                </a:solidFill>
                <a:latin typeface="Arial" pitchFamily="34" charset="0"/>
                <a:cs typeface="Arial" pitchFamily="34" charset="0"/>
              </a:rPr>
              <a:t>Lombrosio</a:t>
            </a:r>
            <a:r>
              <a:rPr lang="es-CL" sz="2000" dirty="0" smtClean="0">
                <a:solidFill>
                  <a:srgbClr val="002060"/>
                </a:solidFill>
                <a:latin typeface="Arial" pitchFamily="34" charset="0"/>
                <a:cs typeface="Arial" pitchFamily="34" charset="0"/>
              </a:rPr>
              <a:t>)</a:t>
            </a:r>
          </a:p>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Se niega el libre albedrío, y se relevan los factores antropológicos del delincuente </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Se destaca la indeterminación de las penas (o la eliminación del delincuente) y se habla de “tratamiento”</a:t>
            </a:r>
          </a:p>
          <a:p>
            <a:pPr algn="l"/>
            <a:endParaRPr lang="es-CL" sz="2000" dirty="0" smtClean="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2012</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17</a:t>
            </a:fld>
            <a:endParaRPr lang="es-CL"/>
          </a:p>
        </p:txBody>
      </p:sp>
    </p:spTree>
    <p:extLst>
      <p:ext uri="{BB962C8B-B14F-4D97-AF65-F5344CB8AC3E}">
        <p14:creationId xmlns="" xmlns:p14="http://schemas.microsoft.com/office/powerpoint/2010/main" val="5021300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 DE LA PRISIÓN</a:t>
            </a:r>
            <a:endParaRPr lang="es-CL" sz="2400" dirty="0">
              <a:solidFill>
                <a:srgbClr val="FF0000"/>
              </a:solidFill>
            </a:endParaRPr>
          </a:p>
        </p:txBody>
      </p:sp>
      <p:sp>
        <p:nvSpPr>
          <p:cNvPr id="3" name="2 Subtítulo"/>
          <p:cNvSpPr>
            <a:spLocks noGrp="1"/>
          </p:cNvSpPr>
          <p:nvPr>
            <p:ph type="subTitle" idx="1"/>
          </p:nvPr>
        </p:nvSpPr>
        <p:spPr>
          <a:xfrm>
            <a:off x="179512" y="1124744"/>
            <a:ext cx="8640960" cy="5184576"/>
          </a:xfrm>
        </p:spPr>
        <p:txBody>
          <a:bodyPr>
            <a:normAutofit/>
          </a:bodyPr>
          <a:lstStyle/>
          <a:p>
            <a:pPr algn="l"/>
            <a:r>
              <a:rPr lang="es-CL" sz="2000" b="1" dirty="0" smtClean="0">
                <a:solidFill>
                  <a:srgbClr val="002060"/>
                </a:solidFill>
                <a:latin typeface="Arial" pitchFamily="34" charset="0"/>
                <a:cs typeface="Arial" pitchFamily="34" charset="0"/>
              </a:rPr>
              <a:t>La situación durante el siglo XIX</a:t>
            </a:r>
          </a:p>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El sistema progresivo (los sistemas progresivos)</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Nace en Inglaterra a mediados de siglo (¿independencia de Australia?)</a:t>
            </a:r>
          </a:p>
          <a:p>
            <a:pPr algn="l"/>
            <a:r>
              <a:rPr lang="es-CL" sz="2000" dirty="0" smtClean="0">
                <a:solidFill>
                  <a:srgbClr val="002060"/>
                </a:solidFill>
                <a:latin typeface="Arial" pitchFamily="34" charset="0"/>
                <a:cs typeface="Arial" pitchFamily="34" charset="0"/>
              </a:rPr>
              <a:t>Se busca reincorporar al condenado a la sociedad a través de:</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Prisión celular durante 9 meses</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Trabajo común en 4 etapas</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Libertad condicional con posibilidad de revocación</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Este sistema, con distintas variantes, comenzó a replicarse en Irlanda, Australia, España, Italia, Alemania.</a:t>
            </a:r>
          </a:p>
          <a:p>
            <a:pPr algn="l"/>
            <a:endParaRPr lang="es-CL" sz="2000" dirty="0" smtClean="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2012</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18</a:t>
            </a:fld>
            <a:endParaRPr lang="es-CL"/>
          </a:p>
        </p:txBody>
      </p:sp>
    </p:spTree>
    <p:extLst>
      <p:ext uri="{BB962C8B-B14F-4D97-AF65-F5344CB8AC3E}">
        <p14:creationId xmlns="" xmlns:p14="http://schemas.microsoft.com/office/powerpoint/2010/main" val="13387017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 DE LA PRISIÓN</a:t>
            </a:r>
            <a:endParaRPr lang="es-CL" sz="2400" dirty="0">
              <a:solidFill>
                <a:srgbClr val="FF0000"/>
              </a:solidFill>
            </a:endParaRPr>
          </a:p>
        </p:txBody>
      </p:sp>
      <p:sp>
        <p:nvSpPr>
          <p:cNvPr id="3" name="2 Subtítulo"/>
          <p:cNvSpPr>
            <a:spLocks noGrp="1"/>
          </p:cNvSpPr>
          <p:nvPr>
            <p:ph type="subTitle" idx="1"/>
          </p:nvPr>
        </p:nvSpPr>
        <p:spPr>
          <a:xfrm>
            <a:off x="179512" y="908720"/>
            <a:ext cx="8640960" cy="5400600"/>
          </a:xfrm>
        </p:spPr>
        <p:txBody>
          <a:bodyPr>
            <a:normAutofit/>
          </a:bodyPr>
          <a:lstStyle/>
          <a:p>
            <a:pPr algn="l"/>
            <a:r>
              <a:rPr lang="es-CL" sz="2000" b="1" dirty="0" smtClean="0">
                <a:solidFill>
                  <a:srgbClr val="002060"/>
                </a:solidFill>
                <a:latin typeface="Arial" pitchFamily="34" charset="0"/>
                <a:cs typeface="Arial" pitchFamily="34" charset="0"/>
              </a:rPr>
              <a:t>La situación durante el siglo XX</a:t>
            </a:r>
          </a:p>
          <a:p>
            <a:pPr algn="l"/>
            <a:endParaRPr lang="es-CL" sz="2000" dirty="0" smtClean="0">
              <a:solidFill>
                <a:srgbClr val="002060"/>
              </a:solidFill>
              <a:latin typeface="Arial" pitchFamily="34" charset="0"/>
              <a:cs typeface="Arial" pitchFamily="34" charset="0"/>
            </a:endParaRPr>
          </a:p>
          <a:p>
            <a:pPr algn="l"/>
            <a:r>
              <a:rPr lang="es-CL" sz="2000" b="1" dirty="0" smtClean="0">
                <a:solidFill>
                  <a:srgbClr val="002060"/>
                </a:solidFill>
                <a:latin typeface="Arial" pitchFamily="34" charset="0"/>
                <a:cs typeface="Arial" pitchFamily="34" charset="0"/>
              </a:rPr>
              <a:t>Excesos</a:t>
            </a:r>
          </a:p>
          <a:p>
            <a:pPr algn="l"/>
            <a:r>
              <a:rPr lang="es-CL" sz="2000" b="1" dirty="0" smtClean="0">
                <a:solidFill>
                  <a:srgbClr val="002060"/>
                </a:solidFill>
                <a:latin typeface="Arial" pitchFamily="34" charset="0"/>
                <a:cs typeface="Arial" pitchFamily="34" charset="0"/>
              </a:rPr>
              <a:t>La Escuela de Kiel, Alemania </a:t>
            </a:r>
            <a:r>
              <a:rPr lang="es-CL" sz="2000" dirty="0" smtClean="0">
                <a:solidFill>
                  <a:srgbClr val="002060"/>
                </a:solidFill>
                <a:latin typeface="Arial" pitchFamily="34" charset="0"/>
                <a:cs typeface="Arial" pitchFamily="34" charset="0"/>
              </a:rPr>
              <a:t>(Derecho penal de autor)</a:t>
            </a:r>
          </a:p>
          <a:p>
            <a:pPr algn="l"/>
            <a:r>
              <a:rPr lang="es-CL" sz="2000" dirty="0" smtClean="0">
                <a:solidFill>
                  <a:srgbClr val="002060"/>
                </a:solidFill>
                <a:latin typeface="Arial" pitchFamily="34" charset="0"/>
                <a:cs typeface="Arial" pitchFamily="34" charset="0"/>
              </a:rPr>
              <a:t>La pena como medio para combatir la disidencia política y encauzar la ideología política del Estado</a:t>
            </a:r>
          </a:p>
          <a:p>
            <a:pPr algn="l"/>
            <a:r>
              <a:rPr lang="es-CL" sz="2000" dirty="0" smtClean="0">
                <a:solidFill>
                  <a:srgbClr val="002060"/>
                </a:solidFill>
                <a:latin typeface="Arial" pitchFamily="34" charset="0"/>
                <a:cs typeface="Arial" pitchFamily="34" charset="0"/>
              </a:rPr>
              <a:t>La pena debe ir progresivamente aumentando en intensidad</a:t>
            </a:r>
          </a:p>
          <a:p>
            <a:pPr algn="l"/>
            <a:r>
              <a:rPr lang="es-CL" sz="2000" dirty="0" smtClean="0">
                <a:solidFill>
                  <a:srgbClr val="002060"/>
                </a:solidFill>
                <a:latin typeface="Arial" pitchFamily="34" charset="0"/>
                <a:cs typeface="Arial" pitchFamily="34" charset="0"/>
              </a:rPr>
              <a:t>Se producen castraciones, esterilizaciones, lobotomías.</a:t>
            </a:r>
          </a:p>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“La pena es un medio para hacer ver a todos el Poder del Estado”</a:t>
            </a:r>
          </a:p>
          <a:p>
            <a:pPr algn="l"/>
            <a:r>
              <a:rPr lang="es-CL" sz="2000" dirty="0" smtClean="0">
                <a:solidFill>
                  <a:srgbClr val="002060"/>
                </a:solidFill>
                <a:latin typeface="Arial" pitchFamily="34" charset="0"/>
                <a:cs typeface="Arial" pitchFamily="34" charset="0"/>
              </a:rPr>
              <a:t> </a:t>
            </a:r>
            <a:endParaRPr lang="es-CL" sz="2000" dirty="0">
              <a:solidFill>
                <a:srgbClr val="002060"/>
              </a:solidFill>
              <a:latin typeface="Arial" pitchFamily="34" charset="0"/>
              <a:cs typeface="Arial" pitchFamily="34" charset="0"/>
            </a:endParaRPr>
          </a:p>
          <a:p>
            <a:pPr algn="l"/>
            <a:r>
              <a:rPr lang="es-CL" sz="2000" b="1" dirty="0" smtClean="0">
                <a:solidFill>
                  <a:srgbClr val="002060"/>
                </a:solidFill>
                <a:latin typeface="Arial" pitchFamily="34" charset="0"/>
                <a:cs typeface="Arial" pitchFamily="34" charset="0"/>
              </a:rPr>
              <a:t>El Tratamiento Eugenésico en EEUU</a:t>
            </a:r>
          </a:p>
          <a:p>
            <a:pPr algn="l"/>
            <a:r>
              <a:rPr lang="es-CL" sz="2000" dirty="0" smtClean="0">
                <a:solidFill>
                  <a:srgbClr val="002060"/>
                </a:solidFill>
                <a:latin typeface="Arial" pitchFamily="34" charset="0"/>
                <a:cs typeface="Arial" pitchFamily="34" charset="0"/>
              </a:rPr>
              <a:t>Sigue los postulados positivistas italianos</a:t>
            </a:r>
          </a:p>
          <a:p>
            <a:pPr algn="l"/>
            <a:r>
              <a:rPr lang="es-CL" sz="2000" dirty="0" smtClean="0">
                <a:solidFill>
                  <a:srgbClr val="002060"/>
                </a:solidFill>
                <a:latin typeface="Arial" pitchFamily="34" charset="0"/>
                <a:cs typeface="Arial" pitchFamily="34" charset="0"/>
              </a:rPr>
              <a:t>El condenado como sujeto de experimentación</a:t>
            </a: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2012</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19</a:t>
            </a:fld>
            <a:endParaRPr lang="es-CL"/>
          </a:p>
        </p:txBody>
      </p:sp>
    </p:spTree>
    <p:extLst>
      <p:ext uri="{BB962C8B-B14F-4D97-AF65-F5344CB8AC3E}">
        <p14:creationId xmlns="" xmlns:p14="http://schemas.microsoft.com/office/powerpoint/2010/main" val="23778915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r>
              <a:rPr lang="es-CL" sz="6000" b="1" dirty="0" smtClean="0"/>
              <a:t>INTRODUCCIÓN</a:t>
            </a:r>
            <a:r>
              <a:rPr lang="es-CL" b="1" dirty="0" smtClean="0"/>
              <a:t/>
            </a:r>
            <a:br>
              <a:rPr lang="es-CL" b="1" dirty="0" smtClean="0"/>
            </a:br>
            <a:endParaRPr lang="es-CL" b="1" dirty="0"/>
          </a:p>
        </p:txBody>
      </p:sp>
      <p:sp>
        <p:nvSpPr>
          <p:cNvPr id="4" name="3 Marcador de pie de página"/>
          <p:cNvSpPr>
            <a:spLocks noGrp="1"/>
          </p:cNvSpPr>
          <p:nvPr>
            <p:ph type="ftr" sz="quarter" idx="12"/>
          </p:nvPr>
        </p:nvSpPr>
        <p:spPr>
          <a:xfrm>
            <a:off x="659165" y="6356350"/>
            <a:ext cx="4128859" cy="365125"/>
          </a:xfrm>
        </p:spPr>
        <p:txBody>
          <a:bodyPr/>
          <a:lstStyle/>
          <a:p>
            <a:r>
              <a:rPr lang="es-CL" smtClean="0"/>
              <a:t>Sebastian Valenzuela A. /El Salvador /Marzo 2012</a:t>
            </a:r>
            <a:endParaRPr lang="es-CL" dirty="0"/>
          </a:p>
        </p:txBody>
      </p:sp>
      <p:sp>
        <p:nvSpPr>
          <p:cNvPr id="5" name="4 Marcador de número de diapositiva"/>
          <p:cNvSpPr>
            <a:spLocks noGrp="1"/>
          </p:cNvSpPr>
          <p:nvPr>
            <p:ph type="sldNum" sz="quarter" idx="11"/>
          </p:nvPr>
        </p:nvSpPr>
        <p:spPr/>
        <p:txBody>
          <a:bodyPr/>
          <a:lstStyle/>
          <a:p>
            <a:fld id="{FA6519B8-2E90-4E4F-BE67-FCC11E72190C}" type="slidenum">
              <a:rPr lang="es-CL" smtClean="0"/>
              <a:pPr/>
              <a:t>2</a:t>
            </a:fld>
            <a:endParaRPr lang="es-CL"/>
          </a:p>
        </p:txBody>
      </p:sp>
    </p:spTree>
    <p:extLst>
      <p:ext uri="{BB962C8B-B14F-4D97-AF65-F5344CB8AC3E}">
        <p14:creationId xmlns="" xmlns:p14="http://schemas.microsoft.com/office/powerpoint/2010/main" val="5655275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 DE LA PRISIÓN</a:t>
            </a:r>
            <a:endParaRPr lang="es-CL" sz="2400" dirty="0">
              <a:solidFill>
                <a:srgbClr val="FF0000"/>
              </a:solidFill>
            </a:endParaRPr>
          </a:p>
        </p:txBody>
      </p:sp>
      <p:sp>
        <p:nvSpPr>
          <p:cNvPr id="3" name="2 Subtítulo"/>
          <p:cNvSpPr>
            <a:spLocks noGrp="1"/>
          </p:cNvSpPr>
          <p:nvPr>
            <p:ph type="subTitle" idx="1"/>
          </p:nvPr>
        </p:nvSpPr>
        <p:spPr>
          <a:xfrm>
            <a:off x="179512" y="1124744"/>
            <a:ext cx="8640960" cy="5184576"/>
          </a:xfrm>
        </p:spPr>
        <p:txBody>
          <a:bodyPr>
            <a:normAutofit/>
          </a:bodyPr>
          <a:lstStyle/>
          <a:p>
            <a:pPr algn="l"/>
            <a:r>
              <a:rPr lang="es-CL" sz="2000" b="1" dirty="0" smtClean="0">
                <a:solidFill>
                  <a:srgbClr val="002060"/>
                </a:solidFill>
                <a:latin typeface="Arial" pitchFamily="34" charset="0"/>
                <a:cs typeface="Arial" pitchFamily="34" charset="0"/>
              </a:rPr>
              <a:t>La situación durante el siglo XX </a:t>
            </a:r>
            <a:r>
              <a:rPr lang="es-CL" sz="2000" dirty="0" smtClean="0">
                <a:solidFill>
                  <a:srgbClr val="002060"/>
                </a:solidFill>
                <a:latin typeface="Arial" pitchFamily="34" charset="0"/>
                <a:cs typeface="Arial" pitchFamily="34" charset="0"/>
              </a:rPr>
              <a:t>Tendencias Modernas</a:t>
            </a:r>
          </a:p>
          <a:p>
            <a:pPr algn="l"/>
            <a:endParaRPr lang="es-CL" sz="2000" dirty="0">
              <a:solidFill>
                <a:srgbClr val="002060"/>
              </a:solidFill>
              <a:latin typeface="Arial" pitchFamily="34" charset="0"/>
              <a:cs typeface="Arial" pitchFamily="34" charset="0"/>
            </a:endParaRP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Congresos Internacionales de Criminología y Derecho Penal</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Importancia de la clasificación y Sistema de la individualización científica</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Implementación de Medidas Alternativas</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Aplicación del Positivismo y posterior fracaso</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Reconocimiento normativo de los DDHH</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Movimientos reduccionistas, </a:t>
            </a:r>
            <a:r>
              <a:rPr lang="es-CL" sz="2000" dirty="0" err="1" smtClean="0">
                <a:solidFill>
                  <a:srgbClr val="002060"/>
                </a:solidFill>
                <a:latin typeface="Arial" pitchFamily="34" charset="0"/>
                <a:cs typeface="Arial" pitchFamily="34" charset="0"/>
              </a:rPr>
              <a:t>proporcionalistas</a:t>
            </a:r>
            <a:r>
              <a:rPr lang="es-CL" sz="2000" dirty="0" smtClean="0">
                <a:solidFill>
                  <a:srgbClr val="002060"/>
                </a:solidFill>
                <a:latin typeface="Arial" pitchFamily="34" charset="0"/>
                <a:cs typeface="Arial" pitchFamily="34" charset="0"/>
              </a:rPr>
              <a:t> y abolicionistas</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Auge, caída y revisión del ideal de reinserción</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Cárceles de </a:t>
            </a:r>
            <a:r>
              <a:rPr lang="es-CL" sz="2000" dirty="0">
                <a:solidFill>
                  <a:srgbClr val="002060"/>
                </a:solidFill>
                <a:latin typeface="Arial" pitchFamily="34" charset="0"/>
                <a:cs typeface="Arial" pitchFamily="34" charset="0"/>
              </a:rPr>
              <a:t>m</a:t>
            </a:r>
            <a:r>
              <a:rPr lang="es-CL" sz="2000" dirty="0" smtClean="0">
                <a:solidFill>
                  <a:srgbClr val="002060"/>
                </a:solidFill>
                <a:latin typeface="Arial" pitchFamily="34" charset="0"/>
                <a:cs typeface="Arial" pitchFamily="34" charset="0"/>
              </a:rPr>
              <a:t>áxima seguridad, cárceles privadas y mega cárceles </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Política de la Seguridad Ciudadana</a:t>
            </a:r>
          </a:p>
          <a:p>
            <a:pPr algn="l"/>
            <a:endParaRPr lang="es-CL" sz="2000" dirty="0" smtClean="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2012</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20</a:t>
            </a:fld>
            <a:endParaRPr lang="es-CL"/>
          </a:p>
        </p:txBody>
      </p:sp>
    </p:spTree>
    <p:extLst>
      <p:ext uri="{BB962C8B-B14F-4D97-AF65-F5344CB8AC3E}">
        <p14:creationId xmlns="" xmlns:p14="http://schemas.microsoft.com/office/powerpoint/2010/main" val="10378708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endParaRPr lang="es-ES" smtClean="0"/>
          </a:p>
        </p:txBody>
      </p:sp>
      <p:sp>
        <p:nvSpPr>
          <p:cNvPr id="26627" name="Rectangle 3"/>
          <p:cNvSpPr>
            <a:spLocks noGrp="1" noChangeArrowheads="1"/>
          </p:cNvSpPr>
          <p:nvPr>
            <p:ph type="body" idx="1"/>
          </p:nvPr>
        </p:nvSpPr>
        <p:spPr/>
        <p:txBody>
          <a:bodyPr/>
          <a:lstStyle/>
          <a:p>
            <a:pPr eaLnBrk="1" hangingPunct="1">
              <a:buFont typeface="Times New Roman" pitchFamily="18" charset="0"/>
              <a:buNone/>
            </a:pPr>
            <a:endParaRPr lang="es-ES" smtClean="0"/>
          </a:p>
        </p:txBody>
      </p:sp>
      <p:pic>
        <p:nvPicPr>
          <p:cNvPr id="26628" name="Picture 4" descr="celdas"/>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0" y="47625"/>
            <a:ext cx="9144000" cy="6762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1 Marcador de pie de página"/>
          <p:cNvSpPr>
            <a:spLocks noGrp="1"/>
          </p:cNvSpPr>
          <p:nvPr>
            <p:ph type="ftr" sz="quarter" idx="11"/>
          </p:nvPr>
        </p:nvSpPr>
        <p:spPr>
          <a:xfrm>
            <a:off x="659165" y="6356350"/>
            <a:ext cx="4200867" cy="365125"/>
          </a:xfrm>
        </p:spPr>
        <p:txBody>
          <a:bodyPr/>
          <a:lstStyle/>
          <a:p>
            <a:r>
              <a:rPr lang="es-CL" dirty="0" smtClean="0">
                <a:solidFill>
                  <a:srgbClr val="000000"/>
                </a:solidFill>
              </a:rPr>
              <a:t>Sebastian Valenzuela A. /El Salvador /Marzo 2013</a:t>
            </a:r>
            <a:endParaRPr lang="es-CL" dirty="0">
              <a:solidFill>
                <a:srgbClr val="000000"/>
              </a:solidFill>
            </a:endParaRPr>
          </a:p>
        </p:txBody>
      </p:sp>
      <p:sp>
        <p:nvSpPr>
          <p:cNvPr id="3" name="2 Marcador de número de diapositiva"/>
          <p:cNvSpPr>
            <a:spLocks noGrp="1"/>
          </p:cNvSpPr>
          <p:nvPr>
            <p:ph type="sldNum" sz="quarter" idx="12"/>
          </p:nvPr>
        </p:nvSpPr>
        <p:spPr/>
        <p:txBody>
          <a:bodyPr/>
          <a:lstStyle/>
          <a:p>
            <a:fld id="{BC5914DC-34EB-41F9-AB81-2DE8101F1266}" type="slidenum">
              <a:rPr lang="es-CL" smtClean="0">
                <a:solidFill>
                  <a:srgbClr val="D1282E"/>
                </a:solidFill>
              </a:rPr>
              <a:pPr/>
              <a:t>21</a:t>
            </a:fld>
            <a:endParaRPr lang="es-CL">
              <a:solidFill>
                <a:srgbClr val="D1282E"/>
              </a:solidFill>
            </a:endParaRPr>
          </a:p>
        </p:txBody>
      </p:sp>
    </p:spTree>
    <p:extLst>
      <p:ext uri="{BB962C8B-B14F-4D97-AF65-F5344CB8AC3E}">
        <p14:creationId xmlns="" xmlns:p14="http://schemas.microsoft.com/office/powerpoint/2010/main" val="30876459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179512" y="1124744"/>
            <a:ext cx="8640960" cy="5184576"/>
          </a:xfrm>
        </p:spPr>
        <p:txBody>
          <a:bodyPr>
            <a:normAutofit/>
          </a:bodyPr>
          <a:lstStyle/>
          <a:p>
            <a:pPr algn="l"/>
            <a:endParaRPr lang="es-CL" sz="2000" dirty="0" smtClean="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22</a:t>
            </a:fld>
            <a:endParaRPr lang="es-CL"/>
          </a:p>
        </p:txBody>
      </p:sp>
      <p:pic>
        <p:nvPicPr>
          <p:cNvPr id="7" name="Picture 8" descr="Las cárceles, la ciudad y el arte (de mirar)"/>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67544" y="836712"/>
            <a:ext cx="7992887" cy="554461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6838791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9" name="Picture 9" descr="carcellujo1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55776" y="3592513"/>
            <a:ext cx="3672408" cy="2573338"/>
          </a:xfrm>
          <a:prstGeom prst="rect">
            <a:avLst/>
          </a:prstGeom>
          <a:noFill/>
          <a:extLst>
            <a:ext uri="{909E8E84-426E-40DD-AFC4-6F175D3DCCD1}">
              <a14:hiddenFill xmlns="" xmlns:a14="http://schemas.microsoft.com/office/drawing/2010/main">
                <a:solidFill>
                  <a:srgbClr val="FFFFFF"/>
                </a:solidFill>
              </a14:hiddenFill>
            </a:ext>
          </a:extLst>
        </p:spPr>
      </p:pic>
      <p:pic>
        <p:nvPicPr>
          <p:cNvPr id="30731" name="Picture 11"/>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96875" y="658812"/>
            <a:ext cx="4150534" cy="26261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33" name="Picture 13" descr="best_prison_world_1"/>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787900" y="654050"/>
            <a:ext cx="3960564" cy="2630933"/>
          </a:xfrm>
          <a:prstGeom prst="rect">
            <a:avLst/>
          </a:prstGeom>
          <a:noFill/>
          <a:extLst>
            <a:ext uri="{909E8E84-426E-40DD-AFC4-6F175D3DCCD1}">
              <a14:hiddenFill xmlns="" xmlns:a14="http://schemas.microsoft.com/office/drawing/2010/main">
                <a:solidFill>
                  <a:srgbClr val="FFFFFF"/>
                </a:solidFill>
              </a14:hiddenFill>
            </a:ext>
          </a:extLst>
        </p:spPr>
      </p:pic>
      <p:sp>
        <p:nvSpPr>
          <p:cNvPr id="2" name="1 Marcador de pie de página"/>
          <p:cNvSpPr>
            <a:spLocks noGrp="1"/>
          </p:cNvSpPr>
          <p:nvPr>
            <p:ph type="ftr" sz="quarter" idx="11"/>
          </p:nvPr>
        </p:nvSpPr>
        <p:spPr>
          <a:xfrm>
            <a:off x="683568" y="6381328"/>
            <a:ext cx="4464496" cy="365125"/>
          </a:xfrm>
        </p:spPr>
        <p:txBody>
          <a:bodyPr/>
          <a:lstStyle/>
          <a:p>
            <a:r>
              <a:rPr lang="es-CL" dirty="0" smtClean="0">
                <a:solidFill>
                  <a:srgbClr val="000000"/>
                </a:solidFill>
              </a:rPr>
              <a:t>Sebastian Valenzuela A. /El Salvador /Marzo 2013</a:t>
            </a:r>
            <a:endParaRPr lang="es-CL" dirty="0">
              <a:solidFill>
                <a:srgbClr val="000000"/>
              </a:solidFill>
            </a:endParaRPr>
          </a:p>
        </p:txBody>
      </p:sp>
      <p:sp>
        <p:nvSpPr>
          <p:cNvPr id="3" name="2 Marcador de número de diapositiva"/>
          <p:cNvSpPr>
            <a:spLocks noGrp="1"/>
          </p:cNvSpPr>
          <p:nvPr>
            <p:ph type="sldNum" sz="quarter" idx="12"/>
          </p:nvPr>
        </p:nvSpPr>
        <p:spPr>
          <a:xfrm>
            <a:off x="8594501" y="6381328"/>
            <a:ext cx="307926" cy="365125"/>
          </a:xfrm>
        </p:spPr>
        <p:txBody>
          <a:bodyPr/>
          <a:lstStyle/>
          <a:p>
            <a:fld id="{BC5914DC-34EB-41F9-AB81-2DE8101F1266}" type="slidenum">
              <a:rPr lang="es-CL" smtClean="0">
                <a:solidFill>
                  <a:srgbClr val="000000"/>
                </a:solidFill>
              </a:rPr>
              <a:pPr/>
              <a:t>23</a:t>
            </a:fld>
            <a:endParaRPr lang="es-CL" dirty="0">
              <a:solidFill>
                <a:srgbClr val="000000"/>
              </a:solidFill>
            </a:endParaRPr>
          </a:p>
        </p:txBody>
      </p:sp>
    </p:spTree>
    <p:extLst>
      <p:ext uri="{BB962C8B-B14F-4D97-AF65-F5344CB8AC3E}">
        <p14:creationId xmlns="" xmlns:p14="http://schemas.microsoft.com/office/powerpoint/2010/main" val="488189976"/>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30729"/>
                                        </p:tgtEl>
                                        <p:attrNameLst>
                                          <p:attrName>style.visibility</p:attrName>
                                        </p:attrNameLst>
                                      </p:cBhvr>
                                      <p:to>
                                        <p:strVal val="visible"/>
                                      </p:to>
                                    </p:set>
                                    <p:anim calcmode="lin" valueType="num">
                                      <p:cBhvr additive="base">
                                        <p:cTn id="7" dur="500" fill="hold"/>
                                        <p:tgtEl>
                                          <p:spTgt spid="30729"/>
                                        </p:tgtEl>
                                        <p:attrNameLst>
                                          <p:attrName>ppt_x</p:attrName>
                                        </p:attrNameLst>
                                      </p:cBhvr>
                                      <p:tavLst>
                                        <p:tav tm="0">
                                          <p:val>
                                            <p:strVal val="#ppt_x"/>
                                          </p:val>
                                        </p:tav>
                                        <p:tav tm="100000">
                                          <p:val>
                                            <p:strVal val="#ppt_x"/>
                                          </p:val>
                                        </p:tav>
                                      </p:tavLst>
                                    </p:anim>
                                    <p:anim calcmode="lin" valueType="num">
                                      <p:cBhvr additive="base">
                                        <p:cTn id="8" dur="500" fill="hold"/>
                                        <p:tgtEl>
                                          <p:spTgt spid="307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INTRODUCCIÓN</a:t>
            </a:r>
            <a:endParaRPr lang="es-CL" sz="2400" dirty="0">
              <a:solidFill>
                <a:srgbClr val="FF0000"/>
              </a:solidFill>
            </a:endParaRPr>
          </a:p>
        </p:txBody>
      </p:sp>
      <p:sp>
        <p:nvSpPr>
          <p:cNvPr id="3" name="2 Subtítulo"/>
          <p:cNvSpPr>
            <a:spLocks noGrp="1"/>
          </p:cNvSpPr>
          <p:nvPr>
            <p:ph type="subTitle" idx="1"/>
          </p:nvPr>
        </p:nvSpPr>
        <p:spPr>
          <a:xfrm>
            <a:off x="179512" y="980728"/>
            <a:ext cx="8640960" cy="5544616"/>
          </a:xfrm>
        </p:spPr>
        <p:txBody>
          <a:bodyPr>
            <a:normAutofit/>
          </a:bodyPr>
          <a:lstStyle/>
          <a:p>
            <a:pPr marL="95250" indent="76200" algn="l">
              <a:buFont typeface="Arial" pitchFamily="34" charset="0"/>
              <a:buChar char="•"/>
            </a:pPr>
            <a:endParaRPr lang="es-CL" sz="2000" dirty="0" smtClean="0">
              <a:solidFill>
                <a:srgbClr val="002060"/>
              </a:solidFill>
              <a:latin typeface="Arial" pitchFamily="34" charset="0"/>
              <a:cs typeface="Arial" pitchFamily="34" charset="0"/>
            </a:endParaRPr>
          </a:p>
          <a:p>
            <a:pPr marL="95250" algn="l"/>
            <a:endParaRPr lang="es-ES" sz="2000" dirty="0" smtClean="0">
              <a:solidFill>
                <a:srgbClr val="002060"/>
              </a:solidFill>
              <a:latin typeface="Arial" pitchFamily="34" charset="0"/>
              <a:cs typeface="Arial" pitchFamily="34" charset="0"/>
            </a:endParaRPr>
          </a:p>
          <a:p>
            <a:pPr marL="95250" algn="l"/>
            <a:endParaRPr lang="es-ES" sz="2000" dirty="0" smtClean="0">
              <a:solidFill>
                <a:srgbClr val="002060"/>
              </a:solidFill>
              <a:latin typeface="Arial" pitchFamily="34" charset="0"/>
              <a:cs typeface="Arial" pitchFamily="34" charset="0"/>
            </a:endParaRPr>
          </a:p>
          <a:p>
            <a:pPr marL="95250" algn="l"/>
            <a:endParaRPr lang="es-ES" sz="2000" dirty="0" smtClean="0">
              <a:solidFill>
                <a:srgbClr val="002060"/>
              </a:solidFill>
              <a:latin typeface="Arial" pitchFamily="34" charset="0"/>
              <a:cs typeface="Arial" pitchFamily="34" charset="0"/>
            </a:endParaRPr>
          </a:p>
          <a:p>
            <a:pPr marL="95250" algn="l"/>
            <a:endParaRPr lang="es-ES" sz="2000" dirty="0" smtClean="0">
              <a:solidFill>
                <a:srgbClr val="002060"/>
              </a:solidFill>
              <a:latin typeface="Arial" pitchFamily="34" charset="0"/>
              <a:cs typeface="Arial" pitchFamily="34" charset="0"/>
            </a:endParaRPr>
          </a:p>
          <a:p>
            <a:pPr marL="95250" algn="l"/>
            <a:endParaRPr lang="es-ES" sz="2000" dirty="0" smtClean="0">
              <a:solidFill>
                <a:srgbClr val="002060"/>
              </a:solidFill>
              <a:latin typeface="Arial" pitchFamily="34" charset="0"/>
              <a:cs typeface="Arial" pitchFamily="34" charset="0"/>
            </a:endParaRPr>
          </a:p>
          <a:p>
            <a:pPr marL="95250" algn="l"/>
            <a:endParaRPr lang="es-ES" sz="2000" dirty="0" smtClean="0">
              <a:solidFill>
                <a:srgbClr val="002060"/>
              </a:solidFill>
              <a:latin typeface="Arial" pitchFamily="34" charset="0"/>
              <a:cs typeface="Arial" pitchFamily="34" charset="0"/>
            </a:endParaRPr>
          </a:p>
          <a:p>
            <a:pPr marL="95250" algn="l"/>
            <a:endParaRPr lang="es-ES" sz="2000" dirty="0" smtClean="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2012</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3</a:t>
            </a:fld>
            <a:endParaRPr lang="es-CL"/>
          </a:p>
        </p:txBody>
      </p:sp>
      <p:sp>
        <p:nvSpPr>
          <p:cNvPr id="4" name="3 CuadroTexto"/>
          <p:cNvSpPr txBox="1"/>
          <p:nvPr/>
        </p:nvSpPr>
        <p:spPr>
          <a:xfrm>
            <a:off x="107504" y="1412776"/>
            <a:ext cx="8928992" cy="1296144"/>
          </a:xfrm>
          <a:prstGeom prst="rect">
            <a:avLst/>
          </a:prstGeom>
          <a:noFill/>
        </p:spPr>
        <p:txBody>
          <a:bodyPr wrap="square" rtlCol="0">
            <a:noAutofit/>
          </a:bodyPr>
          <a:lstStyle/>
          <a:p>
            <a:r>
              <a:rPr lang="es-CL" sz="4000" dirty="0">
                <a:solidFill>
                  <a:schemeClr val="tx2">
                    <a:lumMod val="50000"/>
                  </a:schemeClr>
                </a:solidFill>
              </a:rPr>
              <a:t>¿</a:t>
            </a:r>
            <a:r>
              <a:rPr lang="es-CL" sz="4000" dirty="0" smtClean="0">
                <a:solidFill>
                  <a:schemeClr val="tx2">
                    <a:lumMod val="50000"/>
                  </a:schemeClr>
                </a:solidFill>
              </a:rPr>
              <a:t>Medidas alternativas o alternativas al castigo?</a:t>
            </a:r>
            <a:endParaRPr lang="es-CL" sz="4000" dirty="0">
              <a:solidFill>
                <a:schemeClr val="tx2">
                  <a:lumMod val="50000"/>
                </a:schemeClr>
              </a:solidFill>
            </a:endParaRPr>
          </a:p>
        </p:txBody>
      </p:sp>
      <p:sp>
        <p:nvSpPr>
          <p:cNvPr id="7" name="6 CuadroTexto"/>
          <p:cNvSpPr txBox="1"/>
          <p:nvPr/>
        </p:nvSpPr>
        <p:spPr>
          <a:xfrm>
            <a:off x="129078" y="2996952"/>
            <a:ext cx="8928992" cy="849141"/>
          </a:xfrm>
          <a:prstGeom prst="rect">
            <a:avLst/>
          </a:prstGeom>
          <a:noFill/>
        </p:spPr>
        <p:txBody>
          <a:bodyPr wrap="square" rtlCol="0">
            <a:noAutofit/>
          </a:bodyPr>
          <a:lstStyle/>
          <a:p>
            <a:r>
              <a:rPr lang="es-CL" sz="4000" dirty="0" smtClean="0">
                <a:solidFill>
                  <a:schemeClr val="tx2">
                    <a:lumMod val="50000"/>
                  </a:schemeClr>
                </a:solidFill>
              </a:rPr>
              <a:t>¿Cuáles son sus fines?</a:t>
            </a:r>
            <a:endParaRPr lang="es-CL" sz="4000" dirty="0">
              <a:solidFill>
                <a:schemeClr val="tx2">
                  <a:lumMod val="50000"/>
                </a:schemeClr>
              </a:solidFill>
            </a:endParaRPr>
          </a:p>
        </p:txBody>
      </p:sp>
      <p:sp>
        <p:nvSpPr>
          <p:cNvPr id="8" name="7 CuadroTexto"/>
          <p:cNvSpPr txBox="1"/>
          <p:nvPr/>
        </p:nvSpPr>
        <p:spPr>
          <a:xfrm>
            <a:off x="107504" y="4181432"/>
            <a:ext cx="8821488" cy="759736"/>
          </a:xfrm>
          <a:prstGeom prst="rect">
            <a:avLst/>
          </a:prstGeom>
          <a:noFill/>
        </p:spPr>
        <p:txBody>
          <a:bodyPr wrap="square" rtlCol="0">
            <a:noAutofit/>
          </a:bodyPr>
          <a:lstStyle/>
          <a:p>
            <a:r>
              <a:rPr lang="es-CL" sz="4000" dirty="0" smtClean="0">
                <a:solidFill>
                  <a:schemeClr val="tx2">
                    <a:lumMod val="50000"/>
                  </a:schemeClr>
                </a:solidFill>
              </a:rPr>
              <a:t>¿Cómo las evaluamos?</a:t>
            </a:r>
            <a:endParaRPr lang="es-CL" sz="4000" dirty="0">
              <a:solidFill>
                <a:schemeClr val="tx2">
                  <a:lumMod val="50000"/>
                </a:schemeClr>
              </a:solidFill>
            </a:endParaRPr>
          </a:p>
        </p:txBody>
      </p:sp>
    </p:spTree>
    <p:extLst>
      <p:ext uri="{BB962C8B-B14F-4D97-AF65-F5344CB8AC3E}">
        <p14:creationId xmlns="" xmlns:p14="http://schemas.microsoft.com/office/powerpoint/2010/main" val="106402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r>
              <a:rPr lang="es-CL" b="1" dirty="0" smtClean="0"/>
              <a:t>HISTORIA DE LA PRISIÓN</a:t>
            </a:r>
            <a:r>
              <a:rPr lang="es-CL" dirty="0" smtClean="0"/>
              <a:t/>
            </a:r>
            <a:br>
              <a:rPr lang="es-CL" dirty="0" smtClean="0"/>
            </a:br>
            <a:endParaRPr lang="es-CL" dirty="0"/>
          </a:p>
        </p:txBody>
      </p:sp>
      <p:sp>
        <p:nvSpPr>
          <p:cNvPr id="4" name="3 Marcador de pie de página"/>
          <p:cNvSpPr>
            <a:spLocks noGrp="1"/>
          </p:cNvSpPr>
          <p:nvPr>
            <p:ph type="ftr" sz="quarter" idx="12"/>
          </p:nvPr>
        </p:nvSpPr>
        <p:spPr>
          <a:xfrm>
            <a:off x="659165" y="6356350"/>
            <a:ext cx="4128859" cy="365125"/>
          </a:xfrm>
        </p:spPr>
        <p:txBody>
          <a:bodyPr/>
          <a:lstStyle/>
          <a:p>
            <a:r>
              <a:rPr lang="es-CL" smtClean="0"/>
              <a:t>Sebastian Valenzuela A. /El Salvador /Marzo 2012</a:t>
            </a:r>
            <a:endParaRPr lang="es-CL" dirty="0"/>
          </a:p>
        </p:txBody>
      </p:sp>
      <p:sp>
        <p:nvSpPr>
          <p:cNvPr id="5" name="4 Marcador de número de diapositiva"/>
          <p:cNvSpPr>
            <a:spLocks noGrp="1"/>
          </p:cNvSpPr>
          <p:nvPr>
            <p:ph type="sldNum" sz="quarter" idx="11"/>
          </p:nvPr>
        </p:nvSpPr>
        <p:spPr/>
        <p:txBody>
          <a:bodyPr/>
          <a:lstStyle/>
          <a:p>
            <a:fld id="{FA6519B8-2E90-4E4F-BE67-FCC11E72190C}" type="slidenum">
              <a:rPr lang="es-CL" smtClean="0"/>
              <a:pPr/>
              <a:t>4</a:t>
            </a:fld>
            <a:endParaRPr lang="es-CL"/>
          </a:p>
        </p:txBody>
      </p:sp>
    </p:spTree>
    <p:extLst>
      <p:ext uri="{BB962C8B-B14F-4D97-AF65-F5344CB8AC3E}">
        <p14:creationId xmlns="" xmlns:p14="http://schemas.microsoft.com/office/powerpoint/2010/main" val="42824874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 DE LA PRISIÓN</a:t>
            </a:r>
            <a:endParaRPr lang="es-CL" sz="2400" dirty="0">
              <a:solidFill>
                <a:srgbClr val="FF0000"/>
              </a:solidFill>
            </a:endParaRPr>
          </a:p>
        </p:txBody>
      </p:sp>
      <p:sp>
        <p:nvSpPr>
          <p:cNvPr id="3" name="2 Subtítulo"/>
          <p:cNvSpPr>
            <a:spLocks noGrp="1"/>
          </p:cNvSpPr>
          <p:nvPr>
            <p:ph type="subTitle" idx="1"/>
          </p:nvPr>
        </p:nvSpPr>
        <p:spPr>
          <a:xfrm>
            <a:off x="179512" y="980728"/>
            <a:ext cx="8640960" cy="5544616"/>
          </a:xfrm>
        </p:spPr>
        <p:txBody>
          <a:bodyPr>
            <a:normAutofit fontScale="92500" lnSpcReduction="20000"/>
          </a:bodyPr>
          <a:lstStyle/>
          <a:p>
            <a:pPr algn="l"/>
            <a:r>
              <a:rPr lang="es-CL" sz="2000" b="1" dirty="0" smtClean="0">
                <a:solidFill>
                  <a:srgbClr val="002060"/>
                </a:solidFill>
                <a:latin typeface="Arial" pitchFamily="34" charset="0"/>
                <a:cs typeface="Arial" pitchFamily="34" charset="0"/>
              </a:rPr>
              <a:t>“UN ENFERMO TERMINAL CON SALUD DE HIERRO”</a:t>
            </a:r>
          </a:p>
          <a:p>
            <a:pPr algn="l"/>
            <a:endParaRPr lang="es-CL" sz="2000" dirty="0" smtClean="0">
              <a:solidFill>
                <a:srgbClr val="002060"/>
              </a:solidFill>
              <a:latin typeface="Arial" pitchFamily="34" charset="0"/>
              <a:cs typeface="Arial" pitchFamily="34" charset="0"/>
            </a:endParaRPr>
          </a:p>
          <a:p>
            <a:pPr marL="342900" indent="-342900" algn="l">
              <a:buFont typeface="Wingdings" pitchFamily="2" charset="2"/>
              <a:buChar char="Ø"/>
            </a:pPr>
            <a:r>
              <a:rPr lang="es-CL" sz="2000" dirty="0" smtClean="0">
                <a:solidFill>
                  <a:srgbClr val="002060"/>
                </a:solidFill>
                <a:latin typeface="Arial" pitchFamily="34" charset="0"/>
                <a:cs typeface="Arial" pitchFamily="34" charset="0"/>
              </a:rPr>
              <a:t>Críticas por criterios utilitaristas/humanitarios</a:t>
            </a:r>
          </a:p>
          <a:p>
            <a:pPr marL="342900" indent="-342900" algn="l">
              <a:buFont typeface="Wingdings" pitchFamily="2" charset="2"/>
              <a:buChar char="Ø"/>
            </a:pPr>
            <a:r>
              <a:rPr lang="es-CL" sz="2000" dirty="0" smtClean="0">
                <a:solidFill>
                  <a:srgbClr val="002060"/>
                </a:solidFill>
                <a:latin typeface="Arial" pitchFamily="34" charset="0"/>
                <a:cs typeface="Arial" pitchFamily="34" charset="0"/>
              </a:rPr>
              <a:t>Es </a:t>
            </a:r>
            <a:r>
              <a:rPr lang="es-CL" sz="2000" dirty="0">
                <a:solidFill>
                  <a:srgbClr val="002060"/>
                </a:solidFill>
                <a:latin typeface="Arial" pitchFamily="34" charset="0"/>
                <a:cs typeface="Arial" pitchFamily="34" charset="0"/>
              </a:rPr>
              <a:t>una institución </a:t>
            </a:r>
            <a:r>
              <a:rPr lang="es-CL" sz="2000" dirty="0" smtClean="0">
                <a:solidFill>
                  <a:srgbClr val="002060"/>
                </a:solidFill>
                <a:latin typeface="Arial" pitchFamily="34" charset="0"/>
                <a:cs typeface="Arial" pitchFamily="34" charset="0"/>
              </a:rPr>
              <a:t>moderna</a:t>
            </a:r>
          </a:p>
          <a:p>
            <a:pPr marL="342900" indent="-342900" algn="l">
              <a:buFont typeface="Wingdings" pitchFamily="2" charset="2"/>
              <a:buChar char="Ø"/>
            </a:pPr>
            <a:r>
              <a:rPr lang="es-CL" sz="2000" dirty="0" smtClean="0">
                <a:solidFill>
                  <a:srgbClr val="002060"/>
                </a:solidFill>
                <a:latin typeface="Arial" pitchFamily="34" charset="0"/>
                <a:cs typeface="Arial" pitchFamily="34" charset="0"/>
              </a:rPr>
              <a:t>La prisión tiene un origen humanitario (intencional o no)</a:t>
            </a:r>
          </a:p>
          <a:p>
            <a:pPr marL="342900" indent="-342900" algn="l">
              <a:buFont typeface="Wingdings" pitchFamily="2" charset="2"/>
              <a:buChar char="Ø"/>
            </a:pPr>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Inicialmente no se concebía como reacción punitiva:</a:t>
            </a:r>
          </a:p>
          <a:p>
            <a:pPr algn="l"/>
            <a:endParaRPr lang="es-ES" sz="2000" dirty="0" smtClean="0">
              <a:solidFill>
                <a:srgbClr val="002060"/>
              </a:solidFill>
              <a:latin typeface="Arial" pitchFamily="34" charset="0"/>
              <a:cs typeface="Arial" pitchFamily="34" charset="0"/>
            </a:endParaRPr>
          </a:p>
          <a:p>
            <a:pPr algn="l"/>
            <a:endParaRPr lang="es-ES" sz="2000" dirty="0" smtClean="0">
              <a:solidFill>
                <a:srgbClr val="002060"/>
              </a:solidFill>
              <a:latin typeface="Arial" pitchFamily="34" charset="0"/>
              <a:cs typeface="Arial" pitchFamily="34" charset="0"/>
            </a:endParaRPr>
          </a:p>
          <a:p>
            <a:pPr algn="l"/>
            <a:endParaRPr lang="es-ES" sz="2000" dirty="0" smtClean="0">
              <a:solidFill>
                <a:srgbClr val="002060"/>
              </a:solidFill>
              <a:latin typeface="Arial" pitchFamily="34" charset="0"/>
              <a:cs typeface="Arial" pitchFamily="34" charset="0"/>
            </a:endParaRPr>
          </a:p>
          <a:p>
            <a:pPr algn="l"/>
            <a:endParaRPr lang="es-ES" sz="2000" dirty="0" smtClean="0">
              <a:solidFill>
                <a:srgbClr val="002060"/>
              </a:solidFill>
              <a:latin typeface="Arial" pitchFamily="34" charset="0"/>
              <a:cs typeface="Arial" pitchFamily="34" charset="0"/>
            </a:endParaRPr>
          </a:p>
          <a:p>
            <a:pPr algn="l"/>
            <a:endParaRPr lang="es-ES" sz="2000" dirty="0" smtClean="0">
              <a:solidFill>
                <a:srgbClr val="002060"/>
              </a:solidFill>
              <a:latin typeface="Arial" pitchFamily="34" charset="0"/>
              <a:cs typeface="Arial" pitchFamily="34" charset="0"/>
            </a:endParaRPr>
          </a:p>
          <a:p>
            <a:pPr algn="l"/>
            <a:endParaRPr lang="es-ES" sz="2000" dirty="0" smtClean="0">
              <a:solidFill>
                <a:srgbClr val="002060"/>
              </a:solidFill>
              <a:latin typeface="Arial" pitchFamily="34" charset="0"/>
              <a:cs typeface="Arial" pitchFamily="34" charset="0"/>
            </a:endParaRPr>
          </a:p>
          <a:p>
            <a:pPr algn="l"/>
            <a:endParaRPr lang="es-ES" sz="2000" dirty="0" smtClean="0">
              <a:solidFill>
                <a:srgbClr val="002060"/>
              </a:solidFill>
              <a:latin typeface="Arial" pitchFamily="34" charset="0"/>
              <a:cs typeface="Arial" pitchFamily="34" charset="0"/>
            </a:endParaRPr>
          </a:p>
          <a:p>
            <a:pPr algn="l"/>
            <a:endParaRPr lang="es-ES" sz="2000" dirty="0" smtClean="0">
              <a:solidFill>
                <a:srgbClr val="002060"/>
              </a:solidFill>
              <a:latin typeface="Arial" pitchFamily="34" charset="0"/>
              <a:cs typeface="Arial" pitchFamily="34" charset="0"/>
            </a:endParaRPr>
          </a:p>
          <a:p>
            <a:pPr algn="l"/>
            <a:r>
              <a:rPr lang="es-ES" sz="2000" dirty="0" smtClean="0">
                <a:solidFill>
                  <a:srgbClr val="002060"/>
                </a:solidFill>
                <a:latin typeface="Arial" pitchFamily="34" charset="0"/>
                <a:cs typeface="Arial" pitchFamily="34" charset="0"/>
              </a:rPr>
              <a:t>Los castigos son caóticos, arbitrarios, crueles y en muchos casos, errados.</a:t>
            </a:r>
          </a:p>
          <a:p>
            <a:pPr algn="l"/>
            <a:endParaRPr lang="es-ES" sz="2000" dirty="0" smtClean="0">
              <a:solidFill>
                <a:srgbClr val="002060"/>
              </a:solidFill>
              <a:latin typeface="Arial" pitchFamily="34" charset="0"/>
              <a:cs typeface="Arial" pitchFamily="34" charset="0"/>
            </a:endParaRPr>
          </a:p>
          <a:p>
            <a:pPr algn="l"/>
            <a:r>
              <a:rPr lang="es-ES" sz="2000" dirty="0" smtClean="0">
                <a:solidFill>
                  <a:srgbClr val="002060"/>
                </a:solidFill>
                <a:latin typeface="Arial" pitchFamily="34" charset="0"/>
                <a:cs typeface="Arial" pitchFamily="34" charset="0"/>
              </a:rPr>
              <a:t>¿Y la prisión?</a:t>
            </a:r>
            <a:endParaRPr lang="es-CL" sz="2000" dirty="0" smtClean="0">
              <a:solidFill>
                <a:srgbClr val="002060"/>
              </a:solidFill>
              <a:latin typeface="Arial" pitchFamily="34" charset="0"/>
              <a:cs typeface="Arial" pitchFamily="34" charset="0"/>
            </a:endParaRPr>
          </a:p>
          <a:p>
            <a:pPr marL="95250" indent="76200" algn="l">
              <a:buFont typeface="Arial" pitchFamily="34" charset="0"/>
              <a:buChar char="•"/>
            </a:pPr>
            <a:endParaRPr lang="es-CL" sz="2000" dirty="0" smtClean="0">
              <a:solidFill>
                <a:srgbClr val="002060"/>
              </a:solidFill>
              <a:latin typeface="Arial" pitchFamily="34" charset="0"/>
              <a:cs typeface="Arial" pitchFamily="34" charset="0"/>
            </a:endParaRPr>
          </a:p>
          <a:p>
            <a:pPr marL="95250" algn="l"/>
            <a:endParaRPr lang="es-ES" sz="2000" dirty="0" smtClean="0">
              <a:solidFill>
                <a:srgbClr val="002060"/>
              </a:solidFill>
              <a:latin typeface="Arial" pitchFamily="34" charset="0"/>
              <a:cs typeface="Arial" pitchFamily="34" charset="0"/>
            </a:endParaRPr>
          </a:p>
          <a:p>
            <a:pPr marL="95250" algn="l"/>
            <a:endParaRPr lang="es-ES" sz="2000" dirty="0" smtClean="0">
              <a:solidFill>
                <a:srgbClr val="002060"/>
              </a:solidFill>
              <a:latin typeface="Arial" pitchFamily="34" charset="0"/>
              <a:cs typeface="Arial" pitchFamily="34" charset="0"/>
            </a:endParaRPr>
          </a:p>
          <a:p>
            <a:pPr marL="95250" algn="l"/>
            <a:endParaRPr lang="es-ES" sz="2000" dirty="0" smtClean="0">
              <a:solidFill>
                <a:srgbClr val="002060"/>
              </a:solidFill>
              <a:latin typeface="Arial" pitchFamily="34" charset="0"/>
              <a:cs typeface="Arial" pitchFamily="34" charset="0"/>
            </a:endParaRPr>
          </a:p>
          <a:p>
            <a:pPr marL="95250" algn="l"/>
            <a:endParaRPr lang="es-ES" sz="2000" dirty="0" smtClean="0">
              <a:solidFill>
                <a:srgbClr val="002060"/>
              </a:solidFill>
              <a:latin typeface="Arial" pitchFamily="34" charset="0"/>
              <a:cs typeface="Arial" pitchFamily="34" charset="0"/>
            </a:endParaRPr>
          </a:p>
          <a:p>
            <a:pPr marL="95250" algn="l"/>
            <a:endParaRPr lang="es-ES" sz="2000" dirty="0" smtClean="0">
              <a:solidFill>
                <a:srgbClr val="002060"/>
              </a:solidFill>
              <a:latin typeface="Arial" pitchFamily="34" charset="0"/>
              <a:cs typeface="Arial" pitchFamily="34" charset="0"/>
            </a:endParaRPr>
          </a:p>
          <a:p>
            <a:pPr marL="95250" algn="l"/>
            <a:endParaRPr lang="es-ES" sz="2000" dirty="0" smtClean="0">
              <a:solidFill>
                <a:srgbClr val="002060"/>
              </a:solidFill>
              <a:latin typeface="Arial" pitchFamily="34" charset="0"/>
              <a:cs typeface="Arial" pitchFamily="34" charset="0"/>
            </a:endParaRPr>
          </a:p>
          <a:p>
            <a:pPr marL="95250" algn="l"/>
            <a:endParaRPr lang="es-ES" sz="2000" dirty="0" smtClean="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2012</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5</a:t>
            </a:fld>
            <a:endParaRPr lang="es-CL"/>
          </a:p>
        </p:txBody>
      </p:sp>
      <p:sp>
        <p:nvSpPr>
          <p:cNvPr id="8" name="7 CuadroTexto"/>
          <p:cNvSpPr txBox="1"/>
          <p:nvPr/>
        </p:nvSpPr>
        <p:spPr>
          <a:xfrm>
            <a:off x="395536" y="3212976"/>
            <a:ext cx="7992888" cy="1754326"/>
          </a:xfrm>
          <a:prstGeom prst="rect">
            <a:avLst/>
          </a:prstGeom>
          <a:noFill/>
        </p:spPr>
        <p:txBody>
          <a:bodyPr wrap="none" numCol="2" rtlCol="0">
            <a:noAutofit/>
          </a:bodyPr>
          <a:lstStyle/>
          <a:p>
            <a:pPr marL="1074738" indent="180975">
              <a:buFont typeface="Arial" pitchFamily="34" charset="0"/>
              <a:buChar char="•"/>
            </a:pPr>
            <a:r>
              <a:rPr lang="es-CL" dirty="0" smtClean="0">
                <a:solidFill>
                  <a:srgbClr val="002060"/>
                </a:solidFill>
                <a:latin typeface="Arial" pitchFamily="34" charset="0"/>
                <a:cs typeface="Arial" pitchFamily="34" charset="0"/>
              </a:rPr>
              <a:t>Muerte</a:t>
            </a:r>
          </a:p>
          <a:p>
            <a:pPr marL="1074738" indent="180975">
              <a:buFont typeface="Arial" pitchFamily="34" charset="0"/>
              <a:buChar char="•"/>
            </a:pPr>
            <a:r>
              <a:rPr lang="es-CL" dirty="0" smtClean="0">
                <a:solidFill>
                  <a:srgbClr val="002060"/>
                </a:solidFill>
                <a:latin typeface="Arial" pitchFamily="34" charset="0"/>
                <a:cs typeface="Arial" pitchFamily="34" charset="0"/>
              </a:rPr>
              <a:t>Tortura</a:t>
            </a:r>
          </a:p>
          <a:p>
            <a:pPr marL="1074738" indent="180975">
              <a:buFont typeface="Arial" pitchFamily="34" charset="0"/>
              <a:buChar char="•"/>
            </a:pPr>
            <a:r>
              <a:rPr lang="es-CL" dirty="0" smtClean="0">
                <a:solidFill>
                  <a:srgbClr val="002060"/>
                </a:solidFill>
                <a:latin typeface="Arial" pitchFamily="34" charset="0"/>
                <a:cs typeface="Arial" pitchFamily="34" charset="0"/>
              </a:rPr>
              <a:t>Mutilación</a:t>
            </a:r>
          </a:p>
          <a:p>
            <a:pPr marL="1074738" indent="180975">
              <a:buFont typeface="Arial" pitchFamily="34" charset="0"/>
              <a:buChar char="•"/>
            </a:pPr>
            <a:r>
              <a:rPr lang="es-CL" dirty="0" smtClean="0">
                <a:solidFill>
                  <a:srgbClr val="002060"/>
                </a:solidFill>
                <a:latin typeface="Arial" pitchFamily="34" charset="0"/>
                <a:cs typeface="Arial" pitchFamily="34" charset="0"/>
              </a:rPr>
              <a:t>Descuartizamiento</a:t>
            </a:r>
          </a:p>
          <a:p>
            <a:pPr marL="1074738" indent="180975">
              <a:buFont typeface="Arial" pitchFamily="34" charset="0"/>
              <a:buChar char="•"/>
            </a:pPr>
            <a:r>
              <a:rPr lang="es-CL" dirty="0" smtClean="0">
                <a:solidFill>
                  <a:srgbClr val="002060"/>
                </a:solidFill>
                <a:latin typeface="Arial" pitchFamily="34" charset="0"/>
                <a:cs typeface="Arial" pitchFamily="34" charset="0"/>
              </a:rPr>
              <a:t>Crucifixión</a:t>
            </a:r>
          </a:p>
          <a:p>
            <a:pPr marL="1074738" indent="180975"/>
            <a:endParaRPr lang="es-ES" dirty="0" smtClean="0">
              <a:solidFill>
                <a:srgbClr val="002060"/>
              </a:solidFill>
              <a:latin typeface="Arial" pitchFamily="34" charset="0"/>
              <a:cs typeface="Arial" pitchFamily="34" charset="0"/>
            </a:endParaRPr>
          </a:p>
          <a:p>
            <a:pPr marL="1074738" indent="180975">
              <a:buFont typeface="Arial" pitchFamily="34" charset="0"/>
              <a:buChar char="•"/>
            </a:pPr>
            <a:r>
              <a:rPr lang="es-CL" dirty="0" smtClean="0">
                <a:solidFill>
                  <a:srgbClr val="002060"/>
                </a:solidFill>
                <a:latin typeface="Arial" pitchFamily="34" charset="0"/>
                <a:cs typeface="Arial" pitchFamily="34" charset="0"/>
              </a:rPr>
              <a:t>Lapidación</a:t>
            </a:r>
          </a:p>
          <a:p>
            <a:pPr marL="1074738" indent="180975">
              <a:buFont typeface="Arial" pitchFamily="34" charset="0"/>
              <a:buChar char="•"/>
            </a:pPr>
            <a:r>
              <a:rPr lang="es-CL" dirty="0" smtClean="0">
                <a:solidFill>
                  <a:srgbClr val="002060"/>
                </a:solidFill>
                <a:latin typeface="Arial" pitchFamily="34" charset="0"/>
                <a:cs typeface="Arial" pitchFamily="34" charset="0"/>
              </a:rPr>
              <a:t>Expatriación/destierro</a:t>
            </a:r>
          </a:p>
          <a:p>
            <a:pPr marL="1074738" indent="180975">
              <a:buFont typeface="Arial" pitchFamily="34" charset="0"/>
              <a:buChar char="•"/>
            </a:pPr>
            <a:r>
              <a:rPr lang="es-ES" dirty="0" smtClean="0">
                <a:solidFill>
                  <a:srgbClr val="002060"/>
                </a:solidFill>
                <a:latin typeface="Arial" pitchFamily="34" charset="0"/>
                <a:cs typeface="Arial" pitchFamily="34" charset="0"/>
              </a:rPr>
              <a:t>Galeras</a:t>
            </a:r>
          </a:p>
          <a:p>
            <a:pPr marL="1074738" indent="180975">
              <a:buFont typeface="Arial" pitchFamily="34" charset="0"/>
              <a:buChar char="•"/>
            </a:pPr>
            <a:r>
              <a:rPr lang="es-ES" dirty="0" smtClean="0">
                <a:solidFill>
                  <a:srgbClr val="002060"/>
                </a:solidFill>
                <a:latin typeface="Arial" pitchFamily="34" charset="0"/>
                <a:cs typeface="Arial" pitchFamily="34" charset="0"/>
              </a:rPr>
              <a:t>Esclavitud</a:t>
            </a:r>
            <a:endParaRPr lang="es-CL" dirty="0" smtClean="0">
              <a:solidFill>
                <a:srgbClr val="002060"/>
              </a:solidFill>
              <a:latin typeface="Arial" pitchFamily="34" charset="0"/>
              <a:cs typeface="Arial" pitchFamily="34" charset="0"/>
            </a:endParaRPr>
          </a:p>
          <a:p>
            <a:pPr marL="1074738" indent="180975">
              <a:buFont typeface="Arial" pitchFamily="34" charset="0"/>
              <a:buChar char="•"/>
            </a:pPr>
            <a:r>
              <a:rPr lang="es-ES" dirty="0" smtClean="0">
                <a:solidFill>
                  <a:srgbClr val="002060"/>
                </a:solidFill>
                <a:latin typeface="Arial" pitchFamily="34" charset="0"/>
                <a:cs typeface="Arial" pitchFamily="34" charset="0"/>
              </a:rPr>
              <a:t>Hoguera</a:t>
            </a:r>
          </a:p>
        </p:txBody>
      </p:sp>
    </p:spTree>
    <p:extLst>
      <p:ext uri="{BB962C8B-B14F-4D97-AF65-F5344CB8AC3E}">
        <p14:creationId xmlns="" xmlns:p14="http://schemas.microsoft.com/office/powerpoint/2010/main" val="6270068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 DE LA PRISIÓN</a:t>
            </a:r>
            <a:endParaRPr lang="es-CL" sz="2400" dirty="0">
              <a:solidFill>
                <a:srgbClr val="FF0000"/>
              </a:solidFill>
            </a:endParaRPr>
          </a:p>
        </p:txBody>
      </p:sp>
      <p:sp>
        <p:nvSpPr>
          <p:cNvPr id="3" name="2 Subtítulo"/>
          <p:cNvSpPr>
            <a:spLocks noGrp="1"/>
          </p:cNvSpPr>
          <p:nvPr>
            <p:ph type="subTitle" idx="1"/>
          </p:nvPr>
        </p:nvSpPr>
        <p:spPr>
          <a:xfrm>
            <a:off x="179512" y="1340768"/>
            <a:ext cx="8640960" cy="4968552"/>
          </a:xfrm>
        </p:spPr>
        <p:txBody>
          <a:bodyPr>
            <a:normAutofit/>
          </a:bodyPr>
          <a:lstStyle/>
          <a:p>
            <a:pPr algn="l"/>
            <a:r>
              <a:rPr lang="es-ES" sz="2000" b="1" dirty="0" smtClean="0">
                <a:solidFill>
                  <a:srgbClr val="002060"/>
                </a:solidFill>
                <a:latin typeface="Arial" pitchFamily="34" charset="0"/>
                <a:cs typeface="Arial" pitchFamily="34" charset="0"/>
              </a:rPr>
              <a:t>La prisión es sólo concebida como lugar de retención, de detención.</a:t>
            </a:r>
          </a:p>
          <a:p>
            <a:pPr algn="l"/>
            <a:endParaRPr lang="es-ES" sz="2000" dirty="0" smtClean="0">
              <a:solidFill>
                <a:srgbClr val="002060"/>
              </a:solidFill>
              <a:latin typeface="Arial" pitchFamily="34" charset="0"/>
              <a:cs typeface="Arial" pitchFamily="34" charset="0"/>
            </a:endParaRPr>
          </a:p>
          <a:p>
            <a:pPr algn="l">
              <a:buFont typeface="Arial" pitchFamily="34" charset="0"/>
              <a:buChar char="•"/>
            </a:pPr>
            <a:r>
              <a:rPr lang="es-ES" sz="2000" dirty="0" smtClean="0">
                <a:solidFill>
                  <a:srgbClr val="002060"/>
                </a:solidFill>
                <a:latin typeface="Arial" pitchFamily="34" charset="0"/>
                <a:cs typeface="Arial" pitchFamily="34" charset="0"/>
              </a:rPr>
              <a:t>Las condiciones son infrahumanas</a:t>
            </a:r>
          </a:p>
          <a:p>
            <a:pPr algn="l">
              <a:buFont typeface="Arial" pitchFamily="34" charset="0"/>
              <a:buChar char="•"/>
            </a:pPr>
            <a:r>
              <a:rPr lang="es-ES" sz="2000" dirty="0" smtClean="0">
                <a:solidFill>
                  <a:srgbClr val="002060"/>
                </a:solidFill>
                <a:latin typeface="Arial" pitchFamily="34" charset="0"/>
                <a:cs typeface="Arial" pitchFamily="34" charset="0"/>
              </a:rPr>
              <a:t>Se utilizan para aplicar tormentos y obtener confesiones y delaciones</a:t>
            </a:r>
          </a:p>
          <a:p>
            <a:pPr algn="l"/>
            <a:endParaRPr lang="es-ES" sz="2000" dirty="0" smtClean="0">
              <a:solidFill>
                <a:srgbClr val="002060"/>
              </a:solidFill>
              <a:latin typeface="Arial" pitchFamily="34" charset="0"/>
              <a:cs typeface="Arial" pitchFamily="34" charset="0"/>
            </a:endParaRPr>
          </a:p>
          <a:p>
            <a:pPr algn="l"/>
            <a:r>
              <a:rPr lang="es-ES" sz="2000" dirty="0" smtClean="0">
                <a:solidFill>
                  <a:srgbClr val="002060"/>
                </a:solidFill>
                <a:latin typeface="Arial" pitchFamily="34" charset="0"/>
                <a:cs typeface="Arial" pitchFamily="34" charset="0"/>
              </a:rPr>
              <a:t>En el Derecho Romano se utiliza como medida preventiva para evitar la fuga de los procesados.</a:t>
            </a:r>
          </a:p>
          <a:p>
            <a:pPr algn="l"/>
            <a:endParaRPr lang="es-ES" sz="2000" dirty="0" smtClean="0">
              <a:solidFill>
                <a:srgbClr val="002060"/>
              </a:solidFill>
              <a:latin typeface="Arial" pitchFamily="34" charset="0"/>
              <a:cs typeface="Arial" pitchFamily="34" charset="0"/>
            </a:endParaRPr>
          </a:p>
          <a:p>
            <a:pPr algn="l"/>
            <a:r>
              <a:rPr lang="es-ES" sz="2000" dirty="0" smtClean="0">
                <a:solidFill>
                  <a:srgbClr val="002060"/>
                </a:solidFill>
                <a:latin typeface="Arial" pitchFamily="34" charset="0"/>
                <a:cs typeface="Arial" pitchFamily="34" charset="0"/>
              </a:rPr>
              <a:t>Se reconoce incluso en las Siete Partidas de Alfonso X de Castilla (siglo XIII)</a:t>
            </a:r>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2012</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6</a:t>
            </a:fld>
            <a:endParaRPr lang="es-CL"/>
          </a:p>
        </p:txBody>
      </p:sp>
    </p:spTree>
    <p:extLst>
      <p:ext uri="{BB962C8B-B14F-4D97-AF65-F5344CB8AC3E}">
        <p14:creationId xmlns="" xmlns:p14="http://schemas.microsoft.com/office/powerpoint/2010/main" val="27083766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 DE LA PRISIÓN</a:t>
            </a:r>
            <a:endParaRPr lang="es-CL" sz="2400" dirty="0">
              <a:solidFill>
                <a:srgbClr val="FF0000"/>
              </a:solidFill>
            </a:endParaRPr>
          </a:p>
        </p:txBody>
      </p:sp>
      <p:sp>
        <p:nvSpPr>
          <p:cNvPr id="3" name="2 Subtítulo"/>
          <p:cNvSpPr>
            <a:spLocks noGrp="1"/>
          </p:cNvSpPr>
          <p:nvPr>
            <p:ph type="subTitle" idx="1"/>
          </p:nvPr>
        </p:nvSpPr>
        <p:spPr>
          <a:xfrm>
            <a:off x="251520" y="1052736"/>
            <a:ext cx="8640960" cy="4968552"/>
          </a:xfrm>
        </p:spPr>
        <p:txBody>
          <a:bodyPr>
            <a:normAutofit/>
          </a:bodyPr>
          <a:lstStyle/>
          <a:p>
            <a:pPr algn="l"/>
            <a:r>
              <a:rPr lang="es-ES" sz="2000" b="1" dirty="0" smtClean="0">
                <a:solidFill>
                  <a:srgbClr val="002060"/>
                </a:solidFill>
                <a:latin typeface="Arial" pitchFamily="34" charset="0"/>
                <a:cs typeface="Arial" pitchFamily="34" charset="0"/>
              </a:rPr>
              <a:t>Antecedentes de la prisión como forma de cumplir la pena</a:t>
            </a:r>
          </a:p>
          <a:p>
            <a:pPr algn="l"/>
            <a:endParaRPr lang="es-ES" sz="2000" dirty="0" smtClean="0">
              <a:solidFill>
                <a:srgbClr val="002060"/>
              </a:solidFill>
              <a:latin typeface="Arial" pitchFamily="34" charset="0"/>
              <a:cs typeface="Arial" pitchFamily="34" charset="0"/>
            </a:endParaRPr>
          </a:p>
          <a:p>
            <a:pPr algn="l"/>
            <a:r>
              <a:rPr lang="es-ES" sz="2000" dirty="0" smtClean="0">
                <a:solidFill>
                  <a:srgbClr val="002060"/>
                </a:solidFill>
                <a:latin typeface="Arial" pitchFamily="34" charset="0"/>
                <a:cs typeface="Arial" pitchFamily="34" charset="0"/>
              </a:rPr>
              <a:t>A mediados del siglo XVI donde aparece la prisión como pena, a través de las casas de corrección  en Inglaterra, Holanda (para algunos, el primer antecedente es la cárcel de </a:t>
            </a:r>
            <a:r>
              <a:rPr lang="es-ES" sz="2000" dirty="0" err="1" smtClean="0">
                <a:solidFill>
                  <a:srgbClr val="002060"/>
                </a:solidFill>
                <a:latin typeface="Arial" pitchFamily="34" charset="0"/>
                <a:cs typeface="Arial" pitchFamily="34" charset="0"/>
              </a:rPr>
              <a:t>Claredon</a:t>
            </a:r>
            <a:r>
              <a:rPr lang="es-ES" sz="2000" dirty="0" smtClean="0">
                <a:solidFill>
                  <a:srgbClr val="002060"/>
                </a:solidFill>
                <a:latin typeface="Arial" pitchFamily="34" charset="0"/>
                <a:cs typeface="Arial" pitchFamily="34" charset="0"/>
              </a:rPr>
              <a:t>, Inglaterra, por Enrique II, en 1166).</a:t>
            </a:r>
          </a:p>
          <a:p>
            <a:pPr algn="l"/>
            <a:endParaRPr lang="es-ES" sz="2000" dirty="0" smtClean="0">
              <a:solidFill>
                <a:srgbClr val="002060"/>
              </a:solidFill>
              <a:latin typeface="Arial" pitchFamily="34" charset="0"/>
              <a:cs typeface="Arial" pitchFamily="34" charset="0"/>
            </a:endParaRPr>
          </a:p>
          <a:p>
            <a:pPr algn="l"/>
            <a:r>
              <a:rPr lang="es-ES" sz="2000" dirty="0" smtClean="0">
                <a:solidFill>
                  <a:srgbClr val="002060"/>
                </a:solidFill>
                <a:latin typeface="Arial" pitchFamily="34" charset="0"/>
                <a:cs typeface="Arial" pitchFamily="34" charset="0"/>
              </a:rPr>
              <a:t>Sin embargo:</a:t>
            </a:r>
          </a:p>
          <a:p>
            <a:pPr algn="l">
              <a:buFont typeface="Arial" pitchFamily="34" charset="0"/>
              <a:buChar char="•"/>
            </a:pPr>
            <a:r>
              <a:rPr lang="es-ES" sz="2000" dirty="0" smtClean="0">
                <a:solidFill>
                  <a:srgbClr val="002060"/>
                </a:solidFill>
                <a:latin typeface="Arial" pitchFamily="34" charset="0"/>
                <a:cs typeface="Arial" pitchFamily="34" charset="0"/>
              </a:rPr>
              <a:t>Subsisten los castigos corporales</a:t>
            </a:r>
          </a:p>
          <a:p>
            <a:pPr algn="l">
              <a:buFont typeface="Arial" pitchFamily="34" charset="0"/>
              <a:buChar char="•"/>
            </a:pPr>
            <a:r>
              <a:rPr lang="es-ES" sz="2000" dirty="0" smtClean="0">
                <a:solidFill>
                  <a:srgbClr val="002060"/>
                </a:solidFill>
                <a:latin typeface="Arial" pitchFamily="34" charset="0"/>
                <a:cs typeface="Arial" pitchFamily="34" charset="0"/>
              </a:rPr>
              <a:t>El medio de prueba principal sigue siendo la confesión</a:t>
            </a:r>
          </a:p>
          <a:p>
            <a:pPr algn="l">
              <a:buFont typeface="Arial" pitchFamily="34" charset="0"/>
              <a:buChar char="•"/>
            </a:pPr>
            <a:r>
              <a:rPr lang="es-ES" sz="2000" dirty="0" smtClean="0">
                <a:solidFill>
                  <a:srgbClr val="002060"/>
                </a:solidFill>
                <a:latin typeface="Arial" pitchFamily="34" charset="0"/>
                <a:cs typeface="Arial" pitchFamily="34" charset="0"/>
              </a:rPr>
              <a:t>No existe la debida defensa en juicio</a:t>
            </a:r>
          </a:p>
          <a:p>
            <a:pPr algn="l">
              <a:buFont typeface="Arial" pitchFamily="34" charset="0"/>
              <a:buChar char="•"/>
            </a:pPr>
            <a:r>
              <a:rPr lang="es-ES" sz="2000" dirty="0" smtClean="0">
                <a:solidFill>
                  <a:srgbClr val="002060"/>
                </a:solidFill>
                <a:latin typeface="Arial" pitchFamily="34" charset="0"/>
                <a:cs typeface="Arial" pitchFamily="34" charset="0"/>
              </a:rPr>
              <a:t>Gran desproporcionalidad entre el “delito” y la pena</a:t>
            </a:r>
          </a:p>
          <a:p>
            <a:pPr algn="l"/>
            <a:endParaRPr lang="es-ES" sz="2000" dirty="0" smtClean="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2012</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7</a:t>
            </a:fld>
            <a:endParaRPr lang="es-CL"/>
          </a:p>
        </p:txBody>
      </p:sp>
    </p:spTree>
    <p:extLst>
      <p:ext uri="{BB962C8B-B14F-4D97-AF65-F5344CB8AC3E}">
        <p14:creationId xmlns="" xmlns:p14="http://schemas.microsoft.com/office/powerpoint/2010/main" val="27083766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 DE LA PRISIÓN</a:t>
            </a:r>
            <a:endParaRPr lang="es-CL" sz="2400" dirty="0">
              <a:solidFill>
                <a:srgbClr val="FF0000"/>
              </a:solidFill>
            </a:endParaRPr>
          </a:p>
        </p:txBody>
      </p:sp>
      <p:sp>
        <p:nvSpPr>
          <p:cNvPr id="3" name="2 Subtítulo"/>
          <p:cNvSpPr>
            <a:spLocks noGrp="1"/>
          </p:cNvSpPr>
          <p:nvPr>
            <p:ph type="subTitle" idx="1"/>
          </p:nvPr>
        </p:nvSpPr>
        <p:spPr>
          <a:xfrm>
            <a:off x="251520" y="1124744"/>
            <a:ext cx="8640960" cy="5184576"/>
          </a:xfrm>
        </p:spPr>
        <p:txBody>
          <a:bodyPr>
            <a:normAutofit fontScale="92500" lnSpcReduction="20000"/>
          </a:bodyPr>
          <a:lstStyle/>
          <a:p>
            <a:pPr algn="l"/>
            <a:r>
              <a:rPr lang="es-ES" sz="2000" b="1" dirty="0" smtClean="0">
                <a:solidFill>
                  <a:srgbClr val="002060"/>
                </a:solidFill>
                <a:latin typeface="Arial" pitchFamily="34" charset="0"/>
                <a:cs typeface="Arial" pitchFamily="34" charset="0"/>
              </a:rPr>
              <a:t>¿Por qué empieza a concebirse la prisión como pena?</a:t>
            </a:r>
          </a:p>
          <a:p>
            <a:pPr algn="l"/>
            <a:endParaRPr lang="es-ES" sz="2000" dirty="0" smtClean="0">
              <a:solidFill>
                <a:srgbClr val="002060"/>
              </a:solidFill>
              <a:latin typeface="Arial" pitchFamily="34" charset="0"/>
              <a:cs typeface="Arial" pitchFamily="34" charset="0"/>
            </a:endParaRPr>
          </a:p>
          <a:p>
            <a:pPr marL="361950" indent="-361950" algn="l">
              <a:buFont typeface="Courier New" pitchFamily="49" charset="0"/>
              <a:buChar char="o"/>
            </a:pPr>
            <a:r>
              <a:rPr lang="es-ES" sz="2000" dirty="0" smtClean="0">
                <a:solidFill>
                  <a:srgbClr val="002060"/>
                </a:solidFill>
                <a:latin typeface="Arial" pitchFamily="34" charset="0"/>
                <a:cs typeface="Arial" pitchFamily="34" charset="0"/>
              </a:rPr>
              <a:t>Nacimiento del capitalismo industrial</a:t>
            </a:r>
          </a:p>
          <a:p>
            <a:pPr marL="361950" indent="-361950" algn="l">
              <a:buFont typeface="Courier New" pitchFamily="49" charset="0"/>
              <a:buChar char="o"/>
            </a:pPr>
            <a:r>
              <a:rPr lang="es-ES" sz="2000" dirty="0" smtClean="0">
                <a:solidFill>
                  <a:srgbClr val="002060"/>
                </a:solidFill>
                <a:latin typeface="Arial" pitchFamily="34" charset="0"/>
                <a:cs typeface="Arial" pitchFamily="34" charset="0"/>
              </a:rPr>
              <a:t>Fracaso del sistema feudal</a:t>
            </a:r>
          </a:p>
          <a:p>
            <a:pPr marL="361950" indent="-361950" algn="l">
              <a:buFont typeface="Courier New" pitchFamily="49" charset="0"/>
              <a:buChar char="o"/>
            </a:pPr>
            <a:r>
              <a:rPr lang="es-ES" sz="2000" dirty="0" smtClean="0">
                <a:solidFill>
                  <a:srgbClr val="002060"/>
                </a:solidFill>
                <a:latin typeface="Arial" pitchFamily="34" charset="0"/>
                <a:cs typeface="Arial" pitchFamily="34" charset="0"/>
              </a:rPr>
              <a:t>Término del colonialismo</a:t>
            </a:r>
          </a:p>
          <a:p>
            <a:pPr marL="361950" indent="-361950" algn="l">
              <a:buFont typeface="Courier New" pitchFamily="49" charset="0"/>
              <a:buChar char="o"/>
            </a:pPr>
            <a:r>
              <a:rPr lang="es-ES" sz="2000" dirty="0">
                <a:solidFill>
                  <a:srgbClr val="002060"/>
                </a:solidFill>
                <a:latin typeface="Arial" pitchFamily="34" charset="0"/>
                <a:cs typeface="Arial" pitchFamily="34" charset="0"/>
              </a:rPr>
              <a:t>Fracaso del efecto </a:t>
            </a:r>
            <a:r>
              <a:rPr lang="es-ES" sz="2000" dirty="0" smtClean="0">
                <a:solidFill>
                  <a:srgbClr val="002060"/>
                </a:solidFill>
                <a:latin typeface="Arial" pitchFamily="34" charset="0"/>
                <a:cs typeface="Arial" pitchFamily="34" charset="0"/>
              </a:rPr>
              <a:t>intimidatorio</a:t>
            </a:r>
          </a:p>
          <a:p>
            <a:pPr marL="361950" indent="-361950" algn="l">
              <a:buFont typeface="Courier New" pitchFamily="49" charset="0"/>
              <a:buChar char="o"/>
            </a:pPr>
            <a:r>
              <a:rPr lang="es-ES" sz="2000" dirty="0" smtClean="0">
                <a:solidFill>
                  <a:srgbClr val="002060"/>
                </a:solidFill>
                <a:latin typeface="Arial" pitchFamily="34" charset="0"/>
                <a:cs typeface="Arial" pitchFamily="34" charset="0"/>
              </a:rPr>
              <a:t>Razones humanitarias</a:t>
            </a:r>
            <a:endParaRPr lang="es-ES" sz="2000" dirty="0">
              <a:solidFill>
                <a:srgbClr val="002060"/>
              </a:solidFill>
              <a:latin typeface="Arial" pitchFamily="34" charset="0"/>
              <a:cs typeface="Arial" pitchFamily="34" charset="0"/>
            </a:endParaRPr>
          </a:p>
          <a:p>
            <a:pPr algn="l"/>
            <a:endParaRPr lang="es-ES" sz="2000" dirty="0" smtClean="0">
              <a:solidFill>
                <a:srgbClr val="002060"/>
              </a:solidFill>
              <a:latin typeface="Arial" pitchFamily="34" charset="0"/>
              <a:cs typeface="Arial" pitchFamily="34" charset="0"/>
            </a:endParaRPr>
          </a:p>
          <a:p>
            <a:pPr algn="l"/>
            <a:r>
              <a:rPr lang="es-ES" sz="2000" dirty="0" smtClean="0">
                <a:solidFill>
                  <a:srgbClr val="002060"/>
                </a:solidFill>
                <a:latin typeface="Arial" pitchFamily="34" charset="0"/>
                <a:cs typeface="Arial" pitchFamily="34" charset="0"/>
              </a:rPr>
              <a:t>Lo cierto es que durante los siglos XVI, XVII y parte del XVIII se implementaron las cárceles para destinar mano de obra gratuita, como en España, Francia, Portugal, Inglaterra.</a:t>
            </a:r>
          </a:p>
          <a:p>
            <a:pPr algn="l"/>
            <a:endParaRPr lang="es-ES" sz="2000" dirty="0" smtClean="0">
              <a:solidFill>
                <a:srgbClr val="002060"/>
              </a:solidFill>
              <a:latin typeface="Arial" pitchFamily="34" charset="0"/>
              <a:cs typeface="Arial" pitchFamily="34" charset="0"/>
            </a:endParaRPr>
          </a:p>
          <a:p>
            <a:pPr algn="l"/>
            <a:r>
              <a:rPr lang="es-ES" sz="2000" dirty="0" smtClean="0">
                <a:solidFill>
                  <a:srgbClr val="002060"/>
                </a:solidFill>
                <a:latin typeface="Arial" pitchFamily="34" charset="0"/>
                <a:cs typeface="Arial" pitchFamily="34" charset="0"/>
              </a:rPr>
              <a:t>Sn embargo también se desarrollan mecanismos sistemáticos carcelarios:</a:t>
            </a:r>
          </a:p>
          <a:p>
            <a:pPr algn="l"/>
            <a:r>
              <a:rPr lang="es-ES" sz="2000" dirty="0" smtClean="0">
                <a:solidFill>
                  <a:srgbClr val="002060"/>
                </a:solidFill>
                <a:latin typeface="Arial" pitchFamily="34" charset="0"/>
                <a:cs typeface="Arial" pitchFamily="34" charset="0"/>
              </a:rPr>
              <a:t>-Sistema celular de Filadelfia</a:t>
            </a:r>
          </a:p>
          <a:p>
            <a:pPr algn="l"/>
            <a:r>
              <a:rPr lang="es-ES" sz="2000" dirty="0" smtClean="0">
                <a:solidFill>
                  <a:srgbClr val="002060"/>
                </a:solidFill>
                <a:latin typeface="Arial" pitchFamily="34" charset="0"/>
                <a:cs typeface="Arial" pitchFamily="34" charset="0"/>
              </a:rPr>
              <a:t>-Sistema mixto de Auburn</a:t>
            </a:r>
          </a:p>
          <a:p>
            <a:pPr algn="l"/>
            <a:endParaRPr lang="es-ES" sz="2000" dirty="0" smtClean="0">
              <a:solidFill>
                <a:srgbClr val="002060"/>
              </a:solidFill>
              <a:latin typeface="Arial" pitchFamily="34" charset="0"/>
              <a:cs typeface="Arial" pitchFamily="34" charset="0"/>
            </a:endParaRPr>
          </a:p>
          <a:p>
            <a:pPr algn="l"/>
            <a:r>
              <a:rPr lang="es-ES" sz="2000" dirty="0" smtClean="0">
                <a:solidFill>
                  <a:srgbClr val="002060"/>
                </a:solidFill>
                <a:latin typeface="Arial" pitchFamily="34" charset="0"/>
                <a:cs typeface="Arial" pitchFamily="34" charset="0"/>
              </a:rPr>
              <a:t>*Sin perjuicio de experiencias particulares en Europa</a:t>
            </a:r>
          </a:p>
          <a:p>
            <a:pPr algn="l"/>
            <a:endParaRPr lang="es-ES" sz="2000" dirty="0" smtClean="0">
              <a:solidFill>
                <a:srgbClr val="002060"/>
              </a:solidFill>
              <a:latin typeface="Arial" pitchFamily="34" charset="0"/>
              <a:cs typeface="Arial" pitchFamily="34" charset="0"/>
            </a:endParaRPr>
          </a:p>
          <a:p>
            <a:pPr algn="l"/>
            <a:endParaRPr lang="es-ES" sz="2000" dirty="0" smtClean="0">
              <a:solidFill>
                <a:srgbClr val="002060"/>
              </a:solidFill>
              <a:latin typeface="Arial" pitchFamily="34" charset="0"/>
              <a:cs typeface="Arial" pitchFamily="34" charset="0"/>
            </a:endParaRPr>
          </a:p>
          <a:p>
            <a:pPr algn="l"/>
            <a:endParaRPr lang="es-ES" sz="2000" dirty="0" smtClean="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2012</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8</a:t>
            </a:fld>
            <a:endParaRPr lang="es-CL"/>
          </a:p>
        </p:txBody>
      </p:sp>
    </p:spTree>
    <p:extLst>
      <p:ext uri="{BB962C8B-B14F-4D97-AF65-F5344CB8AC3E}">
        <p14:creationId xmlns="" xmlns:p14="http://schemas.microsoft.com/office/powerpoint/2010/main" val="27083766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 DE LA PRISIÓN</a:t>
            </a:r>
            <a:endParaRPr lang="es-CL" sz="2400" dirty="0">
              <a:solidFill>
                <a:srgbClr val="FF0000"/>
              </a:solidFill>
            </a:endParaRPr>
          </a:p>
        </p:txBody>
      </p:sp>
      <p:sp>
        <p:nvSpPr>
          <p:cNvPr id="3" name="2 Subtítulo"/>
          <p:cNvSpPr>
            <a:spLocks noGrp="1"/>
          </p:cNvSpPr>
          <p:nvPr>
            <p:ph type="subTitle" idx="1"/>
          </p:nvPr>
        </p:nvSpPr>
        <p:spPr>
          <a:xfrm>
            <a:off x="251520" y="1124744"/>
            <a:ext cx="8640960" cy="4968552"/>
          </a:xfrm>
        </p:spPr>
        <p:txBody>
          <a:bodyPr>
            <a:normAutofit/>
          </a:bodyPr>
          <a:lstStyle/>
          <a:p>
            <a:pPr algn="l"/>
            <a:r>
              <a:rPr lang="es-ES" sz="2000" b="1" dirty="0" smtClean="0">
                <a:solidFill>
                  <a:srgbClr val="002060"/>
                </a:solidFill>
                <a:latin typeface="Arial" pitchFamily="34" charset="0"/>
                <a:cs typeface="Arial" pitchFamily="34" charset="0"/>
              </a:rPr>
              <a:t>Sistema celular de Filadelfia</a:t>
            </a:r>
          </a:p>
          <a:p>
            <a:pPr algn="l"/>
            <a:endParaRPr lang="es-ES" sz="2000" dirty="0" smtClean="0">
              <a:solidFill>
                <a:srgbClr val="002060"/>
              </a:solidFill>
              <a:latin typeface="Arial" pitchFamily="34" charset="0"/>
              <a:cs typeface="Arial" pitchFamily="34" charset="0"/>
            </a:endParaRPr>
          </a:p>
          <a:p>
            <a:pPr marL="342900" indent="-342900" algn="l">
              <a:buFont typeface="Arial" pitchFamily="34" charset="0"/>
              <a:buChar char="•"/>
            </a:pPr>
            <a:r>
              <a:rPr lang="es-ES" sz="2000" dirty="0" err="1" smtClean="0">
                <a:solidFill>
                  <a:srgbClr val="002060"/>
                </a:solidFill>
                <a:latin typeface="Arial" pitchFamily="34" charset="0"/>
                <a:cs typeface="Arial" pitchFamily="34" charset="0"/>
              </a:rPr>
              <a:t>Walnut</a:t>
            </a:r>
            <a:r>
              <a:rPr lang="es-ES" sz="2000" dirty="0" smtClean="0">
                <a:solidFill>
                  <a:srgbClr val="002060"/>
                </a:solidFill>
                <a:latin typeface="Arial" pitchFamily="34" charset="0"/>
                <a:cs typeface="Arial" pitchFamily="34" charset="0"/>
              </a:rPr>
              <a:t> Street en Pensilvania (1790) y New </a:t>
            </a:r>
            <a:r>
              <a:rPr lang="es-ES" sz="2000" dirty="0" err="1" smtClean="0">
                <a:solidFill>
                  <a:srgbClr val="002060"/>
                </a:solidFill>
                <a:latin typeface="Arial" pitchFamily="34" charset="0"/>
                <a:cs typeface="Arial" pitchFamily="34" charset="0"/>
              </a:rPr>
              <a:t>Gate</a:t>
            </a:r>
            <a:r>
              <a:rPr lang="es-ES" sz="2000" dirty="0" smtClean="0">
                <a:solidFill>
                  <a:srgbClr val="002060"/>
                </a:solidFill>
                <a:latin typeface="Arial" pitchFamily="34" charset="0"/>
                <a:cs typeface="Arial" pitchFamily="34" charset="0"/>
              </a:rPr>
              <a:t> en Nueva York (1797)</a:t>
            </a:r>
          </a:p>
          <a:p>
            <a:pPr marL="342900" indent="-342900" algn="l">
              <a:buFont typeface="Arial" pitchFamily="34" charset="0"/>
              <a:buChar char="•"/>
            </a:pPr>
            <a:r>
              <a:rPr lang="es-ES" sz="2000" dirty="0" smtClean="0">
                <a:solidFill>
                  <a:srgbClr val="002060"/>
                </a:solidFill>
                <a:latin typeface="Arial" pitchFamily="34" charset="0"/>
                <a:cs typeface="Arial" pitchFamily="34" charset="0"/>
              </a:rPr>
              <a:t>Carácter moral de la corrección, a través de la reflexión individual en celda solitaria, conectándose con su conciencia, aislado de toda tentación corruptora</a:t>
            </a:r>
          </a:p>
          <a:p>
            <a:pPr marL="342900" indent="-342900" algn="l">
              <a:buFont typeface="Arial" pitchFamily="34" charset="0"/>
              <a:buChar char="•"/>
            </a:pPr>
            <a:r>
              <a:rPr lang="es-ES" sz="2000" dirty="0" smtClean="0">
                <a:solidFill>
                  <a:srgbClr val="002060"/>
                </a:solidFill>
                <a:latin typeface="Arial" pitchFamily="34" charset="0"/>
                <a:cs typeface="Arial" pitchFamily="34" charset="0"/>
              </a:rPr>
              <a:t>Se busca mejorar al delincuente a través de un proceso interno, no del trabajo</a:t>
            </a:r>
          </a:p>
          <a:p>
            <a:pPr marL="342900" indent="-342900" algn="l">
              <a:buFont typeface="Arial" pitchFamily="34" charset="0"/>
              <a:buChar char="•"/>
            </a:pPr>
            <a:r>
              <a:rPr lang="es-ES" sz="2000" dirty="0" smtClean="0">
                <a:solidFill>
                  <a:srgbClr val="002060"/>
                </a:solidFill>
                <a:latin typeface="Arial" pitchFamily="34" charset="0"/>
                <a:cs typeface="Arial" pitchFamily="34" charset="0"/>
              </a:rPr>
              <a:t>Se evita el contagio criminógeno</a:t>
            </a:r>
          </a:p>
          <a:p>
            <a:pPr algn="l"/>
            <a:endParaRPr lang="es-ES" sz="2000" dirty="0" smtClean="0">
              <a:solidFill>
                <a:srgbClr val="002060"/>
              </a:solidFill>
              <a:latin typeface="Arial" pitchFamily="34" charset="0"/>
              <a:cs typeface="Arial" pitchFamily="34" charset="0"/>
            </a:endParaRPr>
          </a:p>
          <a:p>
            <a:pPr algn="l"/>
            <a:r>
              <a:rPr lang="es-ES" sz="2000" dirty="0" smtClean="0">
                <a:solidFill>
                  <a:srgbClr val="002060"/>
                </a:solidFill>
                <a:latin typeface="Arial" pitchFamily="34" charset="0"/>
                <a:cs typeface="Arial" pitchFamily="34" charset="0"/>
              </a:rPr>
              <a:t>Consecuencias</a:t>
            </a:r>
          </a:p>
          <a:p>
            <a:pPr marL="342900" indent="-342900" algn="l">
              <a:buFont typeface="Wingdings" pitchFamily="2" charset="2"/>
              <a:buChar char="ü"/>
            </a:pPr>
            <a:r>
              <a:rPr lang="es-ES" sz="2000" dirty="0" smtClean="0">
                <a:solidFill>
                  <a:srgbClr val="002060"/>
                </a:solidFill>
                <a:latin typeface="Arial" pitchFamily="34" charset="0"/>
                <a:cs typeface="Arial" pitchFamily="34" charset="0"/>
              </a:rPr>
              <a:t>Alienación de los presos</a:t>
            </a:r>
          </a:p>
          <a:p>
            <a:pPr marL="342900" indent="-342900" algn="l">
              <a:buFont typeface="Wingdings" pitchFamily="2" charset="2"/>
              <a:buChar char="ü"/>
            </a:pPr>
            <a:r>
              <a:rPr lang="es-ES" sz="2000" dirty="0" smtClean="0">
                <a:solidFill>
                  <a:srgbClr val="002060"/>
                </a:solidFill>
                <a:latin typeface="Arial" pitchFamily="34" charset="0"/>
                <a:cs typeface="Arial" pitchFamily="34" charset="0"/>
              </a:rPr>
              <a:t>Falta de adaptación al egresar de la cárcel</a:t>
            </a:r>
            <a:endParaRPr lang="es-CL" sz="2000" dirty="0" smtClean="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smtClean="0"/>
              <a:t>Sebastian Valenzuela A. /El Salvador /Marzo 2012</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9</a:t>
            </a:fld>
            <a:endParaRPr lang="es-CL"/>
          </a:p>
        </p:txBody>
      </p:sp>
    </p:spTree>
    <p:extLst>
      <p:ext uri="{BB962C8B-B14F-4D97-AF65-F5344CB8AC3E}">
        <p14:creationId xmlns="" xmlns:p14="http://schemas.microsoft.com/office/powerpoint/2010/main" val="270837663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jecutivo">
  <a:themeElements>
    <a:clrScheme name="Ejecutivo">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jecutivo">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jecutiv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596</TotalTime>
  <Words>1497</Words>
  <Application>Microsoft Office PowerPoint</Application>
  <PresentationFormat>Presentación en pantalla (4:3)</PresentationFormat>
  <Paragraphs>294</Paragraphs>
  <Slides>23</Slides>
  <Notes>11</Notes>
  <HiddenSlides>0</HiddenSlides>
  <MMClips>0</MMClips>
  <ScaleCrop>false</ScaleCrop>
  <HeadingPairs>
    <vt:vector size="4" baseType="variant">
      <vt:variant>
        <vt:lpstr>Tema</vt:lpstr>
      </vt:variant>
      <vt:variant>
        <vt:i4>1</vt:i4>
      </vt:variant>
      <vt:variant>
        <vt:lpstr>Títulos de diapositiva</vt:lpstr>
      </vt:variant>
      <vt:variant>
        <vt:i4>23</vt:i4>
      </vt:variant>
    </vt:vector>
  </HeadingPairs>
  <TitlesOfParts>
    <vt:vector size="24" baseType="lpstr">
      <vt:lpstr>Ejecutivo</vt:lpstr>
      <vt:lpstr>MEDIDAS ALTERNATIVAS A LA RECLUSIÓN </vt:lpstr>
      <vt:lpstr>INTRODUCCIÓN </vt:lpstr>
      <vt:lpstr>INTRODUCCIÓN</vt:lpstr>
      <vt:lpstr>HISTORIA DE LA PRISIÓN </vt:lpstr>
      <vt:lpstr>HISTORIA DE LA PRISIÓN</vt:lpstr>
      <vt:lpstr>HISTORIA DE LA PRISIÓN</vt:lpstr>
      <vt:lpstr>HISTORIA DE LA PRISIÓN</vt:lpstr>
      <vt:lpstr>HISTORIA DE LA PRISIÓN</vt:lpstr>
      <vt:lpstr>HISTORIA DE LA PRISIÓN</vt:lpstr>
      <vt:lpstr>HISTORIA DE LA PRISIÓN</vt:lpstr>
      <vt:lpstr>HISTORIA DE LA PRISIÓN</vt:lpstr>
      <vt:lpstr>HISTORIA DE LA PRISIÓN</vt:lpstr>
      <vt:lpstr>HISTORIA DE LA PRISIÓN</vt:lpstr>
      <vt:lpstr>HISTORIA DE LA PRISIÓN</vt:lpstr>
      <vt:lpstr>HISTORIA DE LA PRISIÓN</vt:lpstr>
      <vt:lpstr>HISTORIA DE LA PRISIÓN</vt:lpstr>
      <vt:lpstr>HISTORIA DE LA PRISIÓN</vt:lpstr>
      <vt:lpstr>HISTORIA DE LA PRISIÓN</vt:lpstr>
      <vt:lpstr>HISTORIA DE LA PRISIÓN</vt:lpstr>
      <vt:lpstr>HISTORIA DE LA PRISIÓN</vt:lpstr>
      <vt:lpstr>Diapositiva 21</vt:lpstr>
      <vt:lpstr>Diapositiva 22</vt:lpstr>
      <vt:lpstr>Diapositiva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Sebastian Valenzuela Aguero</dc:creator>
  <cp:lastModifiedBy>ASISTENTE</cp:lastModifiedBy>
  <cp:revision>60</cp:revision>
  <dcterms:created xsi:type="dcterms:W3CDTF">2012-10-29T14:38:20Z</dcterms:created>
  <dcterms:modified xsi:type="dcterms:W3CDTF">2013-10-03T07:43:38Z</dcterms:modified>
</cp:coreProperties>
</file>