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75" r:id="rId2"/>
    <p:sldId id="274" r:id="rId3"/>
    <p:sldId id="267" r:id="rId4"/>
    <p:sldId id="276" r:id="rId5"/>
    <p:sldId id="278" r:id="rId6"/>
    <p:sldId id="279" r:id="rId7"/>
    <p:sldId id="289" r:id="rId8"/>
    <p:sldId id="280" r:id="rId9"/>
    <p:sldId id="282" r:id="rId10"/>
    <p:sldId id="259" r:id="rId11"/>
    <p:sldId id="277" r:id="rId12"/>
    <p:sldId id="283" r:id="rId13"/>
    <p:sldId id="285" r:id="rId14"/>
  </p:sldIdLst>
  <p:sldSz cx="9144000" cy="6858000" type="screen4x3"/>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40719" autoAdjust="0"/>
  </p:normalViewPr>
  <p:slideViewPr>
    <p:cSldViewPr>
      <p:cViewPr varScale="1">
        <p:scale>
          <a:sx n="105" d="100"/>
          <a:sy n="105" d="100"/>
        </p:scale>
        <p:origin x="-14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CEA9242-ADDC-43EE-BC6F-BF6AC8DD758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CL"/>
        </a:p>
      </dgm:t>
    </dgm:pt>
    <dgm:pt modelId="{C7F107D2-5D51-4FDF-B843-803A1069E3CE}">
      <dgm:prSet/>
      <dgm:spPr>
        <a:solidFill>
          <a:schemeClr val="tx2">
            <a:lumMod val="50000"/>
          </a:schemeClr>
        </a:solidFill>
      </dgm:spPr>
      <dgm:t>
        <a:bodyPr/>
        <a:lstStyle/>
        <a:p>
          <a:pPr rtl="0"/>
          <a:r>
            <a:rPr lang="es-CL" b="1" smtClean="0"/>
            <a:t>MODELO REHABILITADOR (O INDIVIDUALIZADOR)</a:t>
          </a:r>
          <a:endParaRPr lang="es-CL"/>
        </a:p>
      </dgm:t>
    </dgm:pt>
    <dgm:pt modelId="{7E9F7828-AC1A-4AD0-A8D6-F05D40CD87A4}" type="parTrans" cxnId="{0A857923-E0B1-4CDA-AA76-9E07BC0CC8F7}">
      <dgm:prSet/>
      <dgm:spPr/>
      <dgm:t>
        <a:bodyPr/>
        <a:lstStyle/>
        <a:p>
          <a:endParaRPr lang="es-CL"/>
        </a:p>
      </dgm:t>
    </dgm:pt>
    <dgm:pt modelId="{596FA7AC-7500-4559-B9AF-4CBF1DA8276E}" type="sibTrans" cxnId="{0A857923-E0B1-4CDA-AA76-9E07BC0CC8F7}">
      <dgm:prSet/>
      <dgm:spPr/>
      <dgm:t>
        <a:bodyPr/>
        <a:lstStyle/>
        <a:p>
          <a:endParaRPr lang="es-CL"/>
        </a:p>
      </dgm:t>
    </dgm:pt>
    <dgm:pt modelId="{134B8DE9-4A76-4D78-A781-9A11A59F5E22}">
      <dgm:prSet/>
      <dgm:spPr>
        <a:solidFill>
          <a:schemeClr val="tx2">
            <a:lumMod val="50000"/>
          </a:schemeClr>
        </a:solidFill>
      </dgm:spPr>
      <dgm:t>
        <a:bodyPr/>
        <a:lstStyle/>
        <a:p>
          <a:pPr rtl="0"/>
          <a:r>
            <a:rPr lang="es-CL" b="1" smtClean="0"/>
            <a:t>MODELO PROPORCIONALISTA </a:t>
          </a:r>
          <a:endParaRPr lang="es-CL"/>
        </a:p>
      </dgm:t>
    </dgm:pt>
    <dgm:pt modelId="{150EB6D2-95DB-4DD2-A250-1FDB0DAF3AFA}" type="parTrans" cxnId="{DF0605C9-4AFF-47DF-8D97-B411AC27085B}">
      <dgm:prSet/>
      <dgm:spPr/>
      <dgm:t>
        <a:bodyPr/>
        <a:lstStyle/>
        <a:p>
          <a:endParaRPr lang="es-CL"/>
        </a:p>
      </dgm:t>
    </dgm:pt>
    <dgm:pt modelId="{35DDFA92-F985-40C0-A169-A0EAB3059190}" type="sibTrans" cxnId="{DF0605C9-4AFF-47DF-8D97-B411AC27085B}">
      <dgm:prSet/>
      <dgm:spPr/>
      <dgm:t>
        <a:bodyPr/>
        <a:lstStyle/>
        <a:p>
          <a:endParaRPr lang="es-CL"/>
        </a:p>
      </dgm:t>
    </dgm:pt>
    <dgm:pt modelId="{77D16E32-6FED-4F75-8736-3C5BD44A57D3}" type="pres">
      <dgm:prSet presAssocID="{BCEA9242-ADDC-43EE-BC6F-BF6AC8DD7587}" presName="linear" presStyleCnt="0">
        <dgm:presLayoutVars>
          <dgm:animLvl val="lvl"/>
          <dgm:resizeHandles val="exact"/>
        </dgm:presLayoutVars>
      </dgm:prSet>
      <dgm:spPr/>
      <dgm:t>
        <a:bodyPr/>
        <a:lstStyle/>
        <a:p>
          <a:endParaRPr lang="es-CL"/>
        </a:p>
      </dgm:t>
    </dgm:pt>
    <dgm:pt modelId="{51979A10-D3C7-4FEC-A739-9FE0B4CC1932}" type="pres">
      <dgm:prSet presAssocID="{C7F107D2-5D51-4FDF-B843-803A1069E3CE}" presName="parentText" presStyleLbl="node1" presStyleIdx="0" presStyleCnt="2">
        <dgm:presLayoutVars>
          <dgm:chMax val="0"/>
          <dgm:bulletEnabled val="1"/>
        </dgm:presLayoutVars>
      </dgm:prSet>
      <dgm:spPr/>
      <dgm:t>
        <a:bodyPr/>
        <a:lstStyle/>
        <a:p>
          <a:endParaRPr lang="es-CL"/>
        </a:p>
      </dgm:t>
    </dgm:pt>
    <dgm:pt modelId="{2C038660-E6A5-42A9-9E60-A82E556CF7D6}" type="pres">
      <dgm:prSet presAssocID="{596FA7AC-7500-4559-B9AF-4CBF1DA8276E}" presName="spacer" presStyleCnt="0"/>
      <dgm:spPr/>
    </dgm:pt>
    <dgm:pt modelId="{7F32E31C-EDF5-406E-B702-53E15797DE3E}" type="pres">
      <dgm:prSet presAssocID="{134B8DE9-4A76-4D78-A781-9A11A59F5E22}" presName="parentText" presStyleLbl="node1" presStyleIdx="1" presStyleCnt="2">
        <dgm:presLayoutVars>
          <dgm:chMax val="0"/>
          <dgm:bulletEnabled val="1"/>
        </dgm:presLayoutVars>
      </dgm:prSet>
      <dgm:spPr/>
      <dgm:t>
        <a:bodyPr/>
        <a:lstStyle/>
        <a:p>
          <a:endParaRPr lang="es-CL"/>
        </a:p>
      </dgm:t>
    </dgm:pt>
  </dgm:ptLst>
  <dgm:cxnLst>
    <dgm:cxn modelId="{0A857923-E0B1-4CDA-AA76-9E07BC0CC8F7}" srcId="{BCEA9242-ADDC-43EE-BC6F-BF6AC8DD7587}" destId="{C7F107D2-5D51-4FDF-B843-803A1069E3CE}" srcOrd="0" destOrd="0" parTransId="{7E9F7828-AC1A-4AD0-A8D6-F05D40CD87A4}" sibTransId="{596FA7AC-7500-4559-B9AF-4CBF1DA8276E}"/>
    <dgm:cxn modelId="{86D41EBB-ABCF-48DF-85EF-73B562745217}" type="presOf" srcId="{C7F107D2-5D51-4FDF-B843-803A1069E3CE}" destId="{51979A10-D3C7-4FEC-A739-9FE0B4CC1932}" srcOrd="0" destOrd="0" presId="urn:microsoft.com/office/officeart/2005/8/layout/vList2"/>
    <dgm:cxn modelId="{DF0605C9-4AFF-47DF-8D97-B411AC27085B}" srcId="{BCEA9242-ADDC-43EE-BC6F-BF6AC8DD7587}" destId="{134B8DE9-4A76-4D78-A781-9A11A59F5E22}" srcOrd="1" destOrd="0" parTransId="{150EB6D2-95DB-4DD2-A250-1FDB0DAF3AFA}" sibTransId="{35DDFA92-F985-40C0-A169-A0EAB3059190}"/>
    <dgm:cxn modelId="{A2A81E45-1A2D-4999-9D37-543340CDEEA6}" type="presOf" srcId="{BCEA9242-ADDC-43EE-BC6F-BF6AC8DD7587}" destId="{77D16E32-6FED-4F75-8736-3C5BD44A57D3}" srcOrd="0" destOrd="0" presId="urn:microsoft.com/office/officeart/2005/8/layout/vList2"/>
    <dgm:cxn modelId="{8C4A0AEB-0ED8-4A08-ADF1-A48769517BB6}" type="presOf" srcId="{134B8DE9-4A76-4D78-A781-9A11A59F5E22}" destId="{7F32E31C-EDF5-406E-B702-53E15797DE3E}" srcOrd="0" destOrd="0" presId="urn:microsoft.com/office/officeart/2005/8/layout/vList2"/>
    <dgm:cxn modelId="{01C888A7-625A-42E1-80B5-AC827F12B2E9}" type="presParOf" srcId="{77D16E32-6FED-4F75-8736-3C5BD44A57D3}" destId="{51979A10-D3C7-4FEC-A739-9FE0B4CC1932}" srcOrd="0" destOrd="0" presId="urn:microsoft.com/office/officeart/2005/8/layout/vList2"/>
    <dgm:cxn modelId="{3A113FD2-756B-4EAB-B54E-79ADA784EC2D}" type="presParOf" srcId="{77D16E32-6FED-4F75-8736-3C5BD44A57D3}" destId="{2C038660-E6A5-42A9-9E60-A82E556CF7D6}" srcOrd="1" destOrd="0" presId="urn:microsoft.com/office/officeart/2005/8/layout/vList2"/>
    <dgm:cxn modelId="{96B265DC-C3CA-4B3F-8540-144EAAC447FC}" type="presParOf" srcId="{77D16E32-6FED-4F75-8736-3C5BD44A57D3}" destId="{7F32E31C-EDF5-406E-B702-53E15797DE3E}" srcOrd="2" destOrd="0" presId="urn:microsoft.com/office/officeart/2005/8/layout/vList2"/>
  </dgm:cxnLst>
  <dgm:bg>
    <a:noFill/>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979A10-D3C7-4FEC-A739-9FE0B4CC1932}">
      <dsp:nvSpPr>
        <dsp:cNvPr id="0" name=""/>
        <dsp:cNvSpPr/>
      </dsp:nvSpPr>
      <dsp:spPr>
        <a:xfrm>
          <a:off x="0" y="37177"/>
          <a:ext cx="8640960" cy="1601730"/>
        </a:xfrm>
        <a:prstGeom prst="roundRect">
          <a:avLst/>
        </a:prstGeom>
        <a:solidFill>
          <a:schemeClr val="tx2">
            <a:lumMod val="5000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lvl="0" algn="l" defTabSz="1644650" rtl="0">
            <a:lnSpc>
              <a:spcPct val="90000"/>
            </a:lnSpc>
            <a:spcBef>
              <a:spcPct val="0"/>
            </a:spcBef>
            <a:spcAft>
              <a:spcPct val="35000"/>
            </a:spcAft>
          </a:pPr>
          <a:r>
            <a:rPr lang="es-CL" sz="3700" b="1" kern="1200" smtClean="0"/>
            <a:t>MODELO REHABILITADOR (O INDIVIDUALIZADOR)</a:t>
          </a:r>
          <a:endParaRPr lang="es-CL" sz="3700" kern="1200"/>
        </a:p>
      </dsp:txBody>
      <dsp:txXfrm>
        <a:off x="78190" y="115367"/>
        <a:ext cx="8484580" cy="1445350"/>
      </dsp:txXfrm>
    </dsp:sp>
    <dsp:sp modelId="{7F32E31C-EDF5-406E-B702-53E15797DE3E}">
      <dsp:nvSpPr>
        <dsp:cNvPr id="0" name=""/>
        <dsp:cNvSpPr/>
      </dsp:nvSpPr>
      <dsp:spPr>
        <a:xfrm>
          <a:off x="0" y="1745468"/>
          <a:ext cx="8640960" cy="1601730"/>
        </a:xfrm>
        <a:prstGeom prst="roundRect">
          <a:avLst/>
        </a:prstGeom>
        <a:solidFill>
          <a:schemeClr val="tx2">
            <a:lumMod val="5000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lvl="0" algn="l" defTabSz="1644650" rtl="0">
            <a:lnSpc>
              <a:spcPct val="90000"/>
            </a:lnSpc>
            <a:spcBef>
              <a:spcPct val="0"/>
            </a:spcBef>
            <a:spcAft>
              <a:spcPct val="35000"/>
            </a:spcAft>
          </a:pPr>
          <a:r>
            <a:rPr lang="es-CL" sz="3700" b="1" kern="1200" smtClean="0"/>
            <a:t>MODELO PROPORCIONALISTA </a:t>
          </a:r>
          <a:endParaRPr lang="es-CL" sz="3700" kern="1200"/>
        </a:p>
      </dsp:txBody>
      <dsp:txXfrm>
        <a:off x="78190" y="1823658"/>
        <a:ext cx="8484580" cy="144535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L"/>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8F1920-6256-467B-90D0-014BD00B68A7}" type="datetimeFigureOut">
              <a:rPr lang="es-CL" smtClean="0"/>
              <a:pPr/>
              <a:t>03-10-2013</a:t>
            </a:fld>
            <a:endParaRPr lang="es-CL"/>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L"/>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L"/>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7C8EBE-38ED-444E-B31F-11D20568946C}" type="slidenum">
              <a:rPr lang="es-CL" smtClean="0"/>
              <a:pPr/>
              <a:t>‹Nº›</a:t>
            </a:fld>
            <a:endParaRPr lang="es-CL"/>
          </a:p>
        </p:txBody>
      </p:sp>
    </p:spTree>
    <p:extLst>
      <p:ext uri="{BB962C8B-B14F-4D97-AF65-F5344CB8AC3E}">
        <p14:creationId xmlns="" xmlns:p14="http://schemas.microsoft.com/office/powerpoint/2010/main" val="3767595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6</a:t>
            </a:fld>
            <a:endParaRPr lang="es-CL"/>
          </a:p>
        </p:txBody>
      </p:sp>
    </p:spTree>
    <p:extLst>
      <p:ext uri="{BB962C8B-B14F-4D97-AF65-F5344CB8AC3E}">
        <p14:creationId xmlns="" xmlns:p14="http://schemas.microsoft.com/office/powerpoint/2010/main" val="113605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7</a:t>
            </a:fld>
            <a:endParaRPr lang="es-CL"/>
          </a:p>
        </p:txBody>
      </p:sp>
    </p:spTree>
    <p:extLst>
      <p:ext uri="{BB962C8B-B14F-4D97-AF65-F5344CB8AC3E}">
        <p14:creationId xmlns="" xmlns:p14="http://schemas.microsoft.com/office/powerpoint/2010/main" val="113605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9</a:t>
            </a:fld>
            <a:endParaRPr lang="es-CL"/>
          </a:p>
        </p:txBody>
      </p:sp>
    </p:spTree>
    <p:extLst>
      <p:ext uri="{BB962C8B-B14F-4D97-AF65-F5344CB8AC3E}">
        <p14:creationId xmlns="" xmlns:p14="http://schemas.microsoft.com/office/powerpoint/2010/main" val="3300964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10</a:t>
            </a:fld>
            <a:endParaRPr lang="es-CL"/>
          </a:p>
        </p:txBody>
      </p:sp>
    </p:spTree>
    <p:extLst>
      <p:ext uri="{BB962C8B-B14F-4D97-AF65-F5344CB8AC3E}">
        <p14:creationId xmlns="" xmlns:p14="http://schemas.microsoft.com/office/powerpoint/2010/main" val="30633111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2147A938-7D9C-4DBD-AA0B-F02EEC5C10A8}" type="datetime1">
              <a:rPr lang="es-CL" smtClean="0"/>
              <a:pPr/>
              <a:t>03-10-2013</a:t>
            </a:fld>
            <a:endParaRPr lang="es-CL"/>
          </a:p>
        </p:txBody>
      </p:sp>
      <p:sp>
        <p:nvSpPr>
          <p:cNvPr id="8" name="Slide Number Placeholder 7"/>
          <p:cNvSpPr>
            <a:spLocks noGrp="1"/>
          </p:cNvSpPr>
          <p:nvPr>
            <p:ph type="sldNum" sz="quarter" idx="11"/>
          </p:nvPr>
        </p:nvSpPr>
        <p:spPr/>
        <p:txBody>
          <a:bodyPr/>
          <a:lstStyle/>
          <a:p>
            <a:fld id="{FA6519B8-2E90-4E4F-BE67-FCC11E72190C}" type="slidenum">
              <a:rPr lang="es-CL" smtClean="0"/>
              <a:pPr/>
              <a:t>‹Nº›</a:t>
            </a:fld>
            <a:endParaRPr lang="es-CL"/>
          </a:p>
        </p:txBody>
      </p:sp>
      <p:sp>
        <p:nvSpPr>
          <p:cNvPr id="9" name="Footer Placeholder 8"/>
          <p:cNvSpPr>
            <a:spLocks noGrp="1"/>
          </p:cNvSpPr>
          <p:nvPr>
            <p:ph type="ftr" sz="quarter" idx="12"/>
          </p:nvPr>
        </p:nvSpPr>
        <p:spPr/>
        <p:txBody>
          <a:bodyPr/>
          <a:lstStyle/>
          <a:p>
            <a:r>
              <a:rPr lang="es-CL" smtClean="0"/>
              <a:t>Sebastian Valenzuela A/ El Salvador/ Noviembre 2012</a:t>
            </a:r>
            <a:endParaRPr lang="es-C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720E12B3-268E-4D8F-AF9A-C30648269CAA}"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Sebastian Valenzuela A/ El Salvador/ Noviembre 2012</a:t>
            </a:r>
            <a:endParaRPr lang="es-CL"/>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0B97108D-4D39-4A29-880E-18FAE2E80755}"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Sebastian Valenzuela A/ El Salvador/ Noviembre 2012</a:t>
            </a:r>
            <a:endParaRPr lang="es-CL"/>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10"/>
          </p:nvPr>
        </p:nvSpPr>
        <p:spPr/>
        <p:txBody>
          <a:bodyPr/>
          <a:lstStyle/>
          <a:p>
            <a:fld id="{7EA524DB-077B-4BC0-B0D4-E93A0958014A}"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Sebastian Valenzuela A/ El Salvador/ Noviembre 2012</a:t>
            </a:r>
            <a:endParaRPr lang="es-CL"/>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4F327CC8-1DE4-4057-B032-DCD28344C610}"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Sebastian Valenzuela A/ El Salvador/ Noviembre 2012</a:t>
            </a:r>
            <a:endParaRPr lang="es-CL"/>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5" name="Date Placeholder 4"/>
          <p:cNvSpPr>
            <a:spLocks noGrp="1"/>
          </p:cNvSpPr>
          <p:nvPr>
            <p:ph type="dt" sz="half" idx="10"/>
          </p:nvPr>
        </p:nvSpPr>
        <p:spPr/>
        <p:txBody>
          <a:bodyPr/>
          <a:lstStyle/>
          <a:p>
            <a:fld id="{86D18DB1-BE8F-4A92-8AEB-32DB8D7BAF31}" type="datetime1">
              <a:rPr lang="es-CL" smtClean="0"/>
              <a:pPr/>
              <a:t>03-10-2013</a:t>
            </a:fld>
            <a:endParaRPr lang="es-CL"/>
          </a:p>
        </p:txBody>
      </p:sp>
      <p:sp>
        <p:nvSpPr>
          <p:cNvPr id="6" name="Footer Placeholder 5"/>
          <p:cNvSpPr>
            <a:spLocks noGrp="1"/>
          </p:cNvSpPr>
          <p:nvPr>
            <p:ph type="ftr" sz="quarter" idx="11"/>
          </p:nvPr>
        </p:nvSpPr>
        <p:spPr/>
        <p:txBody>
          <a:bodyPr/>
          <a:lstStyle/>
          <a:p>
            <a:r>
              <a:rPr lang="es-CL" smtClean="0"/>
              <a:t>Sebastian Valenzuela A/ El Salvador/ Noviembre 2012</a:t>
            </a:r>
            <a:endParaRPr lang="es-CL"/>
          </a:p>
        </p:txBody>
      </p:sp>
      <p:sp>
        <p:nvSpPr>
          <p:cNvPr id="7" name="Slide Number Placeholder 6"/>
          <p:cNvSpPr>
            <a:spLocks noGrp="1"/>
          </p:cNvSpPr>
          <p:nvPr>
            <p:ph type="sldNum" sz="quarter" idx="12"/>
          </p:nvPr>
        </p:nvSpPr>
        <p:spPr/>
        <p:txBody>
          <a:bodyPr/>
          <a:lstStyle/>
          <a:p>
            <a:fld id="{FA6519B8-2E90-4E4F-BE67-FCC11E72190C}" type="slidenum">
              <a:rPr lang="es-CL" smtClean="0"/>
              <a:pPr/>
              <a:t>‹Nº›</a:t>
            </a:fld>
            <a:endParaRPr lang="es-CL"/>
          </a:p>
        </p:txBody>
      </p:sp>
      <p:sp>
        <p:nvSpPr>
          <p:cNvPr id="9" name="Content Placeholder 8"/>
          <p:cNvSpPr>
            <a:spLocks noGrp="1"/>
          </p:cNvSpPr>
          <p:nvPr>
            <p:ph sz="quarter" idx="13"/>
          </p:nvPr>
        </p:nvSpPr>
        <p:spPr>
          <a:xfrm>
            <a:off x="365760" y="1600200"/>
            <a:ext cx="4041648" cy="452628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DF27C9A7-6122-4755-A3C7-D30BC98C9A60}" type="datetime1">
              <a:rPr lang="es-CL" smtClean="0"/>
              <a:pPr/>
              <a:t>03-10-2013</a:t>
            </a:fld>
            <a:endParaRPr lang="es-CL"/>
          </a:p>
        </p:txBody>
      </p:sp>
      <p:sp>
        <p:nvSpPr>
          <p:cNvPr id="8" name="Footer Placeholder 7"/>
          <p:cNvSpPr>
            <a:spLocks noGrp="1"/>
          </p:cNvSpPr>
          <p:nvPr>
            <p:ph type="ftr" sz="quarter" idx="11"/>
          </p:nvPr>
        </p:nvSpPr>
        <p:spPr/>
        <p:txBody>
          <a:bodyPr/>
          <a:lstStyle/>
          <a:p>
            <a:r>
              <a:rPr lang="es-CL" smtClean="0"/>
              <a:t>Sebastian Valenzuela A/ El Salvador/ Noviembre 2012</a:t>
            </a:r>
            <a:endParaRPr lang="es-CL"/>
          </a:p>
        </p:txBody>
      </p:sp>
      <p:sp>
        <p:nvSpPr>
          <p:cNvPr id="9" name="Slide Number Placeholder 8"/>
          <p:cNvSpPr>
            <a:spLocks noGrp="1"/>
          </p:cNvSpPr>
          <p:nvPr>
            <p:ph type="sldNum" sz="quarter" idx="12"/>
          </p:nvPr>
        </p:nvSpPr>
        <p:spPr/>
        <p:txBody>
          <a:bodyPr/>
          <a:lstStyle/>
          <a:p>
            <a:fld id="{FA6519B8-2E90-4E4F-BE67-FCC11E72190C}" type="slidenum">
              <a:rPr lang="es-CL" smtClean="0"/>
              <a:pPr/>
              <a:t>‹Nº›</a:t>
            </a:fld>
            <a:endParaRPr lang="es-CL"/>
          </a:p>
        </p:txBody>
      </p:sp>
      <p:sp>
        <p:nvSpPr>
          <p:cNvPr id="11" name="Content Placeholder 10"/>
          <p:cNvSpPr>
            <a:spLocks noGrp="1"/>
          </p:cNvSpPr>
          <p:nvPr>
            <p:ph sz="quarter" idx="13"/>
          </p:nvPr>
        </p:nvSpPr>
        <p:spPr>
          <a:xfrm>
            <a:off x="457200" y="2212848"/>
            <a:ext cx="4041648" cy="391363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C85E201-7148-47D7-9504-51CEEF233302}" type="datetime1">
              <a:rPr lang="es-CL" smtClean="0"/>
              <a:pPr/>
              <a:t>03-10-2013</a:t>
            </a:fld>
            <a:endParaRPr lang="es-CL"/>
          </a:p>
        </p:txBody>
      </p:sp>
      <p:sp>
        <p:nvSpPr>
          <p:cNvPr id="4" name="Footer Placeholder 3"/>
          <p:cNvSpPr>
            <a:spLocks noGrp="1"/>
          </p:cNvSpPr>
          <p:nvPr>
            <p:ph type="ftr" sz="quarter" idx="11"/>
          </p:nvPr>
        </p:nvSpPr>
        <p:spPr/>
        <p:txBody>
          <a:bodyPr/>
          <a:lstStyle/>
          <a:p>
            <a:r>
              <a:rPr lang="es-CL" smtClean="0"/>
              <a:t>Sebastian Valenzuela A/ El Salvador/ Noviembre 2012</a:t>
            </a:r>
            <a:endParaRPr lang="es-CL"/>
          </a:p>
        </p:txBody>
      </p:sp>
      <p:sp>
        <p:nvSpPr>
          <p:cNvPr id="5" name="Slide Number Placeholder 4"/>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E694FD-F721-415A-A15C-22E93F9C9F5F}" type="datetime1">
              <a:rPr lang="es-CL" smtClean="0"/>
              <a:pPr/>
              <a:t>03-10-2013</a:t>
            </a:fld>
            <a:endParaRPr lang="es-CL"/>
          </a:p>
        </p:txBody>
      </p:sp>
      <p:sp>
        <p:nvSpPr>
          <p:cNvPr id="3" name="Footer Placeholder 2"/>
          <p:cNvSpPr>
            <a:spLocks noGrp="1"/>
          </p:cNvSpPr>
          <p:nvPr>
            <p:ph type="ftr" sz="quarter" idx="11"/>
          </p:nvPr>
        </p:nvSpPr>
        <p:spPr/>
        <p:txBody>
          <a:bodyPr/>
          <a:lstStyle/>
          <a:p>
            <a:r>
              <a:rPr lang="es-CL" smtClean="0"/>
              <a:t>Sebastian Valenzuela A/ El Salvador/ Noviembre 2012</a:t>
            </a:r>
            <a:endParaRPr lang="es-CL"/>
          </a:p>
        </p:txBody>
      </p:sp>
      <p:sp>
        <p:nvSpPr>
          <p:cNvPr id="4" name="Slide Number Placeholder 3"/>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E8B378BE-DA11-45B6-9B73-0BDA7278A105}" type="datetime1">
              <a:rPr lang="es-CL" smtClean="0"/>
              <a:pPr/>
              <a:t>03-10-2013</a:t>
            </a:fld>
            <a:endParaRPr lang="es-CL"/>
          </a:p>
        </p:txBody>
      </p:sp>
      <p:sp>
        <p:nvSpPr>
          <p:cNvPr id="6" name="Footer Placeholder 5"/>
          <p:cNvSpPr>
            <a:spLocks noGrp="1"/>
          </p:cNvSpPr>
          <p:nvPr>
            <p:ph type="ftr" sz="quarter" idx="11"/>
          </p:nvPr>
        </p:nvSpPr>
        <p:spPr/>
        <p:txBody>
          <a:bodyPr/>
          <a:lstStyle/>
          <a:p>
            <a:r>
              <a:rPr lang="es-CL" smtClean="0"/>
              <a:t>Sebastian Valenzuela A/ El Salvador/ Noviembre 2012</a:t>
            </a:r>
            <a:endParaRPr lang="es-CL"/>
          </a:p>
        </p:txBody>
      </p:sp>
      <p:sp>
        <p:nvSpPr>
          <p:cNvPr id="7" name="Slide Number Placeholder 6"/>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5830D552-431E-4439-8C09-4CF175517D87}" type="datetime1">
              <a:rPr lang="es-CL" smtClean="0"/>
              <a:pPr/>
              <a:t>03-10-2013</a:t>
            </a:fld>
            <a:endParaRPr lang="es-CL"/>
          </a:p>
        </p:txBody>
      </p:sp>
      <p:sp>
        <p:nvSpPr>
          <p:cNvPr id="6" name="Footer Placeholder 5"/>
          <p:cNvSpPr>
            <a:spLocks noGrp="1"/>
          </p:cNvSpPr>
          <p:nvPr>
            <p:ph type="ftr" sz="quarter" idx="11"/>
          </p:nvPr>
        </p:nvSpPr>
        <p:spPr/>
        <p:txBody>
          <a:bodyPr/>
          <a:lstStyle/>
          <a:p>
            <a:r>
              <a:rPr lang="es-CL" smtClean="0"/>
              <a:t>Sebastian Valenzuela A/ El Salvador/ Noviembre 2012</a:t>
            </a:r>
            <a:endParaRPr lang="es-CL"/>
          </a:p>
        </p:txBody>
      </p:sp>
      <p:sp>
        <p:nvSpPr>
          <p:cNvPr id="7" name="Slide Number Placeholder 6"/>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64794FA2-09F3-416F-A37F-16C19573DBB7}" type="datetime1">
              <a:rPr lang="es-CL" smtClean="0"/>
              <a:pPr/>
              <a:t>03-10-2013</a:t>
            </a:fld>
            <a:endParaRPr lang="es-CL"/>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s-CL" smtClean="0"/>
              <a:t>Sebastian Valenzuela A/ El Salvador/ Noviembre 2012</a:t>
            </a:r>
            <a:endParaRPr lang="es-CL"/>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FA6519B8-2E90-4E4F-BE67-FCC11E72190C}" type="slidenum">
              <a:rPr lang="es-CL" smtClean="0"/>
              <a:pPr/>
              <a:t>‹Nº›</a:t>
            </a:fld>
            <a:endParaRPr lang="es-CL"/>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404664"/>
            <a:ext cx="7772400" cy="5491336"/>
          </a:xfrm>
        </p:spPr>
        <p:txBody>
          <a:bodyPr anchor="t" anchorCtr="0"/>
          <a:lstStyle/>
          <a:p>
            <a:r>
              <a:rPr lang="es-CL" sz="6000" b="1" dirty="0" smtClean="0"/>
              <a:t>MEDIDAS ALTERNATIVAS A LA RECLUSIÓN</a:t>
            </a:r>
            <a:r>
              <a:rPr lang="es-CL" sz="6000" dirty="0" smtClean="0"/>
              <a:t/>
            </a:r>
            <a:br>
              <a:rPr lang="es-CL" sz="6000" dirty="0" smtClean="0"/>
            </a:br>
            <a:r>
              <a:rPr lang="es-CL" sz="6000" dirty="0" smtClean="0"/>
              <a:t/>
            </a:r>
            <a:br>
              <a:rPr lang="es-CL" sz="6000" dirty="0" smtClean="0"/>
            </a:br>
            <a:r>
              <a:rPr lang="es-CL" sz="4000" dirty="0" smtClean="0">
                <a:solidFill>
                  <a:srgbClr val="FF0000"/>
                </a:solidFill>
              </a:rPr>
              <a:t>MODELOS</a:t>
            </a:r>
            <a:endParaRPr lang="es-CL" sz="4000" dirty="0">
              <a:solidFill>
                <a:srgbClr val="FF0000"/>
              </a:solidFill>
            </a:endParaRPr>
          </a:p>
        </p:txBody>
      </p:sp>
    </p:spTree>
    <p:extLst>
      <p:ext uri="{BB962C8B-B14F-4D97-AF65-F5344CB8AC3E}">
        <p14:creationId xmlns="" xmlns:p14="http://schemas.microsoft.com/office/powerpoint/2010/main" val="21702712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MODELO PROPORCIONALISTA</a:t>
            </a:r>
            <a:endParaRPr lang="es-CL" sz="2400" dirty="0">
              <a:solidFill>
                <a:srgbClr val="FF0000"/>
              </a:solidFill>
            </a:endParaRPr>
          </a:p>
        </p:txBody>
      </p:sp>
      <p:sp>
        <p:nvSpPr>
          <p:cNvPr id="3" name="2 Subtítulo"/>
          <p:cNvSpPr>
            <a:spLocks noGrp="1"/>
          </p:cNvSpPr>
          <p:nvPr>
            <p:ph type="subTitle" idx="1"/>
          </p:nvPr>
        </p:nvSpPr>
        <p:spPr>
          <a:xfrm>
            <a:off x="179512" y="1340768"/>
            <a:ext cx="8640960" cy="1219200"/>
          </a:xfrm>
        </p:spPr>
        <p:txBody>
          <a:bodyPr>
            <a:noAutofit/>
          </a:bodyPr>
          <a:lstStyle/>
          <a:p>
            <a:pPr algn="l"/>
            <a:r>
              <a:rPr lang="es-CL" sz="2000" b="1" dirty="0" smtClean="0">
                <a:solidFill>
                  <a:srgbClr val="002060"/>
                </a:solidFill>
                <a:latin typeface="Arial" pitchFamily="34" charset="0"/>
                <a:cs typeface="Arial" pitchFamily="34" charset="0"/>
              </a:rPr>
              <a:t>MODELO PROPORCIONALISTA</a:t>
            </a:r>
          </a:p>
          <a:p>
            <a:pPr algn="l"/>
            <a:endParaRPr lang="es-CL" sz="2000" b="1" dirty="0">
              <a:solidFill>
                <a:srgbClr val="002060"/>
              </a:solidFill>
              <a:latin typeface="Arial" pitchFamily="34" charset="0"/>
              <a:cs typeface="Arial" pitchFamily="34" charset="0"/>
            </a:endParaRPr>
          </a:p>
          <a:p>
            <a:pPr algn="l"/>
            <a:r>
              <a:rPr lang="es-CL" sz="2000" dirty="0">
                <a:solidFill>
                  <a:srgbClr val="002060"/>
                </a:solidFill>
                <a:latin typeface="Arial" pitchFamily="34" charset="0"/>
                <a:cs typeface="Arial" pitchFamily="34" charset="0"/>
              </a:rPr>
              <a:t>Tiene el claro fin de reducir el uso de la prisión . Por ello, su punto central es que la prisión sólo es una sanción adecuada para las conductas de máxima gravedad, mientras que para las conductas de gravedad baja e intermedia, deben utilizarse medidas alternativas,  las cuales, a su vez, deben graduarse según la ofensa </a:t>
            </a:r>
            <a:r>
              <a:rPr lang="es-CL" sz="2000" dirty="0" smtClean="0">
                <a:solidFill>
                  <a:srgbClr val="002060"/>
                </a:solidFill>
                <a:latin typeface="Arial" pitchFamily="34" charset="0"/>
                <a:cs typeface="Arial" pitchFamily="34" charset="0"/>
              </a:rPr>
              <a:t>realizada.</a:t>
            </a:r>
          </a:p>
          <a:p>
            <a:pPr algn="l"/>
            <a:endParaRPr lang="es-CL" sz="2000" dirty="0">
              <a:solidFill>
                <a:srgbClr val="002060"/>
              </a:solidFill>
              <a:latin typeface="Arial" pitchFamily="34" charset="0"/>
              <a:cs typeface="Arial" pitchFamily="34" charset="0"/>
            </a:endParaRPr>
          </a:p>
          <a:p>
            <a:pPr algn="l"/>
            <a:r>
              <a:rPr lang="es-CL" sz="2000" dirty="0">
                <a:solidFill>
                  <a:srgbClr val="002060"/>
                </a:solidFill>
                <a:latin typeface="Arial" pitchFamily="34" charset="0"/>
                <a:cs typeface="Arial" pitchFamily="34" charset="0"/>
              </a:rPr>
              <a:t>Esta postura es defendida por quienes defienden la idea del merecimiento (necesidad) de pena tanto como fundamento y como límite del castigo. Sin embargo, también es postulada por aquellos que defienden la justificación del castigo. Así, para los utilitaristas (concepciones preventivas) la prisión sólo resulta admisible cuando no exista una sanción menos grave que pueda satisfacer fines preventivos generales y </a:t>
            </a:r>
            <a:r>
              <a:rPr lang="es-CL" sz="2000" dirty="0" smtClean="0">
                <a:solidFill>
                  <a:srgbClr val="002060"/>
                </a:solidFill>
                <a:latin typeface="Arial" pitchFamily="34" charset="0"/>
                <a:cs typeface="Arial" pitchFamily="34" charset="0"/>
              </a:rPr>
              <a:t>especiales. </a:t>
            </a:r>
            <a:endParaRPr lang="es-CL" sz="2000"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10</a:t>
            </a:fld>
            <a:endParaRPr lang="es-CL"/>
          </a:p>
        </p:txBody>
      </p:sp>
    </p:spTree>
    <p:extLst>
      <p:ext uri="{BB962C8B-B14F-4D97-AF65-F5344CB8AC3E}">
        <p14:creationId xmlns="" xmlns:p14="http://schemas.microsoft.com/office/powerpoint/2010/main" val="7829315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MODELO PROPORCIONALISTA</a:t>
            </a:r>
            <a:endParaRPr lang="es-CL" sz="2400" dirty="0">
              <a:solidFill>
                <a:srgbClr val="FF0000"/>
              </a:solidFill>
            </a:endParaRPr>
          </a:p>
        </p:txBody>
      </p:sp>
      <p:sp>
        <p:nvSpPr>
          <p:cNvPr id="3" name="2 Subtítulo"/>
          <p:cNvSpPr>
            <a:spLocks noGrp="1"/>
          </p:cNvSpPr>
          <p:nvPr>
            <p:ph type="subTitle" idx="1"/>
          </p:nvPr>
        </p:nvSpPr>
        <p:spPr>
          <a:xfrm>
            <a:off x="179512" y="1340768"/>
            <a:ext cx="8640960" cy="1219200"/>
          </a:xfrm>
        </p:spPr>
        <p:txBody>
          <a:bodyPr>
            <a:noAutofit/>
          </a:bodyPr>
          <a:lstStyle/>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En </a:t>
            </a:r>
            <a:r>
              <a:rPr lang="es-CL" sz="2000" dirty="0">
                <a:solidFill>
                  <a:srgbClr val="002060"/>
                </a:solidFill>
                <a:latin typeface="Arial" pitchFamily="34" charset="0"/>
                <a:cs typeface="Arial" pitchFamily="34" charset="0"/>
              </a:rPr>
              <a:t>estricto rigor, aquí tampoco los antecedentes penales debiesen tener una consecuencia fijada previamente por la ley. Sin embargo en eso la doctrina no es unánime, y por lo tanto algunos postulan que “la clemencia se pierde luego de realizar determinado número de delitos”, quedando la proporcionalidad como límite del castigo. </a:t>
            </a:r>
          </a:p>
          <a:p>
            <a:pPr algn="l"/>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De </a:t>
            </a:r>
            <a:r>
              <a:rPr lang="es-CL" sz="2000" dirty="0">
                <a:solidFill>
                  <a:srgbClr val="002060"/>
                </a:solidFill>
                <a:latin typeface="Arial" pitchFamily="34" charset="0"/>
                <a:cs typeface="Arial" pitchFamily="34" charset="0"/>
              </a:rPr>
              <a:t>acuerdo a este modelo, la duración de la MAR debiese vincularse directamente con la duración de la pena privativa de libertad.</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11</a:t>
            </a:fld>
            <a:endParaRPr lang="es-CL"/>
          </a:p>
        </p:txBody>
      </p:sp>
    </p:spTree>
    <p:extLst>
      <p:ext uri="{BB962C8B-B14F-4D97-AF65-F5344CB8AC3E}">
        <p14:creationId xmlns="" xmlns:p14="http://schemas.microsoft.com/office/powerpoint/2010/main" val="21326133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MODELO PROPORCIONALISTA</a:t>
            </a:r>
            <a:endParaRPr lang="es-CL" sz="2400" dirty="0">
              <a:solidFill>
                <a:srgbClr val="FF0000"/>
              </a:solidFill>
            </a:endParaRPr>
          </a:p>
        </p:txBody>
      </p:sp>
      <p:sp>
        <p:nvSpPr>
          <p:cNvPr id="3" name="2 Subtítulo"/>
          <p:cNvSpPr>
            <a:spLocks noGrp="1"/>
          </p:cNvSpPr>
          <p:nvPr>
            <p:ph type="subTitle" idx="1"/>
          </p:nvPr>
        </p:nvSpPr>
        <p:spPr>
          <a:xfrm>
            <a:off x="179512" y="1052736"/>
            <a:ext cx="8640960" cy="1219200"/>
          </a:xfrm>
        </p:spPr>
        <p:txBody>
          <a:bodyPr>
            <a:noAutofit/>
          </a:bodyPr>
          <a:lstStyle/>
          <a:p>
            <a:pPr algn="l"/>
            <a:r>
              <a:rPr lang="es-CL" sz="2000" dirty="0">
                <a:solidFill>
                  <a:srgbClr val="002060"/>
                </a:solidFill>
                <a:latin typeface="Arial" pitchFamily="34" charset="0"/>
                <a:cs typeface="Arial" pitchFamily="34" charset="0"/>
              </a:rPr>
              <a:t>¿Qué problemas podrían afectar el logro de la reducción de la prisión?</a:t>
            </a:r>
          </a:p>
          <a:p>
            <a:pPr algn="l"/>
            <a:endParaRPr lang="es-CL" sz="2000" b="1" dirty="0" smtClean="0">
              <a:solidFill>
                <a:srgbClr val="002060"/>
              </a:solidFill>
              <a:latin typeface="Arial" pitchFamily="34" charset="0"/>
              <a:cs typeface="Arial" pitchFamily="34" charset="0"/>
            </a:endParaRPr>
          </a:p>
          <a:p>
            <a:pPr algn="l"/>
            <a:r>
              <a:rPr lang="es-CL" sz="2000" b="1" dirty="0" smtClean="0">
                <a:solidFill>
                  <a:srgbClr val="002060"/>
                </a:solidFill>
                <a:latin typeface="Arial" pitchFamily="34" charset="0"/>
                <a:cs typeface="Arial" pitchFamily="34" charset="0"/>
              </a:rPr>
              <a:t>1. </a:t>
            </a:r>
            <a:r>
              <a:rPr lang="es-CL" sz="2000" dirty="0">
                <a:solidFill>
                  <a:srgbClr val="002060"/>
                </a:solidFill>
                <a:latin typeface="Arial" pitchFamily="34" charset="0"/>
                <a:cs typeface="Arial" pitchFamily="34" charset="0"/>
              </a:rPr>
              <a:t>A diferencia de la prisión, las MAR requieren una actitud activa de parte del condenado, por lo que es más fácil que la MAR fracase, y el condenado termine en la prisión. Para evitar esto es necesario considerar las características individuales. Para solucionar esto habría que considerar lo siguiente:</a:t>
            </a:r>
          </a:p>
          <a:p>
            <a:pPr marL="85725" algn="l">
              <a:buFont typeface="Arial" pitchFamily="34" charset="0"/>
              <a:buChar char="•"/>
            </a:pPr>
            <a:r>
              <a:rPr lang="es-CL" sz="2000" dirty="0">
                <a:solidFill>
                  <a:srgbClr val="002060"/>
                </a:solidFill>
                <a:latin typeface="Arial" pitchFamily="34" charset="0"/>
                <a:cs typeface="Arial" pitchFamily="34" charset="0"/>
              </a:rPr>
              <a:t>	</a:t>
            </a:r>
            <a:r>
              <a:rPr lang="es-CL" sz="2000" dirty="0" smtClean="0">
                <a:solidFill>
                  <a:srgbClr val="002060"/>
                </a:solidFill>
                <a:latin typeface="Arial" pitchFamily="34" charset="0"/>
                <a:cs typeface="Arial" pitchFamily="34" charset="0"/>
              </a:rPr>
              <a:t>Las </a:t>
            </a:r>
            <a:r>
              <a:rPr lang="es-CL" sz="2000" dirty="0">
                <a:solidFill>
                  <a:srgbClr val="002060"/>
                </a:solidFill>
                <a:latin typeface="Arial" pitchFamily="34" charset="0"/>
                <a:cs typeface="Arial" pitchFamily="34" charset="0"/>
              </a:rPr>
              <a:t>MAR pueden sustituirse a su vez por otras MAR. Ej.: Si no paga multa, realiza servicios comunitarios</a:t>
            </a:r>
          </a:p>
          <a:p>
            <a:pPr marL="85725" algn="l">
              <a:buFont typeface="Arial" pitchFamily="34" charset="0"/>
              <a:buChar char="•"/>
            </a:pPr>
            <a:r>
              <a:rPr lang="es-CL" sz="2000" dirty="0">
                <a:solidFill>
                  <a:srgbClr val="002060"/>
                </a:solidFill>
                <a:latin typeface="Arial" pitchFamily="34" charset="0"/>
                <a:cs typeface="Arial" pitchFamily="34" charset="0"/>
              </a:rPr>
              <a:t>	</a:t>
            </a:r>
            <a:r>
              <a:rPr lang="es-CL" sz="2000" dirty="0" smtClean="0">
                <a:solidFill>
                  <a:srgbClr val="002060"/>
                </a:solidFill>
                <a:latin typeface="Arial" pitchFamily="34" charset="0"/>
                <a:cs typeface="Arial" pitchFamily="34" charset="0"/>
              </a:rPr>
              <a:t>Se </a:t>
            </a:r>
            <a:r>
              <a:rPr lang="es-CL" sz="2000" dirty="0">
                <a:solidFill>
                  <a:srgbClr val="002060"/>
                </a:solidFill>
                <a:latin typeface="Arial" pitchFamily="34" charset="0"/>
                <a:cs typeface="Arial" pitchFamily="34" charset="0"/>
              </a:rPr>
              <a:t>debe radicalizar la ampliación del catálogo de las MAR. Por ej.: Se incorpora la reparación a la víctima como medida punitiva y a la vez restaurativa.</a:t>
            </a:r>
          </a:p>
          <a:p>
            <a:pPr marL="85725" algn="l">
              <a:buFont typeface="Arial" pitchFamily="34" charset="0"/>
              <a:buChar char="•"/>
            </a:pPr>
            <a:r>
              <a:rPr lang="es-CL" sz="2000" dirty="0">
                <a:solidFill>
                  <a:srgbClr val="002060"/>
                </a:solidFill>
                <a:latin typeface="Arial" pitchFamily="34" charset="0"/>
                <a:cs typeface="Arial" pitchFamily="34" charset="0"/>
              </a:rPr>
              <a:t>	</a:t>
            </a:r>
            <a:r>
              <a:rPr lang="es-CL" sz="2000" dirty="0" smtClean="0">
                <a:solidFill>
                  <a:srgbClr val="002060"/>
                </a:solidFill>
                <a:latin typeface="Arial" pitchFamily="34" charset="0"/>
                <a:cs typeface="Arial" pitchFamily="34" charset="0"/>
              </a:rPr>
              <a:t>Profundizar </a:t>
            </a:r>
            <a:r>
              <a:rPr lang="es-CL" sz="2000" dirty="0">
                <a:solidFill>
                  <a:srgbClr val="002060"/>
                </a:solidFill>
                <a:latin typeface="Arial" pitchFamily="34" charset="0"/>
                <a:cs typeface="Arial" pitchFamily="34" charset="0"/>
              </a:rPr>
              <a:t>el conocimiento sobre las características individuales del condenado. Por ej.: problemas físicos de salud para desarrollar servicios comunitarios.</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12</a:t>
            </a:fld>
            <a:endParaRPr lang="es-CL"/>
          </a:p>
        </p:txBody>
      </p:sp>
    </p:spTree>
    <p:extLst>
      <p:ext uri="{BB962C8B-B14F-4D97-AF65-F5344CB8AC3E}">
        <p14:creationId xmlns="" xmlns:p14="http://schemas.microsoft.com/office/powerpoint/2010/main" val="9459246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MODELO PROPORCIONALISTA</a:t>
            </a:r>
            <a:endParaRPr lang="es-CL" sz="2400" dirty="0">
              <a:solidFill>
                <a:srgbClr val="FF0000"/>
              </a:solidFill>
            </a:endParaRPr>
          </a:p>
        </p:txBody>
      </p:sp>
      <p:sp>
        <p:nvSpPr>
          <p:cNvPr id="3" name="2 Subtítulo"/>
          <p:cNvSpPr>
            <a:spLocks noGrp="1"/>
          </p:cNvSpPr>
          <p:nvPr>
            <p:ph type="subTitle" idx="1"/>
          </p:nvPr>
        </p:nvSpPr>
        <p:spPr>
          <a:xfrm>
            <a:off x="179512" y="1340768"/>
            <a:ext cx="8640960" cy="1219200"/>
          </a:xfrm>
        </p:spPr>
        <p:txBody>
          <a:bodyPr>
            <a:noAutofit/>
          </a:bodyPr>
          <a:lstStyle/>
          <a:p>
            <a:pPr algn="l"/>
            <a:r>
              <a:rPr lang="es-CL" sz="2000" dirty="0">
                <a:solidFill>
                  <a:srgbClr val="002060"/>
                </a:solidFill>
                <a:latin typeface="Arial" pitchFamily="34" charset="0"/>
                <a:cs typeface="Arial" pitchFamily="34" charset="0"/>
              </a:rPr>
              <a:t>¿Qué problemas podrían afectar el logro de la reducción de la prisión?</a:t>
            </a:r>
          </a:p>
          <a:p>
            <a:pPr algn="l"/>
            <a:endParaRPr lang="es-CL" sz="2000" b="1" dirty="0" smtClean="0">
              <a:solidFill>
                <a:srgbClr val="002060"/>
              </a:solidFill>
              <a:latin typeface="Arial" pitchFamily="34" charset="0"/>
              <a:cs typeface="Arial" pitchFamily="34" charset="0"/>
            </a:endParaRPr>
          </a:p>
          <a:p>
            <a:pPr algn="l"/>
            <a:r>
              <a:rPr lang="es-CL" sz="2000" b="1" dirty="0" smtClean="0">
                <a:solidFill>
                  <a:srgbClr val="002060"/>
                </a:solidFill>
                <a:latin typeface="Arial" pitchFamily="34" charset="0"/>
                <a:cs typeface="Arial" pitchFamily="34" charset="0"/>
              </a:rPr>
              <a:t>2</a:t>
            </a:r>
            <a:r>
              <a:rPr lang="es-CL" sz="2000" b="1" dirty="0">
                <a:solidFill>
                  <a:srgbClr val="002060"/>
                </a:solidFill>
                <a:latin typeface="Arial" pitchFamily="34" charset="0"/>
                <a:cs typeface="Arial" pitchFamily="34" charset="0"/>
              </a:rPr>
              <a:t>.</a:t>
            </a:r>
            <a:r>
              <a:rPr lang="es-CL" sz="2000" dirty="0">
                <a:solidFill>
                  <a:srgbClr val="002060"/>
                </a:solidFill>
                <a:latin typeface="Arial" pitchFamily="34" charset="0"/>
                <a:cs typeface="Arial" pitchFamily="34" charset="0"/>
              </a:rPr>
              <a:t> Siempre es posible el incumplimiento voluntario (por mucho esfuerzo que se realice para determinar la pena idónea), y además, normalmente se recurre a la cárcel como garantía de cumplimiento. Esto es criticado por los del merecimiento de pena, pues el incumplimiento en sí mismo no justifica una sanción de prisión. Pero también lo critican los utilitaristas, pues hay medios menos costosos para garantizar el cumplimiento de la MAR.</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Ejemplos </a:t>
            </a:r>
            <a:r>
              <a:rPr lang="es-CL" sz="2000" dirty="0">
                <a:solidFill>
                  <a:srgbClr val="002060"/>
                </a:solidFill>
                <a:latin typeface="Arial" pitchFamily="34" charset="0"/>
                <a:cs typeface="Arial" pitchFamily="34" charset="0"/>
              </a:rPr>
              <a:t>para solucionar estos reparos son: utilizar la vía civil para el cobro de las multas, o establecer escala gradual de gravedad de las MAR. </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13</a:t>
            </a:fld>
            <a:endParaRPr lang="es-CL"/>
          </a:p>
        </p:txBody>
      </p:sp>
    </p:spTree>
    <p:extLst>
      <p:ext uri="{BB962C8B-B14F-4D97-AF65-F5344CB8AC3E}">
        <p14:creationId xmlns="" xmlns:p14="http://schemas.microsoft.com/office/powerpoint/2010/main" val="2871217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MODELOS</a:t>
            </a:r>
            <a:endParaRPr lang="es-CL" sz="2400" dirty="0">
              <a:solidFill>
                <a:srgbClr val="FF0000"/>
              </a:solidFill>
            </a:endParaRPr>
          </a:p>
        </p:txBody>
      </p:sp>
      <p:graphicFrame>
        <p:nvGraphicFramePr>
          <p:cNvPr id="4" name="3 Diagrama"/>
          <p:cNvGraphicFramePr/>
          <p:nvPr>
            <p:extLst>
              <p:ext uri="{D42A27DB-BD31-4B8C-83A1-F6EECF244321}">
                <p14:modId xmlns="" xmlns:p14="http://schemas.microsoft.com/office/powerpoint/2010/main" val="1777906759"/>
              </p:ext>
            </p:extLst>
          </p:nvPr>
        </p:nvGraphicFramePr>
        <p:xfrm>
          <a:off x="107504" y="1772816"/>
          <a:ext cx="8640960" cy="33843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2</a:t>
            </a:fld>
            <a:endParaRPr lang="es-CL"/>
          </a:p>
        </p:txBody>
      </p:sp>
    </p:spTree>
    <p:extLst>
      <p:ext uri="{BB962C8B-B14F-4D97-AF65-F5344CB8AC3E}">
        <p14:creationId xmlns="" xmlns:p14="http://schemas.microsoft.com/office/powerpoint/2010/main" val="15352550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MODELO REHABILITADOR</a:t>
            </a:r>
            <a:endParaRPr lang="es-CL" sz="2400" dirty="0">
              <a:solidFill>
                <a:srgbClr val="FF0000"/>
              </a:solidFill>
            </a:endParaRPr>
          </a:p>
        </p:txBody>
      </p:sp>
      <p:sp>
        <p:nvSpPr>
          <p:cNvPr id="3" name="2 Subtítulo"/>
          <p:cNvSpPr>
            <a:spLocks noGrp="1"/>
          </p:cNvSpPr>
          <p:nvPr>
            <p:ph type="subTitle" idx="1"/>
          </p:nvPr>
        </p:nvSpPr>
        <p:spPr>
          <a:xfrm>
            <a:off x="179512" y="980728"/>
            <a:ext cx="8640960" cy="1219200"/>
          </a:xfrm>
        </p:spPr>
        <p:txBody>
          <a:bodyPr>
            <a:noAutofit/>
          </a:bodyPr>
          <a:lstStyle/>
          <a:p>
            <a:pPr algn="l"/>
            <a:r>
              <a:rPr lang="es-CL" sz="2000" b="1" dirty="0" smtClean="0">
                <a:solidFill>
                  <a:srgbClr val="002060"/>
                </a:solidFill>
                <a:latin typeface="Arial" pitchFamily="34" charset="0"/>
                <a:cs typeface="Arial" pitchFamily="34" charset="0"/>
              </a:rPr>
              <a:t>MODELO REHABILITADOR</a:t>
            </a:r>
          </a:p>
          <a:p>
            <a:pPr algn="l"/>
            <a:endParaRPr lang="es-CL" sz="2000" dirty="0">
              <a:solidFill>
                <a:srgbClr val="002060"/>
              </a:solidFill>
              <a:latin typeface="Arial" pitchFamily="34" charset="0"/>
              <a:cs typeface="Arial" pitchFamily="34" charset="0"/>
            </a:endParaRPr>
          </a:p>
          <a:p>
            <a:pPr algn="l"/>
            <a:r>
              <a:rPr lang="es-CL" sz="2000" dirty="0">
                <a:solidFill>
                  <a:srgbClr val="002060"/>
                </a:solidFill>
                <a:latin typeface="Arial" pitchFamily="34" charset="0"/>
                <a:cs typeface="Arial" pitchFamily="34" charset="0"/>
              </a:rPr>
              <a:t>M</a:t>
            </a:r>
            <a:r>
              <a:rPr lang="es-CL" sz="2000" dirty="0" smtClean="0">
                <a:solidFill>
                  <a:srgbClr val="002060"/>
                </a:solidFill>
                <a:latin typeface="Arial" pitchFamily="34" charset="0"/>
                <a:cs typeface="Arial" pitchFamily="34" charset="0"/>
              </a:rPr>
              <a:t>odelo </a:t>
            </a:r>
            <a:r>
              <a:rPr lang="es-CL" sz="2000" dirty="0">
                <a:solidFill>
                  <a:srgbClr val="002060"/>
                </a:solidFill>
                <a:latin typeface="Arial" pitchFamily="34" charset="0"/>
                <a:cs typeface="Arial" pitchFamily="34" charset="0"/>
              </a:rPr>
              <a:t>tradicional de las MAR, que enfatiza </a:t>
            </a:r>
            <a:r>
              <a:rPr lang="es-CL" sz="2000" dirty="0" smtClean="0">
                <a:solidFill>
                  <a:srgbClr val="002060"/>
                </a:solidFill>
                <a:latin typeface="Arial" pitchFamily="34" charset="0"/>
                <a:cs typeface="Arial" pitchFamily="34" charset="0"/>
              </a:rPr>
              <a:t>su </a:t>
            </a:r>
            <a:r>
              <a:rPr lang="es-CL" sz="2000" dirty="0">
                <a:solidFill>
                  <a:srgbClr val="002060"/>
                </a:solidFill>
                <a:latin typeface="Arial" pitchFamily="34" charset="0"/>
                <a:cs typeface="Arial" pitchFamily="34" charset="0"/>
              </a:rPr>
              <a:t>función rehabilitadora y </a:t>
            </a:r>
            <a:r>
              <a:rPr lang="es-CL" sz="2000" dirty="0" smtClean="0">
                <a:solidFill>
                  <a:srgbClr val="002060"/>
                </a:solidFill>
                <a:latin typeface="Arial" pitchFamily="34" charset="0"/>
                <a:cs typeface="Arial" pitchFamily="34" charset="0"/>
              </a:rPr>
              <a:t>resocializadora.</a:t>
            </a:r>
            <a:endParaRPr lang="es-CL" sz="2000"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r>
              <a:rPr lang="es-CL" sz="2000" dirty="0">
                <a:solidFill>
                  <a:srgbClr val="002060"/>
                </a:solidFill>
                <a:latin typeface="Arial" pitchFamily="34" charset="0"/>
                <a:cs typeface="Arial" pitchFamily="34" charset="0"/>
              </a:rPr>
              <a:t>N</a:t>
            </a:r>
            <a:r>
              <a:rPr lang="es-CL" sz="2000" dirty="0" smtClean="0">
                <a:solidFill>
                  <a:srgbClr val="002060"/>
                </a:solidFill>
                <a:latin typeface="Arial" pitchFamily="34" charset="0"/>
                <a:cs typeface="Arial" pitchFamily="34" charset="0"/>
              </a:rPr>
              <a:t>o </a:t>
            </a:r>
            <a:r>
              <a:rPr lang="es-CL" sz="2000" dirty="0">
                <a:solidFill>
                  <a:srgbClr val="002060"/>
                </a:solidFill>
                <a:latin typeface="Arial" pitchFamily="34" charset="0"/>
                <a:cs typeface="Arial" pitchFamily="34" charset="0"/>
              </a:rPr>
              <a:t>deben ser aplicadas en atención a criterios de proporcionalidad, sino </a:t>
            </a:r>
            <a:r>
              <a:rPr lang="es-CL" sz="2000" dirty="0" smtClean="0">
                <a:solidFill>
                  <a:srgbClr val="002060"/>
                </a:solidFill>
                <a:latin typeface="Arial" pitchFamily="34" charset="0"/>
                <a:cs typeface="Arial" pitchFamily="34" charset="0"/>
              </a:rPr>
              <a:t>en </a:t>
            </a:r>
            <a:r>
              <a:rPr lang="es-CL" sz="2000" dirty="0">
                <a:solidFill>
                  <a:srgbClr val="002060"/>
                </a:solidFill>
                <a:latin typeface="Arial" pitchFamily="34" charset="0"/>
                <a:cs typeface="Arial" pitchFamily="34" charset="0"/>
              </a:rPr>
              <a:t>función de las </a:t>
            </a:r>
            <a:r>
              <a:rPr lang="es-CL" sz="2000" b="1" dirty="0">
                <a:solidFill>
                  <a:srgbClr val="002060"/>
                </a:solidFill>
                <a:latin typeface="Arial" pitchFamily="34" charset="0"/>
                <a:cs typeface="Arial" pitchFamily="34" charset="0"/>
              </a:rPr>
              <a:t>necesidades</a:t>
            </a:r>
            <a:r>
              <a:rPr lang="es-CL" sz="2000" dirty="0">
                <a:solidFill>
                  <a:srgbClr val="002060"/>
                </a:solidFill>
                <a:latin typeface="Arial" pitchFamily="34" charset="0"/>
                <a:cs typeface="Arial" pitchFamily="34" charset="0"/>
              </a:rPr>
              <a:t> de cada persona y de la </a:t>
            </a:r>
            <a:r>
              <a:rPr lang="es-CL" sz="2000" b="1" dirty="0">
                <a:solidFill>
                  <a:srgbClr val="002060"/>
                </a:solidFill>
                <a:latin typeface="Arial" pitchFamily="34" charset="0"/>
                <a:cs typeface="Arial" pitchFamily="34" charset="0"/>
              </a:rPr>
              <a:t>idoneidad</a:t>
            </a:r>
            <a:r>
              <a:rPr lang="es-CL" sz="2000" dirty="0">
                <a:solidFill>
                  <a:srgbClr val="002060"/>
                </a:solidFill>
                <a:latin typeface="Arial" pitchFamily="34" charset="0"/>
                <a:cs typeface="Arial" pitchFamily="34" charset="0"/>
              </a:rPr>
              <a:t> de las MAR disponibles. </a:t>
            </a:r>
            <a:endParaRPr lang="es-CL"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Prevalecen </a:t>
            </a:r>
            <a:r>
              <a:rPr lang="es-CL" sz="2000" dirty="0">
                <a:solidFill>
                  <a:srgbClr val="002060"/>
                </a:solidFill>
                <a:latin typeface="Arial" pitchFamily="34" charset="0"/>
                <a:cs typeface="Arial" pitchFamily="34" charset="0"/>
              </a:rPr>
              <a:t>consideraciones de carácter </a:t>
            </a:r>
            <a:r>
              <a:rPr lang="es-CL" sz="2000" b="1" dirty="0">
                <a:solidFill>
                  <a:srgbClr val="002060"/>
                </a:solidFill>
                <a:latin typeface="Arial" pitchFamily="34" charset="0"/>
                <a:cs typeface="Arial" pitchFamily="34" charset="0"/>
              </a:rPr>
              <a:t>preventivo especial</a:t>
            </a:r>
            <a:r>
              <a:rPr lang="es-CL" sz="2000" dirty="0">
                <a:solidFill>
                  <a:srgbClr val="002060"/>
                </a:solidFill>
                <a:latin typeface="Arial" pitchFamily="34" charset="0"/>
                <a:cs typeface="Arial" pitchFamily="34" charset="0"/>
              </a:rPr>
              <a:t>, aunque se reconoce que igualmente consideraciones preventivo generales impedirían extender las MAR a delitos de mayor gravedad</a:t>
            </a:r>
            <a:r>
              <a:rPr lang="es-CL" sz="2000" dirty="0" smtClean="0">
                <a:solidFill>
                  <a:srgbClr val="002060"/>
                </a:solidFill>
                <a:latin typeface="Arial" pitchFamily="34" charset="0"/>
                <a:cs typeface="Arial" pitchFamily="34" charset="0"/>
              </a:rPr>
              <a:t>.</a:t>
            </a:r>
          </a:p>
          <a:p>
            <a:pPr algn="l"/>
            <a:endParaRPr lang="es-CL" sz="2000" dirty="0">
              <a:solidFill>
                <a:srgbClr val="002060"/>
              </a:solidFill>
              <a:latin typeface="Arial" pitchFamily="34" charset="0"/>
              <a:cs typeface="Arial" pitchFamily="34" charset="0"/>
            </a:endParaRPr>
          </a:p>
          <a:p>
            <a:pPr algn="l"/>
            <a:r>
              <a:rPr lang="es-CL" sz="2000" dirty="0">
                <a:solidFill>
                  <a:srgbClr val="002060"/>
                </a:solidFill>
                <a:latin typeface="Arial" pitchFamily="34" charset="0"/>
                <a:cs typeface="Arial" pitchFamily="34" charset="0"/>
              </a:rPr>
              <a:t>Por el contrario, necesariamente se justifican para reemplazar las penas cortas, donde las posibilidades de “tratamiento” en la cárcel son inexistentes.</a:t>
            </a: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3</a:t>
            </a:fld>
            <a:endParaRPr lang="es-CL"/>
          </a:p>
        </p:txBody>
      </p:sp>
    </p:spTree>
    <p:extLst>
      <p:ext uri="{BB962C8B-B14F-4D97-AF65-F5344CB8AC3E}">
        <p14:creationId xmlns="" xmlns:p14="http://schemas.microsoft.com/office/powerpoint/2010/main" val="11141011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MODELO REHABILITADOR</a:t>
            </a:r>
            <a:endParaRPr lang="es-CL" sz="2400" dirty="0">
              <a:solidFill>
                <a:srgbClr val="FF0000"/>
              </a:solidFill>
            </a:endParaRPr>
          </a:p>
        </p:txBody>
      </p:sp>
      <p:sp>
        <p:nvSpPr>
          <p:cNvPr id="3" name="2 Subtítulo"/>
          <p:cNvSpPr>
            <a:spLocks noGrp="1"/>
          </p:cNvSpPr>
          <p:nvPr>
            <p:ph type="subTitle" idx="1"/>
          </p:nvPr>
        </p:nvSpPr>
        <p:spPr>
          <a:xfrm>
            <a:off x="179512" y="1340768"/>
            <a:ext cx="8640960" cy="1219200"/>
          </a:xfrm>
        </p:spPr>
        <p:txBody>
          <a:bodyPr>
            <a:noAutofit/>
          </a:bodyPr>
          <a:lstStyle/>
          <a:p>
            <a:pPr algn="l"/>
            <a:r>
              <a:rPr lang="es-CL" sz="2000" dirty="0">
                <a:solidFill>
                  <a:srgbClr val="002060"/>
                </a:solidFill>
                <a:latin typeface="Arial" pitchFamily="34" charset="0"/>
                <a:cs typeface="Arial" pitchFamily="34" charset="0"/>
              </a:rPr>
              <a:t>El paradigma de este modelo es la </a:t>
            </a:r>
            <a:r>
              <a:rPr lang="es-CL" sz="2000" i="1" dirty="0" err="1">
                <a:solidFill>
                  <a:srgbClr val="002060"/>
                </a:solidFill>
                <a:latin typeface="Arial" pitchFamily="34" charset="0"/>
                <a:cs typeface="Arial" pitchFamily="34" charset="0"/>
              </a:rPr>
              <a:t>probation</a:t>
            </a:r>
            <a:r>
              <a:rPr lang="es-CL" sz="2000" dirty="0">
                <a:solidFill>
                  <a:srgbClr val="002060"/>
                </a:solidFill>
                <a:latin typeface="Arial" pitchFamily="34" charset="0"/>
                <a:cs typeface="Arial" pitchFamily="34" charset="0"/>
              </a:rPr>
              <a:t>, entendida como un mecanismo para ayudar a la persona que ha cometido un delito, a superar los problemas de carácter personal o social que hayan influido en la comisión del delito, con el objetivo de disminuir las posibilidades de reincidencia.</a:t>
            </a:r>
          </a:p>
          <a:p>
            <a:pPr algn="l"/>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En </a:t>
            </a:r>
            <a:r>
              <a:rPr lang="es-CL" sz="2000" dirty="0">
                <a:solidFill>
                  <a:srgbClr val="002060"/>
                </a:solidFill>
                <a:latin typeface="Arial" pitchFamily="34" charset="0"/>
                <a:cs typeface="Arial" pitchFamily="34" charset="0"/>
              </a:rPr>
              <a:t>este modelo, los antecedentes penales debiesen tener un carácter flexible en cuanto a impedimento para acceder a las MAR, debiendo evaluarse caso a caso, y no establecerse la improcedencia de las MAR a nivel legal en caso de reincidencia por las siguientes razones:</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4</a:t>
            </a:fld>
            <a:endParaRPr lang="es-CL"/>
          </a:p>
        </p:txBody>
      </p:sp>
    </p:spTree>
    <p:extLst>
      <p:ext uri="{BB962C8B-B14F-4D97-AF65-F5344CB8AC3E}">
        <p14:creationId xmlns="" xmlns:p14="http://schemas.microsoft.com/office/powerpoint/2010/main" val="10659567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MODELO REHABILITADOR</a:t>
            </a:r>
            <a:endParaRPr lang="es-CL" sz="2400" dirty="0">
              <a:solidFill>
                <a:srgbClr val="FF0000"/>
              </a:solidFill>
            </a:endParaRPr>
          </a:p>
        </p:txBody>
      </p:sp>
      <p:sp>
        <p:nvSpPr>
          <p:cNvPr id="3" name="2 Subtítulo"/>
          <p:cNvSpPr>
            <a:spLocks noGrp="1"/>
          </p:cNvSpPr>
          <p:nvPr>
            <p:ph type="subTitle" idx="1"/>
          </p:nvPr>
        </p:nvSpPr>
        <p:spPr>
          <a:xfrm>
            <a:off x="179512" y="1340768"/>
            <a:ext cx="8640960" cy="1219200"/>
          </a:xfrm>
        </p:spPr>
        <p:txBody>
          <a:bodyPr>
            <a:noAutofit/>
          </a:bodyPr>
          <a:lstStyle/>
          <a:p>
            <a:pPr marL="342900" indent="-342900" algn="l">
              <a:buFont typeface="Wingdings" pitchFamily="2" charset="2"/>
              <a:buChar char="q"/>
            </a:pPr>
            <a:r>
              <a:rPr lang="es-CL" sz="2000" dirty="0" smtClean="0">
                <a:solidFill>
                  <a:srgbClr val="002060"/>
                </a:solidFill>
                <a:latin typeface="Arial" pitchFamily="34" charset="0"/>
                <a:cs typeface="Arial" pitchFamily="34" charset="0"/>
              </a:rPr>
              <a:t>La </a:t>
            </a:r>
            <a:r>
              <a:rPr lang="es-CL" sz="2000" dirty="0">
                <a:solidFill>
                  <a:srgbClr val="002060"/>
                </a:solidFill>
                <a:latin typeface="Arial" pitchFamily="34" charset="0"/>
                <a:cs typeface="Arial" pitchFamily="34" charset="0"/>
              </a:rPr>
              <a:t>ley no puede presumir de derecho la </a:t>
            </a:r>
            <a:r>
              <a:rPr lang="es-CL" sz="2000" dirty="0" err="1">
                <a:solidFill>
                  <a:srgbClr val="002060"/>
                </a:solidFill>
                <a:latin typeface="Arial" pitchFamily="34" charset="0"/>
                <a:cs typeface="Arial" pitchFamily="34" charset="0"/>
              </a:rPr>
              <a:t>irrecuperabilidad</a:t>
            </a:r>
            <a:r>
              <a:rPr lang="es-CL" sz="2000" dirty="0">
                <a:solidFill>
                  <a:srgbClr val="002060"/>
                </a:solidFill>
                <a:latin typeface="Arial" pitchFamily="34" charset="0"/>
                <a:cs typeface="Arial" pitchFamily="34" charset="0"/>
              </a:rPr>
              <a:t> de una persona por tener delitos anteriores (en el entendido que la cárcel no “recupera”). Con ello, “el marginado queda doblemente marginado</a:t>
            </a:r>
            <a:r>
              <a:rPr lang="es-CL" sz="2000" dirty="0" smtClean="0">
                <a:solidFill>
                  <a:srgbClr val="002060"/>
                </a:solidFill>
                <a:latin typeface="Arial" pitchFamily="34" charset="0"/>
                <a:cs typeface="Arial" pitchFamily="34" charset="0"/>
              </a:rPr>
              <a:t>”.</a:t>
            </a:r>
          </a:p>
          <a:p>
            <a:pPr marL="342900" indent="-342900" algn="l">
              <a:buFont typeface="Wingdings" pitchFamily="2" charset="2"/>
              <a:buChar char="q"/>
            </a:pPr>
            <a:endParaRPr lang="es-CL" sz="2000" dirty="0">
              <a:solidFill>
                <a:srgbClr val="002060"/>
              </a:solidFill>
              <a:latin typeface="Arial" pitchFamily="34" charset="0"/>
              <a:cs typeface="Arial" pitchFamily="34" charset="0"/>
            </a:endParaRPr>
          </a:p>
          <a:p>
            <a:pPr marL="342900" indent="-342900" algn="l">
              <a:buFont typeface="Wingdings" pitchFamily="2" charset="2"/>
              <a:buChar char="q"/>
            </a:pPr>
            <a:r>
              <a:rPr lang="es-CL" sz="2000" dirty="0" smtClean="0">
                <a:solidFill>
                  <a:srgbClr val="002060"/>
                </a:solidFill>
                <a:latin typeface="Arial" pitchFamily="34" charset="0"/>
                <a:cs typeface="Arial" pitchFamily="34" charset="0"/>
              </a:rPr>
              <a:t>La </a:t>
            </a:r>
            <a:r>
              <a:rPr lang="es-CL" sz="2000" dirty="0">
                <a:solidFill>
                  <a:srgbClr val="002060"/>
                </a:solidFill>
                <a:latin typeface="Arial" pitchFamily="34" charset="0"/>
                <a:cs typeface="Arial" pitchFamily="34" charset="0"/>
              </a:rPr>
              <a:t>propia cárcel actúa como factor favorecedor de la </a:t>
            </a:r>
            <a:r>
              <a:rPr lang="es-CL" sz="2000" dirty="0" smtClean="0">
                <a:solidFill>
                  <a:srgbClr val="002060"/>
                </a:solidFill>
                <a:latin typeface="Arial" pitchFamily="34" charset="0"/>
                <a:cs typeface="Arial" pitchFamily="34" charset="0"/>
              </a:rPr>
              <a:t>delincuencia</a:t>
            </a:r>
          </a:p>
          <a:p>
            <a:pPr marL="342900" indent="-342900" algn="l">
              <a:buFont typeface="Wingdings" pitchFamily="2" charset="2"/>
              <a:buChar char="q"/>
            </a:pPr>
            <a:endParaRPr lang="es-CL" sz="2000" dirty="0">
              <a:solidFill>
                <a:srgbClr val="002060"/>
              </a:solidFill>
              <a:latin typeface="Arial" pitchFamily="34" charset="0"/>
              <a:cs typeface="Arial" pitchFamily="34" charset="0"/>
            </a:endParaRPr>
          </a:p>
          <a:p>
            <a:pPr marL="342900" indent="-342900" algn="l">
              <a:buFont typeface="Wingdings" pitchFamily="2" charset="2"/>
              <a:buChar char="q"/>
            </a:pPr>
            <a:r>
              <a:rPr lang="es-CL" sz="2000" dirty="0" smtClean="0">
                <a:solidFill>
                  <a:srgbClr val="002060"/>
                </a:solidFill>
                <a:latin typeface="Arial" pitchFamily="34" charset="0"/>
                <a:cs typeface="Arial" pitchFamily="34" charset="0"/>
              </a:rPr>
              <a:t>Las </a:t>
            </a:r>
            <a:r>
              <a:rPr lang="es-CL" sz="2000" dirty="0">
                <a:solidFill>
                  <a:srgbClr val="002060"/>
                </a:solidFill>
                <a:latin typeface="Arial" pitchFamily="34" charset="0"/>
                <a:cs typeface="Arial" pitchFamily="34" charset="0"/>
              </a:rPr>
              <a:t>circunstancias personales pueden variar entre la comisión de uno u otro delito. </a:t>
            </a:r>
            <a:endParaRPr lang="es-CL" sz="2000" dirty="0" smtClean="0">
              <a:solidFill>
                <a:srgbClr val="002060"/>
              </a:solidFill>
              <a:latin typeface="Arial" pitchFamily="34" charset="0"/>
              <a:cs typeface="Arial" pitchFamily="34" charset="0"/>
            </a:endParaRPr>
          </a:p>
          <a:p>
            <a:pPr marL="342900" indent="-342900" algn="l">
              <a:buFont typeface="Wingdings" pitchFamily="2" charset="2"/>
              <a:buChar char="q"/>
            </a:pPr>
            <a:endParaRPr lang="es-CL" sz="2000" dirty="0">
              <a:solidFill>
                <a:srgbClr val="002060"/>
              </a:solidFill>
              <a:latin typeface="Arial" pitchFamily="34" charset="0"/>
              <a:cs typeface="Arial" pitchFamily="34" charset="0"/>
            </a:endParaRPr>
          </a:p>
          <a:p>
            <a:pPr marL="342900" indent="-342900" algn="l">
              <a:buFont typeface="Wingdings" pitchFamily="2" charset="2"/>
              <a:buChar char="q"/>
            </a:pPr>
            <a:r>
              <a:rPr lang="es-CL" sz="2000" dirty="0" smtClean="0">
                <a:solidFill>
                  <a:srgbClr val="002060"/>
                </a:solidFill>
                <a:latin typeface="Arial" pitchFamily="34" charset="0"/>
                <a:cs typeface="Arial" pitchFamily="34" charset="0"/>
              </a:rPr>
              <a:t>Hay </a:t>
            </a:r>
            <a:r>
              <a:rPr lang="es-CL" sz="2000" dirty="0">
                <a:solidFill>
                  <a:srgbClr val="002060"/>
                </a:solidFill>
                <a:latin typeface="Arial" pitchFamily="34" charset="0"/>
                <a:cs typeface="Arial" pitchFamily="34" charset="0"/>
              </a:rPr>
              <a:t>distintos tipos y calidades de reincidencia</a:t>
            </a:r>
            <a:r>
              <a:rPr lang="es-CL" sz="2000" dirty="0" smtClean="0">
                <a:solidFill>
                  <a:srgbClr val="002060"/>
                </a:solidFill>
                <a:latin typeface="Arial" pitchFamily="34" charset="0"/>
                <a:cs typeface="Arial" pitchFamily="34" charset="0"/>
              </a:rPr>
              <a:t>.</a:t>
            </a:r>
          </a:p>
          <a:p>
            <a:pPr marL="342900" indent="-342900" algn="l">
              <a:buFont typeface="Wingdings" pitchFamily="2" charset="2"/>
              <a:buChar char="q"/>
            </a:pPr>
            <a:endParaRPr lang="es-CL" sz="2000" dirty="0">
              <a:solidFill>
                <a:srgbClr val="002060"/>
              </a:solidFill>
              <a:latin typeface="Arial" pitchFamily="34" charset="0"/>
              <a:cs typeface="Arial" pitchFamily="34" charset="0"/>
            </a:endParaRPr>
          </a:p>
          <a:p>
            <a:pPr marL="342900" indent="-342900" algn="l">
              <a:buFont typeface="Wingdings" pitchFamily="2" charset="2"/>
              <a:buChar char="q"/>
            </a:pPr>
            <a:r>
              <a:rPr lang="es-CL" sz="2000" dirty="0" smtClean="0">
                <a:solidFill>
                  <a:srgbClr val="002060"/>
                </a:solidFill>
                <a:latin typeface="Arial" pitchFamily="34" charset="0"/>
                <a:cs typeface="Arial" pitchFamily="34" charset="0"/>
              </a:rPr>
              <a:t>Incluso </a:t>
            </a:r>
            <a:r>
              <a:rPr lang="es-CL" sz="2000" dirty="0">
                <a:solidFill>
                  <a:srgbClr val="002060"/>
                </a:solidFill>
                <a:latin typeface="Arial" pitchFamily="34" charset="0"/>
                <a:cs typeface="Arial" pitchFamily="34" charset="0"/>
              </a:rPr>
              <a:t>pueden existir antecedentes posteriores al hecho punible que favorezcan la aplicación de una MAR (ventaja de sistemas procesales lentos en Latinoamérica).</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5</a:t>
            </a:fld>
            <a:endParaRPr lang="es-CL"/>
          </a:p>
        </p:txBody>
      </p:sp>
    </p:spTree>
    <p:extLst>
      <p:ext uri="{BB962C8B-B14F-4D97-AF65-F5344CB8AC3E}">
        <p14:creationId xmlns="" xmlns:p14="http://schemas.microsoft.com/office/powerpoint/2010/main" val="24558217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MODELO REHABILITADOR</a:t>
            </a:r>
            <a:endParaRPr lang="es-CL" sz="2400" dirty="0">
              <a:solidFill>
                <a:srgbClr val="FF0000"/>
              </a:solidFill>
            </a:endParaRPr>
          </a:p>
        </p:txBody>
      </p:sp>
      <p:sp>
        <p:nvSpPr>
          <p:cNvPr id="3" name="2 Subtítulo"/>
          <p:cNvSpPr>
            <a:spLocks noGrp="1"/>
          </p:cNvSpPr>
          <p:nvPr>
            <p:ph type="subTitle" idx="1"/>
          </p:nvPr>
        </p:nvSpPr>
        <p:spPr>
          <a:xfrm>
            <a:off x="179512" y="1340768"/>
            <a:ext cx="8640960" cy="1219200"/>
          </a:xfrm>
        </p:spPr>
        <p:txBody>
          <a:bodyPr>
            <a:noAutofit/>
          </a:bodyPr>
          <a:lstStyle/>
          <a:p>
            <a:pPr algn="l"/>
            <a:r>
              <a:rPr lang="es-CL" sz="2000" dirty="0">
                <a:solidFill>
                  <a:srgbClr val="002060"/>
                </a:solidFill>
                <a:latin typeface="Arial" pitchFamily="34" charset="0"/>
                <a:cs typeface="Arial" pitchFamily="34" charset="0"/>
              </a:rPr>
              <a:t>Lo importante es hacer un pronóstico lo más objetivo posible sobre su vida futura (paradigma de la peligrosidad y del riesgo). </a:t>
            </a:r>
            <a:r>
              <a:rPr lang="es-CL" sz="2000" dirty="0" smtClean="0">
                <a:solidFill>
                  <a:srgbClr val="002060"/>
                </a:solidFill>
                <a:latin typeface="Arial" pitchFamily="34" charset="0"/>
                <a:cs typeface="Arial" pitchFamily="34" charset="0"/>
              </a:rPr>
              <a:t/>
            </a:r>
            <a:br>
              <a:rPr lang="es-CL" sz="2000" dirty="0" smtClean="0">
                <a:solidFill>
                  <a:srgbClr val="002060"/>
                </a:solidFill>
                <a:latin typeface="Arial" pitchFamily="34" charset="0"/>
                <a:cs typeface="Arial" pitchFamily="34" charset="0"/>
              </a:rPr>
            </a:br>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Entonces</a:t>
            </a:r>
            <a:r>
              <a:rPr lang="es-CL" sz="2000" dirty="0">
                <a:solidFill>
                  <a:srgbClr val="002060"/>
                </a:solidFill>
                <a:latin typeface="Arial" pitchFamily="34" charset="0"/>
                <a:cs typeface="Arial" pitchFamily="34" charset="0"/>
              </a:rPr>
              <a:t>, el principal desafío de este modelo debe ser el establecimiento de parámetros objetivos de evaluación de cada imputado/condenado, para evitar ya sea la automatización o la arbitrariedad. </a:t>
            </a:r>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Se </a:t>
            </a:r>
            <a:r>
              <a:rPr lang="es-CL" sz="2000" dirty="0">
                <a:solidFill>
                  <a:srgbClr val="002060"/>
                </a:solidFill>
                <a:latin typeface="Arial" pitchFamily="34" charset="0"/>
                <a:cs typeface="Arial" pitchFamily="34" charset="0"/>
              </a:rPr>
              <a:t>debe eliminar en todo caso el concepto de “peligrosidad”. </a:t>
            </a: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6</a:t>
            </a:fld>
            <a:endParaRPr lang="es-CL"/>
          </a:p>
        </p:txBody>
      </p:sp>
    </p:spTree>
    <p:extLst>
      <p:ext uri="{BB962C8B-B14F-4D97-AF65-F5344CB8AC3E}">
        <p14:creationId xmlns="" xmlns:p14="http://schemas.microsoft.com/office/powerpoint/2010/main" val="33648597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MODELO REHABILITADOR</a:t>
            </a:r>
            <a:endParaRPr lang="es-CL" sz="2400" dirty="0">
              <a:solidFill>
                <a:srgbClr val="FF0000"/>
              </a:solidFill>
            </a:endParaRPr>
          </a:p>
        </p:txBody>
      </p:sp>
      <p:sp>
        <p:nvSpPr>
          <p:cNvPr id="3" name="2 Subtítulo"/>
          <p:cNvSpPr>
            <a:spLocks noGrp="1"/>
          </p:cNvSpPr>
          <p:nvPr>
            <p:ph type="subTitle" idx="1"/>
          </p:nvPr>
        </p:nvSpPr>
        <p:spPr>
          <a:xfrm>
            <a:off x="179512" y="1340768"/>
            <a:ext cx="8640960" cy="1219200"/>
          </a:xfrm>
        </p:spPr>
        <p:txBody>
          <a:bodyPr>
            <a:noAutofit/>
          </a:bodyPr>
          <a:lstStyle/>
          <a:p>
            <a:pPr algn="l"/>
            <a:r>
              <a:rPr lang="es-CL" sz="2000" dirty="0" smtClean="0">
                <a:solidFill>
                  <a:srgbClr val="002060"/>
                </a:solidFill>
                <a:latin typeface="Arial" pitchFamily="34" charset="0"/>
                <a:cs typeface="Arial" pitchFamily="34" charset="0"/>
              </a:rPr>
              <a:t>Se </a:t>
            </a:r>
            <a:r>
              <a:rPr lang="es-CL" sz="2000" dirty="0">
                <a:solidFill>
                  <a:srgbClr val="002060"/>
                </a:solidFill>
                <a:latin typeface="Arial" pitchFamily="34" charset="0"/>
                <a:cs typeface="Arial" pitchFamily="34" charset="0"/>
              </a:rPr>
              <a:t>critica que después esto se automatiza, y los jueces pueden excluir determinados delitos (sexuales o relacionados con drogas) o a determinados grupos de personas (estratos sociales “menos respetables”). </a:t>
            </a:r>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En </a:t>
            </a:r>
            <a:r>
              <a:rPr lang="es-CL" sz="2000" dirty="0">
                <a:solidFill>
                  <a:srgbClr val="002060"/>
                </a:solidFill>
                <a:latin typeface="Arial" pitchFamily="34" charset="0"/>
                <a:cs typeface="Arial" pitchFamily="34" charset="0"/>
              </a:rPr>
              <a:t>todo </a:t>
            </a:r>
            <a:r>
              <a:rPr lang="es-CL" sz="2000" dirty="0" smtClean="0">
                <a:solidFill>
                  <a:srgbClr val="002060"/>
                </a:solidFill>
                <a:latin typeface="Arial" pitchFamily="34" charset="0"/>
                <a:cs typeface="Arial" pitchFamily="34" charset="0"/>
              </a:rPr>
              <a:t>caso:</a:t>
            </a:r>
          </a:p>
          <a:p>
            <a:pPr algn="l"/>
            <a:r>
              <a:rPr lang="es-CL" sz="2000" dirty="0">
                <a:solidFill>
                  <a:srgbClr val="002060"/>
                </a:solidFill>
                <a:latin typeface="Arial" pitchFamily="34" charset="0"/>
                <a:cs typeface="Arial" pitchFamily="34" charset="0"/>
              </a:rPr>
              <a:t>E</a:t>
            </a:r>
            <a:r>
              <a:rPr lang="es-CL" sz="2000" dirty="0" smtClean="0">
                <a:solidFill>
                  <a:srgbClr val="002060"/>
                </a:solidFill>
                <a:latin typeface="Arial" pitchFamily="34" charset="0"/>
                <a:cs typeface="Arial" pitchFamily="34" charset="0"/>
              </a:rPr>
              <a:t>s </a:t>
            </a:r>
            <a:r>
              <a:rPr lang="es-CL" sz="2000" dirty="0">
                <a:solidFill>
                  <a:srgbClr val="002060"/>
                </a:solidFill>
                <a:latin typeface="Arial" pitchFamily="34" charset="0"/>
                <a:cs typeface="Arial" pitchFamily="34" charset="0"/>
              </a:rPr>
              <a:t>normal que en las legislaciones no se establezca el carácter vinculante de los informes, siendo finalmente el juez quien decida escuchando previamente a las partes. </a:t>
            </a:r>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a:p>
            <a:pPr algn="l"/>
            <a:r>
              <a:rPr lang="es-CL" sz="2000" dirty="0">
                <a:solidFill>
                  <a:srgbClr val="002060"/>
                </a:solidFill>
                <a:latin typeface="Arial" pitchFamily="34" charset="0"/>
                <a:cs typeface="Arial" pitchFamily="34" charset="0"/>
              </a:rPr>
              <a:t>S</a:t>
            </a:r>
            <a:r>
              <a:rPr lang="es-CL" sz="2000" dirty="0" smtClean="0">
                <a:solidFill>
                  <a:srgbClr val="002060"/>
                </a:solidFill>
                <a:latin typeface="Arial" pitchFamily="34" charset="0"/>
                <a:cs typeface="Arial" pitchFamily="34" charset="0"/>
              </a:rPr>
              <a:t>us </a:t>
            </a:r>
            <a:r>
              <a:rPr lang="es-CL" sz="2000" dirty="0">
                <a:solidFill>
                  <a:srgbClr val="002060"/>
                </a:solidFill>
                <a:latin typeface="Arial" pitchFamily="34" charset="0"/>
                <a:cs typeface="Arial" pitchFamily="34" charset="0"/>
              </a:rPr>
              <a:t>resoluciones deben ser siempre motivadas, y ello no como consecuencia de un modelo rehabilitador, sino como consecuencia del deber de fundamentación de toda decisión judicial que priva o restringe derechos de los ciudadanos. </a:t>
            </a: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7</a:t>
            </a:fld>
            <a:endParaRPr lang="es-CL"/>
          </a:p>
        </p:txBody>
      </p:sp>
    </p:spTree>
    <p:extLst>
      <p:ext uri="{BB962C8B-B14F-4D97-AF65-F5344CB8AC3E}">
        <p14:creationId xmlns="" xmlns:p14="http://schemas.microsoft.com/office/powerpoint/2010/main" val="15871592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MODELO REHABILITADOR</a:t>
            </a:r>
            <a:endParaRPr lang="es-CL" sz="2400" dirty="0">
              <a:solidFill>
                <a:srgbClr val="FF0000"/>
              </a:solidFill>
            </a:endParaRPr>
          </a:p>
        </p:txBody>
      </p:sp>
      <p:sp>
        <p:nvSpPr>
          <p:cNvPr id="3" name="2 Subtítulo"/>
          <p:cNvSpPr>
            <a:spLocks noGrp="1"/>
          </p:cNvSpPr>
          <p:nvPr>
            <p:ph type="subTitle" idx="1"/>
          </p:nvPr>
        </p:nvSpPr>
        <p:spPr>
          <a:xfrm>
            <a:off x="179512" y="1340768"/>
            <a:ext cx="8640960" cy="1219200"/>
          </a:xfrm>
        </p:spPr>
        <p:txBody>
          <a:bodyPr>
            <a:noAutofit/>
          </a:bodyPr>
          <a:lstStyle/>
          <a:p>
            <a:pPr algn="l"/>
            <a:endParaRPr lang="es-CL" sz="2000" dirty="0" smtClean="0">
              <a:solidFill>
                <a:srgbClr val="002060"/>
              </a:solidFill>
              <a:latin typeface="Arial" pitchFamily="34" charset="0"/>
              <a:cs typeface="Arial" pitchFamily="34" charset="0"/>
            </a:endParaRPr>
          </a:p>
          <a:p>
            <a:pPr algn="l"/>
            <a:r>
              <a:rPr lang="es-CL" sz="2000" dirty="0">
                <a:solidFill>
                  <a:srgbClr val="002060"/>
                </a:solidFill>
                <a:latin typeface="Arial" pitchFamily="34" charset="0"/>
                <a:cs typeface="Arial" pitchFamily="34" charset="0"/>
              </a:rPr>
              <a:t>Incluso los antecedentes (ya no penales, sino en sentido amplio) negativos de una persona, como deficiencias en la </a:t>
            </a:r>
            <a:r>
              <a:rPr lang="es-CL" sz="2000" dirty="0" err="1">
                <a:solidFill>
                  <a:srgbClr val="002060"/>
                </a:solidFill>
                <a:latin typeface="Arial" pitchFamily="34" charset="0"/>
                <a:cs typeface="Arial" pitchFamily="34" charset="0"/>
              </a:rPr>
              <a:t>desocialización</a:t>
            </a:r>
            <a:r>
              <a:rPr lang="es-CL" sz="2000" dirty="0">
                <a:solidFill>
                  <a:srgbClr val="002060"/>
                </a:solidFill>
                <a:latin typeface="Arial" pitchFamily="34" charset="0"/>
                <a:cs typeface="Arial" pitchFamily="34" charset="0"/>
              </a:rPr>
              <a:t> pueden contribuir a fundamentar la aplicación de una MAR. </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De </a:t>
            </a:r>
            <a:r>
              <a:rPr lang="es-CL" sz="2000" dirty="0">
                <a:solidFill>
                  <a:srgbClr val="002060"/>
                </a:solidFill>
                <a:latin typeface="Arial" pitchFamily="34" charset="0"/>
                <a:cs typeface="Arial" pitchFamily="34" charset="0"/>
              </a:rPr>
              <a:t>acuerdo a este modelo, la duración de la MAR sería independiente de la duración de la pena privativa de libertad.</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Como </a:t>
            </a:r>
            <a:r>
              <a:rPr lang="es-CL" sz="2000" dirty="0">
                <a:solidFill>
                  <a:srgbClr val="002060"/>
                </a:solidFill>
                <a:latin typeface="Arial" pitchFamily="34" charset="0"/>
                <a:cs typeface="Arial" pitchFamily="34" charset="0"/>
              </a:rPr>
              <a:t>ventaja de este modelo estaría su supuesta contribución a la seguridad pública.</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8</a:t>
            </a:fld>
            <a:endParaRPr lang="es-CL"/>
          </a:p>
        </p:txBody>
      </p:sp>
    </p:spTree>
    <p:extLst>
      <p:ext uri="{BB962C8B-B14F-4D97-AF65-F5344CB8AC3E}">
        <p14:creationId xmlns="" xmlns:p14="http://schemas.microsoft.com/office/powerpoint/2010/main" val="1748032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MODELO REHABILITADOR</a:t>
            </a:r>
            <a:endParaRPr lang="es-CL" sz="2400" dirty="0">
              <a:solidFill>
                <a:srgbClr val="FF0000"/>
              </a:solidFill>
            </a:endParaRPr>
          </a:p>
        </p:txBody>
      </p:sp>
      <p:sp>
        <p:nvSpPr>
          <p:cNvPr id="3" name="2 Subtítulo"/>
          <p:cNvSpPr>
            <a:spLocks noGrp="1"/>
          </p:cNvSpPr>
          <p:nvPr>
            <p:ph type="subTitle" idx="1"/>
          </p:nvPr>
        </p:nvSpPr>
        <p:spPr>
          <a:xfrm>
            <a:off x="179512" y="1052736"/>
            <a:ext cx="8640960" cy="1219200"/>
          </a:xfrm>
        </p:spPr>
        <p:txBody>
          <a:bodyPr>
            <a:noAutofit/>
          </a:bodyPr>
          <a:lstStyle/>
          <a:p>
            <a:pPr algn="l"/>
            <a:r>
              <a:rPr lang="es-CL" sz="2000" dirty="0">
                <a:solidFill>
                  <a:srgbClr val="002060"/>
                </a:solidFill>
                <a:latin typeface="Arial" pitchFamily="34" charset="0"/>
                <a:cs typeface="Arial" pitchFamily="34" charset="0"/>
              </a:rPr>
              <a:t>Críticas al modelo rehabilitador como fundamento para reducir el uso de la prisión (aunque ojo, ese no ha sido su fin):</a:t>
            </a:r>
          </a:p>
          <a:p>
            <a:pPr algn="l"/>
            <a:endParaRPr lang="es-CL" sz="2000" dirty="0" smtClean="0">
              <a:solidFill>
                <a:srgbClr val="002060"/>
              </a:solidFill>
              <a:latin typeface="Arial" pitchFamily="34" charset="0"/>
              <a:cs typeface="Arial" pitchFamily="34" charset="0"/>
            </a:endParaRPr>
          </a:p>
          <a:p>
            <a:pPr marL="342900" indent="-342900" algn="l">
              <a:buFont typeface="Wingdings" pitchFamily="2" charset="2"/>
              <a:buChar char="v"/>
            </a:pPr>
            <a:r>
              <a:rPr lang="es-CL" sz="2000" dirty="0" smtClean="0">
                <a:solidFill>
                  <a:srgbClr val="002060"/>
                </a:solidFill>
                <a:latin typeface="Arial" pitchFamily="34" charset="0"/>
                <a:cs typeface="Arial" pitchFamily="34" charset="0"/>
              </a:rPr>
              <a:t>No </a:t>
            </a:r>
            <a:r>
              <a:rPr lang="es-CL" sz="2000" dirty="0">
                <a:solidFill>
                  <a:srgbClr val="002060"/>
                </a:solidFill>
                <a:latin typeface="Arial" pitchFamily="34" charset="0"/>
                <a:cs typeface="Arial" pitchFamily="34" charset="0"/>
              </a:rPr>
              <a:t>permite justificar a las MAR que no tienen un componente rehabilitador, como la multa o la reparación económica, o incluso los servicios comunitarios, que sin embargo, sí tienen potencial para reducir el uso de la </a:t>
            </a:r>
            <a:r>
              <a:rPr lang="es-CL" sz="2000" dirty="0" smtClean="0">
                <a:solidFill>
                  <a:srgbClr val="002060"/>
                </a:solidFill>
                <a:latin typeface="Arial" pitchFamily="34" charset="0"/>
                <a:cs typeface="Arial" pitchFamily="34" charset="0"/>
              </a:rPr>
              <a:t>prisión*.</a:t>
            </a:r>
            <a:endParaRPr lang="es-CL" sz="2000" dirty="0">
              <a:solidFill>
                <a:srgbClr val="002060"/>
              </a:solidFill>
              <a:latin typeface="Arial" pitchFamily="34" charset="0"/>
              <a:cs typeface="Arial" pitchFamily="34" charset="0"/>
            </a:endParaRPr>
          </a:p>
          <a:p>
            <a:pPr marL="342900" indent="-342900" algn="l">
              <a:buFont typeface="Wingdings" pitchFamily="2" charset="2"/>
              <a:buChar char="v"/>
            </a:pPr>
            <a:r>
              <a:rPr lang="es-CL" sz="2000" dirty="0" smtClean="0">
                <a:solidFill>
                  <a:srgbClr val="002060"/>
                </a:solidFill>
                <a:latin typeface="Arial" pitchFamily="34" charset="0"/>
                <a:cs typeface="Arial" pitchFamily="34" charset="0"/>
              </a:rPr>
              <a:t>El </a:t>
            </a:r>
            <a:r>
              <a:rPr lang="es-CL" sz="2000" dirty="0">
                <a:solidFill>
                  <a:srgbClr val="002060"/>
                </a:solidFill>
                <a:latin typeface="Arial" pitchFamily="34" charset="0"/>
                <a:cs typeface="Arial" pitchFamily="34" charset="0"/>
              </a:rPr>
              <a:t>sometimiento de las MAR al requisito de su efectividad rehabilitadora puede llevar incluso a limitar su uso en delitos de baja gravedad cometidos por personas que no tengan un buen pronóstico.</a:t>
            </a:r>
          </a:p>
          <a:p>
            <a:pPr marL="342900" indent="-342900" algn="l">
              <a:buFont typeface="Wingdings" pitchFamily="2" charset="2"/>
              <a:buChar char="v"/>
            </a:pPr>
            <a:r>
              <a:rPr lang="es-CL" sz="2000" dirty="0" smtClean="0">
                <a:solidFill>
                  <a:srgbClr val="002060"/>
                </a:solidFill>
                <a:latin typeface="Arial" pitchFamily="34" charset="0"/>
                <a:cs typeface="Arial" pitchFamily="34" charset="0"/>
              </a:rPr>
              <a:t>En </a:t>
            </a:r>
            <a:r>
              <a:rPr lang="es-CL" sz="2000" dirty="0">
                <a:solidFill>
                  <a:srgbClr val="002060"/>
                </a:solidFill>
                <a:latin typeface="Arial" pitchFamily="34" charset="0"/>
                <a:cs typeface="Arial" pitchFamily="34" charset="0"/>
              </a:rPr>
              <a:t>igual sentido, si la persona condenada carece de aspectos sociales o personales que deban resolverse, se torna absurdo acudir a la </a:t>
            </a:r>
            <a:r>
              <a:rPr lang="es-CL" sz="2000" i="1" dirty="0" err="1">
                <a:solidFill>
                  <a:srgbClr val="002060"/>
                </a:solidFill>
                <a:latin typeface="Arial" pitchFamily="34" charset="0"/>
                <a:cs typeface="Arial" pitchFamily="34" charset="0"/>
              </a:rPr>
              <a:t>probation</a:t>
            </a:r>
            <a:r>
              <a:rPr lang="es-CL" sz="2000" dirty="0">
                <a:solidFill>
                  <a:srgbClr val="002060"/>
                </a:solidFill>
                <a:latin typeface="Arial" pitchFamily="34" charset="0"/>
                <a:cs typeface="Arial" pitchFamily="34" charset="0"/>
              </a:rPr>
              <a:t>, y por ende, sólo cabe la cárcel.</a:t>
            </a:r>
          </a:p>
          <a:p>
            <a:pPr marL="342900" indent="-342900" algn="l">
              <a:buFont typeface="Wingdings" pitchFamily="2" charset="2"/>
              <a:buChar char="v"/>
            </a:pPr>
            <a:r>
              <a:rPr lang="es-CL" sz="2000" dirty="0" smtClean="0">
                <a:solidFill>
                  <a:srgbClr val="002060"/>
                </a:solidFill>
                <a:latin typeface="Arial" pitchFamily="34" charset="0"/>
                <a:cs typeface="Arial" pitchFamily="34" charset="0"/>
              </a:rPr>
              <a:t>Se </a:t>
            </a:r>
            <a:r>
              <a:rPr lang="es-CL" sz="2000" dirty="0">
                <a:solidFill>
                  <a:srgbClr val="002060"/>
                </a:solidFill>
                <a:latin typeface="Arial" pitchFamily="34" charset="0"/>
                <a:cs typeface="Arial" pitchFamily="34" charset="0"/>
              </a:rPr>
              <a:t>pueden establecer tiempos muy largos de supervisión.</a:t>
            </a:r>
          </a:p>
          <a:p>
            <a:pPr marL="342900" indent="-342900" algn="l">
              <a:buFont typeface="Wingdings" pitchFamily="2" charset="2"/>
              <a:buChar char="v"/>
            </a:pPr>
            <a:r>
              <a:rPr lang="es-CL" sz="2000" dirty="0" smtClean="0">
                <a:solidFill>
                  <a:srgbClr val="002060"/>
                </a:solidFill>
                <a:latin typeface="Arial" pitchFamily="34" charset="0"/>
                <a:cs typeface="Arial" pitchFamily="34" charset="0"/>
              </a:rPr>
              <a:t>Se </a:t>
            </a:r>
            <a:r>
              <a:rPr lang="es-CL" sz="2000" dirty="0">
                <a:solidFill>
                  <a:srgbClr val="002060"/>
                </a:solidFill>
                <a:latin typeface="Arial" pitchFamily="34" charset="0"/>
                <a:cs typeface="Arial" pitchFamily="34" charset="0"/>
              </a:rPr>
              <a:t>desconfía de instrumentos y procedimientos objetivos para establecer un adecuado pronóstico de reinserción.</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9</a:t>
            </a:fld>
            <a:endParaRPr lang="es-CL"/>
          </a:p>
        </p:txBody>
      </p:sp>
    </p:spTree>
    <p:extLst>
      <p:ext uri="{BB962C8B-B14F-4D97-AF65-F5344CB8AC3E}">
        <p14:creationId xmlns="" xmlns:p14="http://schemas.microsoft.com/office/powerpoint/2010/main" val="271362735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jecutivo">
  <a:themeElements>
    <a:clrScheme name="Ejecutivo">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jecutiv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jecutiv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311</TotalTime>
  <Words>1212</Words>
  <Application>Microsoft Office PowerPoint</Application>
  <PresentationFormat>Presentación en pantalla (4:3)</PresentationFormat>
  <Paragraphs>109</Paragraphs>
  <Slides>13</Slides>
  <Notes>4</Notes>
  <HiddenSlides>0</HiddenSlides>
  <MMClips>0</MMClips>
  <ScaleCrop>false</ScaleCrop>
  <HeadingPairs>
    <vt:vector size="4" baseType="variant">
      <vt:variant>
        <vt:lpstr>Tema</vt:lpstr>
      </vt:variant>
      <vt:variant>
        <vt:i4>1</vt:i4>
      </vt:variant>
      <vt:variant>
        <vt:lpstr>Títulos de diapositiva</vt:lpstr>
      </vt:variant>
      <vt:variant>
        <vt:i4>13</vt:i4>
      </vt:variant>
    </vt:vector>
  </HeadingPairs>
  <TitlesOfParts>
    <vt:vector size="14" baseType="lpstr">
      <vt:lpstr>Ejecutivo</vt:lpstr>
      <vt:lpstr>MEDIDAS ALTERNATIVAS A LA RECLUSIÓN  MODELOS</vt:lpstr>
      <vt:lpstr>MODELOS</vt:lpstr>
      <vt:lpstr>MODELO REHABILITADOR</vt:lpstr>
      <vt:lpstr>MODELO REHABILITADOR</vt:lpstr>
      <vt:lpstr>MODELO REHABILITADOR</vt:lpstr>
      <vt:lpstr>MODELO REHABILITADOR</vt:lpstr>
      <vt:lpstr>MODELO REHABILITADOR</vt:lpstr>
      <vt:lpstr>MODELO REHABILITADOR</vt:lpstr>
      <vt:lpstr>MODELO REHABILITADOR</vt:lpstr>
      <vt:lpstr>MODELO PROPORCIONALISTA</vt:lpstr>
      <vt:lpstr>MODELO PROPORCIONALISTA</vt:lpstr>
      <vt:lpstr>MODELO PROPORCIONALISTA</vt:lpstr>
      <vt:lpstr>MODELO PROPORCIONALISTA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Sebastian Valenzuela Aguero</dc:creator>
  <cp:lastModifiedBy>ASISTENTE</cp:lastModifiedBy>
  <cp:revision>44</cp:revision>
  <dcterms:created xsi:type="dcterms:W3CDTF">2012-10-29T14:38:20Z</dcterms:created>
  <dcterms:modified xsi:type="dcterms:W3CDTF">2013-10-03T07:43:18Z</dcterms:modified>
</cp:coreProperties>
</file>