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90" r:id="rId3"/>
    <p:sldId id="292" r:id="rId4"/>
    <p:sldId id="293" r:id="rId5"/>
    <p:sldId id="294" r:id="rId6"/>
    <p:sldId id="298" r:id="rId7"/>
    <p:sldId id="300" r:id="rId8"/>
    <p:sldId id="301" r:id="rId9"/>
    <p:sldId id="302" r:id="rId10"/>
    <p:sldId id="299" r:id="rId11"/>
    <p:sldId id="295" r:id="rId12"/>
    <p:sldId id="262" r:id="rId13"/>
    <p:sldId id="263" r:id="rId14"/>
    <p:sldId id="264" r:id="rId15"/>
    <p:sldId id="265" r:id="rId16"/>
    <p:sldId id="296" r:id="rId17"/>
    <p:sldId id="303" r:id="rId18"/>
    <p:sldId id="297" r:id="rId19"/>
    <p:sldId id="304" r:id="rId20"/>
    <p:sldId id="305" r:id="rId21"/>
    <p:sldId id="268" r:id="rId22"/>
    <p:sldId id="291" r:id="rId23"/>
    <p:sldId id="269" r:id="rId24"/>
    <p:sldId id="258" r:id="rId25"/>
    <p:sldId id="270" r:id="rId26"/>
    <p:sldId id="266" r:id="rId27"/>
    <p:sldId id="271" r:id="rId28"/>
    <p:sldId id="272" r:id="rId29"/>
    <p:sldId id="273" r:id="rId30"/>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33957" autoAdjust="0"/>
  </p:normalViewPr>
  <p:slideViewPr>
    <p:cSldViewPr>
      <p:cViewPr varScale="1">
        <p:scale>
          <a:sx n="105" d="100"/>
          <a:sy n="105" d="100"/>
        </p:scale>
        <p:origin x="-1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8F1920-6256-467B-90D0-014BD00B68A7}" type="datetimeFigureOut">
              <a:rPr lang="es-CL" smtClean="0"/>
              <a:pPr/>
              <a:t>03-10-2013</a:t>
            </a:fld>
            <a:endParaRPr lang="es-CL"/>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L"/>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7C8EBE-38ED-444E-B31F-11D20568946C}" type="slidenum">
              <a:rPr lang="es-CL" smtClean="0"/>
              <a:pPr/>
              <a:t>‹Nº›</a:t>
            </a:fld>
            <a:endParaRPr lang="es-CL"/>
          </a:p>
        </p:txBody>
      </p:sp>
    </p:spTree>
    <p:extLst>
      <p:ext uri="{BB962C8B-B14F-4D97-AF65-F5344CB8AC3E}">
        <p14:creationId xmlns="" xmlns:p14="http://schemas.microsoft.com/office/powerpoint/2010/main" val="3767595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a:t>
            </a:fld>
            <a:endParaRPr lang="es-CL"/>
          </a:p>
        </p:txBody>
      </p:sp>
    </p:spTree>
    <p:extLst>
      <p:ext uri="{BB962C8B-B14F-4D97-AF65-F5344CB8AC3E}">
        <p14:creationId xmlns="" xmlns:p14="http://schemas.microsoft.com/office/powerpoint/2010/main" val="12388702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11</a:t>
            </a:fld>
            <a:endParaRPr lang="es-CL"/>
          </a:p>
        </p:txBody>
      </p:sp>
    </p:spTree>
    <p:extLst>
      <p:ext uri="{BB962C8B-B14F-4D97-AF65-F5344CB8AC3E}">
        <p14:creationId xmlns="" xmlns:p14="http://schemas.microsoft.com/office/powerpoint/2010/main" val="964273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16</a:t>
            </a:fld>
            <a:endParaRPr lang="es-CL"/>
          </a:p>
        </p:txBody>
      </p:sp>
    </p:spTree>
    <p:extLst>
      <p:ext uri="{BB962C8B-B14F-4D97-AF65-F5344CB8AC3E}">
        <p14:creationId xmlns="" xmlns:p14="http://schemas.microsoft.com/office/powerpoint/2010/main" val="4184412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17</a:t>
            </a:fld>
            <a:endParaRPr lang="es-CL"/>
          </a:p>
        </p:txBody>
      </p:sp>
    </p:spTree>
    <p:extLst>
      <p:ext uri="{BB962C8B-B14F-4D97-AF65-F5344CB8AC3E}">
        <p14:creationId xmlns="" xmlns:p14="http://schemas.microsoft.com/office/powerpoint/2010/main" val="2739467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21</a:t>
            </a:fld>
            <a:endParaRPr lang="es-CL"/>
          </a:p>
        </p:txBody>
      </p:sp>
    </p:spTree>
    <p:extLst>
      <p:ext uri="{BB962C8B-B14F-4D97-AF65-F5344CB8AC3E}">
        <p14:creationId xmlns="" xmlns:p14="http://schemas.microsoft.com/office/powerpoint/2010/main" val="1986430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3</a:t>
            </a:fld>
            <a:endParaRPr lang="es-CL"/>
          </a:p>
        </p:txBody>
      </p:sp>
    </p:spTree>
    <p:extLst>
      <p:ext uri="{BB962C8B-B14F-4D97-AF65-F5344CB8AC3E}">
        <p14:creationId xmlns="" xmlns:p14="http://schemas.microsoft.com/office/powerpoint/2010/main" val="964273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4</a:t>
            </a:fld>
            <a:endParaRPr lang="es-CL"/>
          </a:p>
        </p:txBody>
      </p:sp>
    </p:spTree>
    <p:extLst>
      <p:ext uri="{BB962C8B-B14F-4D97-AF65-F5344CB8AC3E}">
        <p14:creationId xmlns="" xmlns:p14="http://schemas.microsoft.com/office/powerpoint/2010/main" val="964273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5</a:t>
            </a:fld>
            <a:endParaRPr lang="es-CL"/>
          </a:p>
        </p:txBody>
      </p:sp>
    </p:spTree>
    <p:extLst>
      <p:ext uri="{BB962C8B-B14F-4D97-AF65-F5344CB8AC3E}">
        <p14:creationId xmlns="" xmlns:p14="http://schemas.microsoft.com/office/powerpoint/2010/main" val="964273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6</a:t>
            </a:fld>
            <a:endParaRPr lang="es-CL"/>
          </a:p>
        </p:txBody>
      </p:sp>
    </p:spTree>
    <p:extLst>
      <p:ext uri="{BB962C8B-B14F-4D97-AF65-F5344CB8AC3E}">
        <p14:creationId xmlns="" xmlns:p14="http://schemas.microsoft.com/office/powerpoint/2010/main" val="964273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7</a:t>
            </a:fld>
            <a:endParaRPr lang="es-CL"/>
          </a:p>
        </p:txBody>
      </p:sp>
    </p:spTree>
    <p:extLst>
      <p:ext uri="{BB962C8B-B14F-4D97-AF65-F5344CB8AC3E}">
        <p14:creationId xmlns="" xmlns:p14="http://schemas.microsoft.com/office/powerpoint/2010/main" val="964273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8</a:t>
            </a:fld>
            <a:endParaRPr lang="es-CL"/>
          </a:p>
        </p:txBody>
      </p:sp>
    </p:spTree>
    <p:extLst>
      <p:ext uri="{BB962C8B-B14F-4D97-AF65-F5344CB8AC3E}">
        <p14:creationId xmlns="" xmlns:p14="http://schemas.microsoft.com/office/powerpoint/2010/main" val="964273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9</a:t>
            </a:fld>
            <a:endParaRPr lang="es-CL"/>
          </a:p>
        </p:txBody>
      </p:sp>
    </p:spTree>
    <p:extLst>
      <p:ext uri="{BB962C8B-B14F-4D97-AF65-F5344CB8AC3E}">
        <p14:creationId xmlns="" xmlns:p14="http://schemas.microsoft.com/office/powerpoint/2010/main" val="964273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10</a:t>
            </a:fld>
            <a:endParaRPr lang="es-CL"/>
          </a:p>
        </p:txBody>
      </p:sp>
    </p:spTree>
    <p:extLst>
      <p:ext uri="{BB962C8B-B14F-4D97-AF65-F5344CB8AC3E}">
        <p14:creationId xmlns="" xmlns:p14="http://schemas.microsoft.com/office/powerpoint/2010/main" val="964273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2147A938-7D9C-4DBD-AA0B-F02EEC5C10A8}" type="datetime1">
              <a:rPr lang="es-CL" smtClean="0"/>
              <a:pPr/>
              <a:t>03-10-2013</a:t>
            </a:fld>
            <a:endParaRPr lang="es-CL"/>
          </a:p>
        </p:txBody>
      </p:sp>
      <p:sp>
        <p:nvSpPr>
          <p:cNvPr id="8" name="Slide Number Placeholder 7"/>
          <p:cNvSpPr>
            <a:spLocks noGrp="1"/>
          </p:cNvSpPr>
          <p:nvPr>
            <p:ph type="sldNum" sz="quarter" idx="11"/>
          </p:nvPr>
        </p:nvSpPr>
        <p:spPr/>
        <p:txBody>
          <a:bodyPr/>
          <a:lstStyle/>
          <a:p>
            <a:fld id="{FA6519B8-2E90-4E4F-BE67-FCC11E72190C}" type="slidenum">
              <a:rPr lang="es-CL" smtClean="0"/>
              <a:pPr/>
              <a:t>‹Nº›</a:t>
            </a:fld>
            <a:endParaRPr lang="es-CL"/>
          </a:p>
        </p:txBody>
      </p:sp>
      <p:sp>
        <p:nvSpPr>
          <p:cNvPr id="9" name="Footer Placeholder 8"/>
          <p:cNvSpPr>
            <a:spLocks noGrp="1"/>
          </p:cNvSpPr>
          <p:nvPr>
            <p:ph type="ftr" sz="quarter" idx="12"/>
          </p:nvPr>
        </p:nvSpPr>
        <p:spPr/>
        <p:txBody>
          <a:bodyPr/>
          <a:lstStyle/>
          <a:p>
            <a:r>
              <a:rPr lang="es-CL" smtClean="0"/>
              <a:t>Sebastian Valenzuela A/ El Salvador/ Noviembre 2012</a:t>
            </a:r>
            <a:endParaRPr lang="es-C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20E12B3-268E-4D8F-AF9A-C30648269CAA}"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Noviembre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0B97108D-4D39-4A29-880E-18FAE2E80755}"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Noviembre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10"/>
          </p:nvPr>
        </p:nvSpPr>
        <p:spPr/>
        <p:txBody>
          <a:bodyPr/>
          <a:lstStyle/>
          <a:p>
            <a:fld id="{7EA524DB-077B-4BC0-B0D4-E93A0958014A}"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Noviembre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4F327CC8-1DE4-4057-B032-DCD28344C610}"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Noviembre 2012</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5" name="Date Placeholder 4"/>
          <p:cNvSpPr>
            <a:spLocks noGrp="1"/>
          </p:cNvSpPr>
          <p:nvPr>
            <p:ph type="dt" sz="half" idx="10"/>
          </p:nvPr>
        </p:nvSpPr>
        <p:spPr/>
        <p:txBody>
          <a:bodyPr/>
          <a:lstStyle/>
          <a:p>
            <a:fld id="{86D18DB1-BE8F-4A92-8AEB-32DB8D7BAF31}"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Noviembre 2012</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
        <p:nvSpPr>
          <p:cNvPr id="9" name="Content Placeholder 8"/>
          <p:cNvSpPr>
            <a:spLocks noGrp="1"/>
          </p:cNvSpPr>
          <p:nvPr>
            <p:ph sz="quarter" idx="13"/>
          </p:nvPr>
        </p:nvSpPr>
        <p:spPr>
          <a:xfrm>
            <a:off x="365760" y="1600200"/>
            <a:ext cx="4041648" cy="45262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DF27C9A7-6122-4755-A3C7-D30BC98C9A60}" type="datetime1">
              <a:rPr lang="es-CL" smtClean="0"/>
              <a:pPr/>
              <a:t>03-10-2013</a:t>
            </a:fld>
            <a:endParaRPr lang="es-CL"/>
          </a:p>
        </p:txBody>
      </p:sp>
      <p:sp>
        <p:nvSpPr>
          <p:cNvPr id="8" name="Footer Placeholder 7"/>
          <p:cNvSpPr>
            <a:spLocks noGrp="1"/>
          </p:cNvSpPr>
          <p:nvPr>
            <p:ph type="ftr" sz="quarter" idx="11"/>
          </p:nvPr>
        </p:nvSpPr>
        <p:spPr/>
        <p:txBody>
          <a:bodyPr/>
          <a:lstStyle/>
          <a:p>
            <a:r>
              <a:rPr lang="es-CL" smtClean="0"/>
              <a:t>Sebastian Valenzuela A/ El Salvador/ Noviembre 2012</a:t>
            </a:r>
            <a:endParaRPr lang="es-CL"/>
          </a:p>
        </p:txBody>
      </p:sp>
      <p:sp>
        <p:nvSpPr>
          <p:cNvPr id="9" name="Slide Number Placeholder 8"/>
          <p:cNvSpPr>
            <a:spLocks noGrp="1"/>
          </p:cNvSpPr>
          <p:nvPr>
            <p:ph type="sldNum" sz="quarter" idx="12"/>
          </p:nvPr>
        </p:nvSpPr>
        <p:spPr/>
        <p:txBody>
          <a:bodyPr/>
          <a:lstStyle/>
          <a:p>
            <a:fld id="{FA6519B8-2E90-4E4F-BE67-FCC11E72190C}" type="slidenum">
              <a:rPr lang="es-CL" smtClean="0"/>
              <a:pPr/>
              <a:t>‹Nº›</a:t>
            </a:fld>
            <a:endParaRPr lang="es-CL"/>
          </a:p>
        </p:txBody>
      </p:sp>
      <p:sp>
        <p:nvSpPr>
          <p:cNvPr id="11" name="Content Placeholder 10"/>
          <p:cNvSpPr>
            <a:spLocks noGrp="1"/>
          </p:cNvSpPr>
          <p:nvPr>
            <p:ph sz="quarter" idx="13"/>
          </p:nvPr>
        </p:nvSpPr>
        <p:spPr>
          <a:xfrm>
            <a:off x="457200" y="2212848"/>
            <a:ext cx="4041648" cy="391363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C85E201-7148-47D7-9504-51CEEF233302}" type="datetime1">
              <a:rPr lang="es-CL" smtClean="0"/>
              <a:pPr/>
              <a:t>03-10-2013</a:t>
            </a:fld>
            <a:endParaRPr lang="es-CL"/>
          </a:p>
        </p:txBody>
      </p:sp>
      <p:sp>
        <p:nvSpPr>
          <p:cNvPr id="4" name="Footer Placeholder 3"/>
          <p:cNvSpPr>
            <a:spLocks noGrp="1"/>
          </p:cNvSpPr>
          <p:nvPr>
            <p:ph type="ftr" sz="quarter" idx="11"/>
          </p:nvPr>
        </p:nvSpPr>
        <p:spPr/>
        <p:txBody>
          <a:bodyPr/>
          <a:lstStyle/>
          <a:p>
            <a:r>
              <a:rPr lang="es-CL" smtClean="0"/>
              <a:t>Sebastian Valenzuela A/ El Salvador/ Noviembre 2012</a:t>
            </a:r>
            <a:endParaRPr lang="es-CL"/>
          </a:p>
        </p:txBody>
      </p:sp>
      <p:sp>
        <p:nvSpPr>
          <p:cNvPr id="5" name="Slide Number Placeholder 4"/>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E694FD-F721-415A-A15C-22E93F9C9F5F}" type="datetime1">
              <a:rPr lang="es-CL" smtClean="0"/>
              <a:pPr/>
              <a:t>03-10-2013</a:t>
            </a:fld>
            <a:endParaRPr lang="es-CL"/>
          </a:p>
        </p:txBody>
      </p:sp>
      <p:sp>
        <p:nvSpPr>
          <p:cNvPr id="3" name="Footer Placeholder 2"/>
          <p:cNvSpPr>
            <a:spLocks noGrp="1"/>
          </p:cNvSpPr>
          <p:nvPr>
            <p:ph type="ftr" sz="quarter" idx="11"/>
          </p:nvPr>
        </p:nvSpPr>
        <p:spPr/>
        <p:txBody>
          <a:bodyPr/>
          <a:lstStyle/>
          <a:p>
            <a:r>
              <a:rPr lang="es-CL" smtClean="0"/>
              <a:t>Sebastian Valenzuela A/ El Salvador/ Noviembre 2012</a:t>
            </a:r>
            <a:endParaRPr lang="es-CL"/>
          </a:p>
        </p:txBody>
      </p:sp>
      <p:sp>
        <p:nvSpPr>
          <p:cNvPr id="4" name="Slide Number Placeholder 3"/>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E8B378BE-DA11-45B6-9B73-0BDA7278A105}"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Noviembre 2012</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830D552-431E-4439-8C09-4CF175517D87}"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Noviembre 2012</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64794FA2-09F3-416F-A37F-16C19573DBB7}" type="datetime1">
              <a:rPr lang="es-CL" smtClean="0"/>
              <a:pPr/>
              <a:t>03-10-2013</a:t>
            </a:fld>
            <a:endParaRPr lang="es-CL"/>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s-CL" smtClean="0"/>
              <a:t>Sebastian Valenzuela A/ El Salvador/ Noviembre 2012</a:t>
            </a:r>
            <a:endParaRPr lang="es-CL"/>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A6519B8-2E90-4E4F-BE67-FCC11E72190C}" type="slidenum">
              <a:rPr lang="es-CL" smtClean="0"/>
              <a:pPr/>
              <a:t>‹Nº›</a:t>
            </a:fld>
            <a:endParaRPr lang="es-CL"/>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404664"/>
            <a:ext cx="7772400" cy="5491336"/>
          </a:xfrm>
        </p:spPr>
        <p:txBody>
          <a:bodyPr anchor="t" anchorCtr="0"/>
          <a:lstStyle/>
          <a:p>
            <a:r>
              <a:rPr lang="es-CL" sz="6000" b="1" dirty="0" smtClean="0"/>
              <a:t>MEDIDAS ALTERNATIVAS A LA RECLUSIÓN</a:t>
            </a:r>
            <a:r>
              <a:rPr lang="es-CL" sz="6000" dirty="0" smtClean="0"/>
              <a:t/>
            </a:r>
            <a:br>
              <a:rPr lang="es-CL" sz="6000" dirty="0" smtClean="0"/>
            </a:br>
            <a:r>
              <a:rPr lang="es-CL" sz="6000" dirty="0" smtClean="0"/>
              <a:t/>
            </a:r>
            <a:br>
              <a:rPr lang="es-CL" sz="6000" dirty="0" smtClean="0"/>
            </a:br>
            <a:r>
              <a:rPr lang="es-CL" sz="4000" dirty="0" smtClean="0">
                <a:solidFill>
                  <a:srgbClr val="FF0000"/>
                </a:solidFill>
              </a:rPr>
              <a:t>INTRODUCCIÓN E HISTORIA</a:t>
            </a:r>
            <a:br>
              <a:rPr lang="es-CL" sz="4000" dirty="0" smtClean="0">
                <a:solidFill>
                  <a:srgbClr val="FF0000"/>
                </a:solidFill>
              </a:rPr>
            </a:br>
            <a:endParaRPr lang="es-CL" sz="4000" dirty="0">
              <a:solidFill>
                <a:srgbClr val="FF0000"/>
              </a:solidFill>
            </a:endParaRPr>
          </a:p>
        </p:txBody>
      </p:sp>
    </p:spTree>
    <p:extLst>
      <p:ext uri="{BB962C8B-B14F-4D97-AF65-F5344CB8AC3E}">
        <p14:creationId xmlns="" xmlns:p14="http://schemas.microsoft.com/office/powerpoint/2010/main" val="29172206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Autofit/>
          </a:bodyPr>
          <a:lstStyle/>
          <a:p>
            <a:pPr algn="l"/>
            <a:r>
              <a:rPr lang="es-CL" sz="2000" b="1" dirty="0" smtClean="0">
                <a:solidFill>
                  <a:srgbClr val="002060"/>
                </a:solidFill>
                <a:latin typeface="Arial" pitchFamily="34" charset="0"/>
                <a:cs typeface="Arial" pitchFamily="34" charset="0"/>
              </a:rPr>
              <a:t>DESDE LOS PRINCIPIOS. PROPORCIONALIDAD</a:t>
            </a:r>
          </a:p>
          <a:p>
            <a:pPr algn="l"/>
            <a:endParaRPr lang="es-CL" sz="2000"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E</a:t>
            </a:r>
            <a:r>
              <a:rPr lang="es-CL" sz="2000" dirty="0" smtClean="0">
                <a:solidFill>
                  <a:srgbClr val="002060"/>
                </a:solidFill>
                <a:latin typeface="Arial" pitchFamily="34" charset="0"/>
                <a:cs typeface="Arial" pitchFamily="34" charset="0"/>
              </a:rPr>
              <a:t>stá </a:t>
            </a:r>
            <a:r>
              <a:rPr lang="es-CL" sz="2000" dirty="0">
                <a:solidFill>
                  <a:srgbClr val="002060"/>
                </a:solidFill>
                <a:latin typeface="Arial" pitchFamily="34" charset="0"/>
                <a:cs typeface="Arial" pitchFamily="34" charset="0"/>
              </a:rPr>
              <a:t>representado por la necesaria </a:t>
            </a:r>
            <a:r>
              <a:rPr lang="es-CL" sz="2000" dirty="0" smtClean="0">
                <a:solidFill>
                  <a:srgbClr val="002060"/>
                </a:solidFill>
                <a:latin typeface="Arial" pitchFamily="34" charset="0"/>
                <a:cs typeface="Arial" pitchFamily="34" charset="0"/>
              </a:rPr>
              <a:t>equivalencia </a:t>
            </a:r>
            <a:r>
              <a:rPr lang="es-CL" sz="2000" dirty="0">
                <a:solidFill>
                  <a:srgbClr val="002060"/>
                </a:solidFill>
                <a:latin typeface="Arial" pitchFamily="34" charset="0"/>
                <a:cs typeface="Arial" pitchFamily="34" charset="0"/>
              </a:rPr>
              <a:t>que ha de existir entre la gravedad del hecho que motiva la reacción punitiva y la intensidad de esta última. </a:t>
            </a:r>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El </a:t>
            </a:r>
            <a:r>
              <a:rPr lang="es-CL" sz="2000" dirty="0">
                <a:solidFill>
                  <a:srgbClr val="002060"/>
                </a:solidFill>
                <a:latin typeface="Arial" pitchFamily="34" charset="0"/>
                <a:cs typeface="Arial" pitchFamily="34" charset="0"/>
              </a:rPr>
              <a:t>principio de proporcionalidad, en el fondo, es un complemento de los postulados de necesidad de la intervención penal, </a:t>
            </a:r>
            <a:r>
              <a:rPr lang="es-CL" sz="2000" dirty="0" err="1">
                <a:solidFill>
                  <a:srgbClr val="002060"/>
                </a:solidFill>
                <a:latin typeface="Arial" pitchFamily="34" charset="0"/>
                <a:cs typeface="Arial" pitchFamily="34" charset="0"/>
              </a:rPr>
              <a:t>lesividad</a:t>
            </a:r>
            <a:r>
              <a:rPr lang="es-CL" sz="2000" dirty="0">
                <a:solidFill>
                  <a:srgbClr val="002060"/>
                </a:solidFill>
                <a:latin typeface="Arial" pitchFamily="34" charset="0"/>
                <a:cs typeface="Arial" pitchFamily="34" charset="0"/>
              </a:rPr>
              <a:t> y culpabilidad, porque la proporción entre delito y pena ha de establecerse, precisamente, sobre la base de los criterios que dan vida a esos tres principios.</a:t>
            </a: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10</a:t>
            </a:fld>
            <a:endParaRPr lang="es-CL"/>
          </a:p>
        </p:txBody>
      </p:sp>
    </p:spTree>
    <p:extLst>
      <p:ext uri="{BB962C8B-B14F-4D97-AF65-F5344CB8AC3E}">
        <p14:creationId xmlns="" xmlns:p14="http://schemas.microsoft.com/office/powerpoint/2010/main" val="26465829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Autofit/>
          </a:bodyPr>
          <a:lstStyle/>
          <a:p>
            <a:pPr algn="l"/>
            <a:r>
              <a:rPr lang="es-CL" sz="2000" dirty="0" smtClean="0">
                <a:solidFill>
                  <a:srgbClr val="002060"/>
                </a:solidFill>
                <a:latin typeface="Arial" pitchFamily="34" charset="0"/>
                <a:cs typeface="Arial" pitchFamily="34" charset="0"/>
              </a:rPr>
              <a:t>Todo lo anterior justifica una </a:t>
            </a:r>
            <a:r>
              <a:rPr lang="es-CL" sz="2000" b="1" dirty="0" smtClean="0">
                <a:solidFill>
                  <a:srgbClr val="002060"/>
                </a:solidFill>
                <a:latin typeface="Arial" pitchFamily="34" charset="0"/>
                <a:cs typeface="Arial" pitchFamily="34" charset="0"/>
              </a:rPr>
              <a:t>política criminal reduccionista. </a:t>
            </a:r>
          </a:p>
          <a:p>
            <a:pPr algn="l"/>
            <a:endParaRPr lang="es-CL" sz="2000" b="1"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Está comprobado que el Derecho Penal </a:t>
            </a:r>
            <a:r>
              <a:rPr lang="es-CL" sz="2000" b="1" dirty="0" smtClean="0">
                <a:solidFill>
                  <a:srgbClr val="002060"/>
                </a:solidFill>
                <a:latin typeface="Arial" pitchFamily="34" charset="0"/>
                <a:cs typeface="Arial" pitchFamily="34" charset="0"/>
              </a:rPr>
              <a:t>NO</a:t>
            </a:r>
            <a:r>
              <a:rPr lang="es-CL" sz="2000" dirty="0" smtClean="0">
                <a:solidFill>
                  <a:srgbClr val="002060"/>
                </a:solidFill>
                <a:latin typeface="Arial" pitchFamily="34" charset="0"/>
                <a:cs typeface="Arial" pitchFamily="34" charset="0"/>
              </a:rPr>
              <a:t> </a:t>
            </a:r>
            <a:r>
              <a:rPr lang="es-CL" sz="2000" dirty="0">
                <a:solidFill>
                  <a:srgbClr val="002060"/>
                </a:solidFill>
                <a:latin typeface="Arial" pitchFamily="34" charset="0"/>
                <a:cs typeface="Arial" pitchFamily="34" charset="0"/>
              </a:rPr>
              <a:t>es </a:t>
            </a:r>
            <a:r>
              <a:rPr lang="es-CL" sz="2000" dirty="0" smtClean="0">
                <a:solidFill>
                  <a:srgbClr val="002060"/>
                </a:solidFill>
                <a:latin typeface="Arial" pitchFamily="34" charset="0"/>
                <a:cs typeface="Arial" pitchFamily="34" charset="0"/>
              </a:rPr>
              <a:t>el principal instrumento para </a:t>
            </a:r>
            <a:r>
              <a:rPr lang="es-CL" sz="2000" dirty="0">
                <a:solidFill>
                  <a:srgbClr val="002060"/>
                </a:solidFill>
                <a:latin typeface="Arial" pitchFamily="34" charset="0"/>
                <a:cs typeface="Arial" pitchFamily="34" charset="0"/>
              </a:rPr>
              <a:t>reducir o contener las tasas de criminalidad, en tanto que el mayor nivel de desarrollo social de un país se demuestra por su capacidad de resolver los conflictos sociales con el menor uso de los instrumentos más coactivos, que son precisamente los que utiliza el derecho </a:t>
            </a:r>
            <a:r>
              <a:rPr lang="es-CL" sz="2000" dirty="0" smtClean="0">
                <a:solidFill>
                  <a:srgbClr val="002060"/>
                </a:solidFill>
                <a:latin typeface="Arial" pitchFamily="34" charset="0"/>
                <a:cs typeface="Arial" pitchFamily="34" charset="0"/>
              </a:rPr>
              <a:t>penal.</a:t>
            </a:r>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11</a:t>
            </a:fld>
            <a:endParaRPr lang="es-CL"/>
          </a:p>
        </p:txBody>
      </p:sp>
    </p:spTree>
    <p:extLst>
      <p:ext uri="{BB962C8B-B14F-4D97-AF65-F5344CB8AC3E}">
        <p14:creationId xmlns="" xmlns:p14="http://schemas.microsoft.com/office/powerpoint/2010/main" val="30724577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824536"/>
          </a:xfrm>
        </p:spPr>
        <p:txBody>
          <a:bodyPr>
            <a:noAutofit/>
          </a:bodyPr>
          <a:lstStyle/>
          <a:p>
            <a:pPr algn="l"/>
            <a:r>
              <a:rPr lang="es-CL" sz="2000" dirty="0" smtClean="0">
                <a:solidFill>
                  <a:srgbClr val="002060"/>
                </a:solidFill>
                <a:latin typeface="Arial" pitchFamily="34" charset="0"/>
                <a:cs typeface="Arial" pitchFamily="34" charset="0"/>
              </a:rPr>
              <a:t>Dejando </a:t>
            </a:r>
            <a:r>
              <a:rPr lang="es-CL" sz="2000" dirty="0">
                <a:solidFill>
                  <a:srgbClr val="002060"/>
                </a:solidFill>
                <a:latin typeface="Arial" pitchFamily="34" charset="0"/>
                <a:cs typeface="Arial" pitchFamily="34" charset="0"/>
              </a:rPr>
              <a:t>al ámbito de las políticas sociales (y no penales) el control de la </a:t>
            </a:r>
            <a:r>
              <a:rPr lang="es-CL" sz="2000" dirty="0" smtClean="0">
                <a:solidFill>
                  <a:srgbClr val="002060"/>
                </a:solidFill>
                <a:latin typeface="Arial" pitchFamily="34" charset="0"/>
                <a:cs typeface="Arial" pitchFamily="34" charset="0"/>
              </a:rPr>
              <a:t>penalidad</a:t>
            </a:r>
          </a:p>
          <a:p>
            <a:pPr algn="l"/>
            <a:endParaRPr lang="es-CL" sz="2000" dirty="0" smtClean="0">
              <a:solidFill>
                <a:srgbClr val="002060"/>
              </a:solidFill>
              <a:latin typeface="Arial" pitchFamily="34" charset="0"/>
              <a:cs typeface="Arial" pitchFamily="34" charset="0"/>
            </a:endParaRPr>
          </a:p>
          <a:p>
            <a:pPr algn="l"/>
            <a:r>
              <a:rPr lang="es-CL" sz="2000" b="1" dirty="0" smtClean="0">
                <a:solidFill>
                  <a:srgbClr val="002060"/>
                </a:solidFill>
                <a:latin typeface="Arial" pitchFamily="34" charset="0"/>
                <a:cs typeface="Arial" pitchFamily="34" charset="0"/>
              </a:rPr>
              <a:t>¿Cómo el </a:t>
            </a:r>
            <a:r>
              <a:rPr lang="es-CL" sz="2000" b="1" dirty="0">
                <a:solidFill>
                  <a:srgbClr val="002060"/>
                </a:solidFill>
                <a:latin typeface="Arial" pitchFamily="34" charset="0"/>
                <a:cs typeface="Arial" pitchFamily="34" charset="0"/>
              </a:rPr>
              <a:t>derecho penal (sustantivo y procesal) puede contribuir a una política </a:t>
            </a:r>
            <a:r>
              <a:rPr lang="es-CL" sz="2000" b="1" dirty="0" smtClean="0">
                <a:solidFill>
                  <a:srgbClr val="002060"/>
                </a:solidFill>
                <a:latin typeface="Arial" pitchFamily="34" charset="0"/>
                <a:cs typeface="Arial" pitchFamily="34" charset="0"/>
              </a:rPr>
              <a:t>reduccionista?</a:t>
            </a:r>
          </a:p>
          <a:p>
            <a:pPr algn="l"/>
            <a:r>
              <a:rPr lang="es-CL" sz="2000" dirty="0" smtClean="0">
                <a:solidFill>
                  <a:srgbClr val="002060"/>
                </a:solidFill>
                <a:latin typeface="Arial" pitchFamily="34" charset="0"/>
                <a:cs typeface="Arial" pitchFamily="34" charset="0"/>
              </a:rPr>
              <a:t> </a:t>
            </a:r>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A </a:t>
            </a:r>
            <a:r>
              <a:rPr lang="es-CL" sz="2000" dirty="0">
                <a:solidFill>
                  <a:srgbClr val="002060"/>
                </a:solidFill>
                <a:latin typeface="Arial" pitchFamily="34" charset="0"/>
                <a:cs typeface="Arial" pitchFamily="34" charset="0"/>
              </a:rPr>
              <a:t>través de las siguientes políticas criminales:</a:t>
            </a:r>
          </a:p>
          <a:p>
            <a:pPr algn="l"/>
            <a:r>
              <a:rPr lang="es-CL" sz="2000" dirty="0">
                <a:solidFill>
                  <a:srgbClr val="002060"/>
                </a:solidFill>
                <a:latin typeface="Arial" pitchFamily="34" charset="0"/>
                <a:cs typeface="Arial" pitchFamily="34" charset="0"/>
              </a:rPr>
              <a:t>•	Despenalización</a:t>
            </a:r>
          </a:p>
          <a:p>
            <a:pPr algn="l"/>
            <a:r>
              <a:rPr lang="es-CL" sz="2000" dirty="0">
                <a:solidFill>
                  <a:srgbClr val="002060"/>
                </a:solidFill>
                <a:latin typeface="Arial" pitchFamily="34" charset="0"/>
                <a:cs typeface="Arial" pitchFamily="34" charset="0"/>
              </a:rPr>
              <a:t>•	</a:t>
            </a:r>
            <a:r>
              <a:rPr lang="es-CL" sz="2000" dirty="0" smtClean="0">
                <a:solidFill>
                  <a:srgbClr val="002060"/>
                </a:solidFill>
                <a:latin typeface="Arial" pitchFamily="34" charset="0"/>
                <a:cs typeface="Arial" pitchFamily="34" charset="0"/>
              </a:rPr>
              <a:t>Limitación </a:t>
            </a:r>
            <a:r>
              <a:rPr lang="es-CL" sz="2000" dirty="0">
                <a:solidFill>
                  <a:srgbClr val="002060"/>
                </a:solidFill>
                <a:latin typeface="Arial" pitchFamily="34" charset="0"/>
                <a:cs typeface="Arial" pitchFamily="34" charset="0"/>
              </a:rPr>
              <a:t>de </a:t>
            </a:r>
            <a:r>
              <a:rPr lang="es-CL" sz="2000" dirty="0" smtClean="0">
                <a:solidFill>
                  <a:srgbClr val="002060"/>
                </a:solidFill>
                <a:latin typeface="Arial" pitchFamily="34" charset="0"/>
                <a:cs typeface="Arial" pitchFamily="34" charset="0"/>
              </a:rPr>
              <a:t>la severidad </a:t>
            </a:r>
            <a:r>
              <a:rPr lang="es-CL" sz="2000" dirty="0">
                <a:solidFill>
                  <a:srgbClr val="002060"/>
                </a:solidFill>
                <a:latin typeface="Arial" pitchFamily="34" charset="0"/>
                <a:cs typeface="Arial" pitchFamily="34" charset="0"/>
              </a:rPr>
              <a:t>de las penas de </a:t>
            </a:r>
            <a:r>
              <a:rPr lang="es-CL" sz="2000" dirty="0" smtClean="0">
                <a:solidFill>
                  <a:srgbClr val="002060"/>
                </a:solidFill>
                <a:latin typeface="Arial" pitchFamily="34" charset="0"/>
                <a:cs typeface="Arial" pitchFamily="34" charset="0"/>
              </a:rPr>
              <a:t>prisión</a:t>
            </a:r>
          </a:p>
          <a:p>
            <a:pPr marL="893763" indent="-893763" algn="l">
              <a:buFont typeface="Arial" pitchFamily="34" charset="0"/>
              <a:buChar char="•"/>
            </a:pPr>
            <a:r>
              <a:rPr lang="es-CL" sz="2000" dirty="0">
                <a:solidFill>
                  <a:srgbClr val="002060"/>
                </a:solidFill>
                <a:latin typeface="Arial" pitchFamily="34" charset="0"/>
                <a:cs typeface="Arial" pitchFamily="34" charset="0"/>
              </a:rPr>
              <a:t>Alternativas a la vía penal. Medidas y penas.</a:t>
            </a:r>
          </a:p>
          <a:p>
            <a:pPr algn="l"/>
            <a:endParaRPr lang="es-CL" sz="2000"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12</a:t>
            </a:fld>
            <a:endParaRPr lang="es-CL"/>
          </a:p>
        </p:txBody>
      </p:sp>
    </p:spTree>
    <p:extLst>
      <p:ext uri="{BB962C8B-B14F-4D97-AF65-F5344CB8AC3E}">
        <p14:creationId xmlns="" xmlns:p14="http://schemas.microsoft.com/office/powerpoint/2010/main" val="28089521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r>
              <a:rPr lang="es-CL" sz="2000" b="1" dirty="0" smtClean="0">
                <a:solidFill>
                  <a:srgbClr val="002060"/>
                </a:solidFill>
                <a:latin typeface="Arial" pitchFamily="34" charset="0"/>
                <a:cs typeface="Arial" pitchFamily="34" charset="0"/>
              </a:rPr>
              <a:t>Despenalización</a:t>
            </a:r>
          </a:p>
          <a:p>
            <a:pPr algn="l"/>
            <a:endParaRPr lang="es-CL" sz="2000"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Supone que determinada clase de conductas deja de ser tutelada por el derecho penal, ya sea porque se determina que la conducta no constituye una ofensa, o bien porque se recurre a otras mecanismos jurídicos para tutelar determinados bienes, como por ejemplo la vía civil o la vía administrativa.</a:t>
            </a:r>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13</a:t>
            </a:fld>
            <a:endParaRPr lang="es-CL"/>
          </a:p>
        </p:txBody>
      </p:sp>
    </p:spTree>
    <p:extLst>
      <p:ext uri="{BB962C8B-B14F-4D97-AF65-F5344CB8AC3E}">
        <p14:creationId xmlns="" xmlns:p14="http://schemas.microsoft.com/office/powerpoint/2010/main" val="7543252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896544"/>
          </a:xfrm>
        </p:spPr>
        <p:txBody>
          <a:bodyPr>
            <a:noAutofit/>
          </a:bodyPr>
          <a:lstStyle/>
          <a:p>
            <a:pPr algn="l"/>
            <a:r>
              <a:rPr lang="es-CL" sz="2000" b="1" dirty="0" smtClean="0">
                <a:solidFill>
                  <a:srgbClr val="002060"/>
                </a:solidFill>
                <a:latin typeface="Arial" pitchFamily="34" charset="0"/>
                <a:cs typeface="Arial" pitchFamily="34" charset="0"/>
              </a:rPr>
              <a:t>Limitación </a:t>
            </a:r>
            <a:r>
              <a:rPr lang="es-CL" sz="2000" b="1" dirty="0">
                <a:solidFill>
                  <a:srgbClr val="002060"/>
                </a:solidFill>
                <a:latin typeface="Arial" pitchFamily="34" charset="0"/>
                <a:cs typeface="Arial" pitchFamily="34" charset="0"/>
              </a:rPr>
              <a:t>de la severidad de la </a:t>
            </a:r>
            <a:r>
              <a:rPr lang="es-CL" sz="2000" b="1" dirty="0" smtClean="0">
                <a:solidFill>
                  <a:srgbClr val="002060"/>
                </a:solidFill>
                <a:latin typeface="Arial" pitchFamily="34" charset="0"/>
                <a:cs typeface="Arial" pitchFamily="34" charset="0"/>
              </a:rPr>
              <a:t>prisión</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Es </a:t>
            </a:r>
            <a:r>
              <a:rPr lang="es-CL" sz="2000" dirty="0">
                <a:solidFill>
                  <a:srgbClr val="002060"/>
                </a:solidFill>
                <a:latin typeface="Arial" pitchFamily="34" charset="0"/>
                <a:cs typeface="Arial" pitchFamily="34" charset="0"/>
              </a:rPr>
              <a:t>sabido que la tasa de la población reclusa de un país depende de dos variables: </a:t>
            </a:r>
            <a:endParaRPr lang="es-CL" sz="2000" dirty="0" smtClean="0">
              <a:solidFill>
                <a:srgbClr val="002060"/>
              </a:solidFill>
              <a:latin typeface="Arial" pitchFamily="34" charset="0"/>
              <a:cs typeface="Arial" pitchFamily="34" charset="0"/>
            </a:endParaRPr>
          </a:p>
          <a:p>
            <a:pPr marL="342900" indent="-342900" algn="l">
              <a:buFont typeface="Wingdings" pitchFamily="2" charset="2"/>
              <a:buChar char="Ø"/>
            </a:pPr>
            <a:r>
              <a:rPr lang="es-CL" sz="2000" dirty="0">
                <a:solidFill>
                  <a:srgbClr val="002060"/>
                </a:solidFill>
                <a:latin typeface="Arial" pitchFamily="34" charset="0"/>
                <a:cs typeface="Arial" pitchFamily="34" charset="0"/>
              </a:rPr>
              <a:t>E</a:t>
            </a:r>
            <a:r>
              <a:rPr lang="es-CL" sz="2000" dirty="0" smtClean="0">
                <a:solidFill>
                  <a:srgbClr val="002060"/>
                </a:solidFill>
                <a:latin typeface="Arial" pitchFamily="34" charset="0"/>
                <a:cs typeface="Arial" pitchFamily="34" charset="0"/>
              </a:rPr>
              <a:t>l </a:t>
            </a:r>
            <a:r>
              <a:rPr lang="es-CL" sz="2000" dirty="0">
                <a:solidFill>
                  <a:srgbClr val="002060"/>
                </a:solidFill>
                <a:latin typeface="Arial" pitchFamily="34" charset="0"/>
                <a:cs typeface="Arial" pitchFamily="34" charset="0"/>
              </a:rPr>
              <a:t>número de ingresos a la prisión </a:t>
            </a:r>
          </a:p>
          <a:p>
            <a:pPr marL="342900" indent="-342900" algn="l">
              <a:buFont typeface="Wingdings" pitchFamily="2" charset="2"/>
              <a:buChar char="Ø"/>
            </a:pPr>
            <a:r>
              <a:rPr lang="es-CL" sz="2000" dirty="0" smtClean="0">
                <a:solidFill>
                  <a:srgbClr val="002060"/>
                </a:solidFill>
                <a:latin typeface="Arial" pitchFamily="34" charset="0"/>
                <a:cs typeface="Arial" pitchFamily="34" charset="0"/>
              </a:rPr>
              <a:t>La </a:t>
            </a:r>
            <a:r>
              <a:rPr lang="es-CL" sz="2000" dirty="0">
                <a:solidFill>
                  <a:srgbClr val="002060"/>
                </a:solidFill>
                <a:latin typeface="Arial" pitchFamily="34" charset="0"/>
                <a:cs typeface="Arial" pitchFamily="34" charset="0"/>
              </a:rPr>
              <a:t>duración de las penas de </a:t>
            </a:r>
            <a:r>
              <a:rPr lang="es-CL" sz="2000" dirty="0" smtClean="0">
                <a:solidFill>
                  <a:srgbClr val="002060"/>
                </a:solidFill>
                <a:latin typeface="Arial" pitchFamily="34" charset="0"/>
                <a:cs typeface="Arial" pitchFamily="34" charset="0"/>
              </a:rPr>
              <a:t>prisión </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En </a:t>
            </a:r>
            <a:r>
              <a:rPr lang="es-CL" sz="2000" dirty="0">
                <a:solidFill>
                  <a:srgbClr val="002060"/>
                </a:solidFill>
                <a:latin typeface="Arial" pitchFamily="34" charset="0"/>
                <a:cs typeface="Arial" pitchFamily="34" charset="0"/>
              </a:rPr>
              <a:t>este punto se aborda la segunda variable, a través de instituciones tales como mecanismos automáticos de reducción de condena, la libertad condicional, los indultos, estatutos especiales en consideración a la salud o la edad, etc. </a:t>
            </a: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14</a:t>
            </a:fld>
            <a:endParaRPr lang="es-CL"/>
          </a:p>
        </p:txBody>
      </p:sp>
    </p:spTree>
    <p:extLst>
      <p:ext uri="{BB962C8B-B14F-4D97-AF65-F5344CB8AC3E}">
        <p14:creationId xmlns="" xmlns:p14="http://schemas.microsoft.com/office/powerpoint/2010/main" val="42743433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896544"/>
          </a:xfrm>
        </p:spPr>
        <p:txBody>
          <a:bodyPr>
            <a:noAutofit/>
          </a:bodyPr>
          <a:lstStyle/>
          <a:p>
            <a:pPr algn="l"/>
            <a:r>
              <a:rPr lang="es-CL" sz="2000" b="1" dirty="0">
                <a:solidFill>
                  <a:srgbClr val="002060"/>
                </a:solidFill>
                <a:latin typeface="Arial" pitchFamily="34" charset="0"/>
                <a:cs typeface="Arial" pitchFamily="34" charset="0"/>
              </a:rPr>
              <a:t>Alternativas a la vía penal. Medidas y </a:t>
            </a:r>
            <a:r>
              <a:rPr lang="es-CL" sz="2000" b="1" dirty="0" smtClean="0">
                <a:solidFill>
                  <a:srgbClr val="002060"/>
                </a:solidFill>
                <a:latin typeface="Arial" pitchFamily="34" charset="0"/>
                <a:cs typeface="Arial" pitchFamily="34" charset="0"/>
              </a:rPr>
              <a:t>penas</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Parecen </a:t>
            </a:r>
            <a:r>
              <a:rPr lang="es-CL" sz="2000" dirty="0">
                <a:solidFill>
                  <a:srgbClr val="002060"/>
                </a:solidFill>
                <a:latin typeface="Arial" pitchFamily="34" charset="0"/>
                <a:cs typeface="Arial" pitchFamily="34" charset="0"/>
              </a:rPr>
              <a:t>la mejor </a:t>
            </a:r>
            <a:r>
              <a:rPr lang="es-CL" sz="2000" dirty="0" smtClean="0">
                <a:solidFill>
                  <a:srgbClr val="002060"/>
                </a:solidFill>
                <a:latin typeface="Arial" pitchFamily="34" charset="0"/>
                <a:cs typeface="Arial" pitchFamily="34" charset="0"/>
              </a:rPr>
              <a:t>opción ¿lo son?</a:t>
            </a:r>
          </a:p>
          <a:p>
            <a:pPr algn="l"/>
            <a:r>
              <a:rPr lang="es-CL" sz="2000" dirty="0" smtClean="0">
                <a:solidFill>
                  <a:srgbClr val="002060"/>
                </a:solidFill>
                <a:latin typeface="Arial" pitchFamily="34" charset="0"/>
                <a:cs typeface="Arial" pitchFamily="34" charset="0"/>
              </a:rPr>
              <a:t>Las </a:t>
            </a:r>
            <a:r>
              <a:rPr lang="es-CL" sz="2000" dirty="0">
                <a:solidFill>
                  <a:srgbClr val="002060"/>
                </a:solidFill>
                <a:latin typeface="Arial" pitchFamily="34" charset="0"/>
                <a:cs typeface="Arial" pitchFamily="34" charset="0"/>
              </a:rPr>
              <a:t>alternativas a la prisión suelen reforzarse mediante la amenaza de la prisión en caso de incumplimiento, con lo que la reducción de la prisión no es una consecuencia natural de la implementación de alternativas a la prisión, sino </a:t>
            </a:r>
            <a:r>
              <a:rPr lang="es-CL" sz="2000" b="1" dirty="0">
                <a:solidFill>
                  <a:srgbClr val="002060"/>
                </a:solidFill>
                <a:latin typeface="Arial" pitchFamily="34" charset="0"/>
                <a:cs typeface="Arial" pitchFamily="34" charset="0"/>
              </a:rPr>
              <a:t>un objetivo difícil de cumplir </a:t>
            </a:r>
            <a:r>
              <a:rPr lang="es-CL" sz="2000" dirty="0">
                <a:solidFill>
                  <a:srgbClr val="002060"/>
                </a:solidFill>
                <a:latin typeface="Arial" pitchFamily="34" charset="0"/>
                <a:cs typeface="Arial" pitchFamily="34" charset="0"/>
              </a:rPr>
              <a:t>. </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15</a:t>
            </a:fld>
            <a:endParaRPr lang="es-CL"/>
          </a:p>
        </p:txBody>
      </p:sp>
    </p:spTree>
    <p:extLst>
      <p:ext uri="{BB962C8B-B14F-4D97-AF65-F5344CB8AC3E}">
        <p14:creationId xmlns="" xmlns:p14="http://schemas.microsoft.com/office/powerpoint/2010/main" val="16184609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980728"/>
            <a:ext cx="8640960" cy="4896544"/>
          </a:xfrm>
        </p:spPr>
        <p:txBody>
          <a:bodyPr>
            <a:noAutofit/>
          </a:bodyPr>
          <a:lstStyle/>
          <a:p>
            <a:pPr algn="l"/>
            <a:r>
              <a:rPr lang="es-CL" sz="2000" b="1" dirty="0">
                <a:solidFill>
                  <a:srgbClr val="002060"/>
                </a:solidFill>
                <a:latin typeface="Arial" pitchFamily="34" charset="0"/>
                <a:cs typeface="Arial" pitchFamily="34" charset="0"/>
              </a:rPr>
              <a:t>Alternativas a la vía </a:t>
            </a:r>
            <a:r>
              <a:rPr lang="es-CL" sz="2000" b="1" dirty="0" smtClean="0">
                <a:solidFill>
                  <a:srgbClr val="002060"/>
                </a:solidFill>
                <a:latin typeface="Arial" pitchFamily="34" charset="0"/>
                <a:cs typeface="Arial" pitchFamily="34" charset="0"/>
              </a:rPr>
              <a:t>penal. Resultados. </a:t>
            </a:r>
            <a:r>
              <a:rPr lang="es-CL" sz="2000" b="1" dirty="0">
                <a:solidFill>
                  <a:srgbClr val="002060"/>
                </a:solidFill>
                <a:latin typeface="Arial" pitchFamily="34" charset="0"/>
                <a:cs typeface="Arial" pitchFamily="34" charset="0"/>
              </a:rPr>
              <a:t>¿</a:t>
            </a:r>
            <a:r>
              <a:rPr lang="es-CL" sz="2000" b="1" dirty="0" smtClean="0">
                <a:solidFill>
                  <a:srgbClr val="002060"/>
                </a:solidFill>
                <a:latin typeface="Arial" pitchFamily="34" charset="0"/>
                <a:cs typeface="Arial" pitchFamily="34" charset="0"/>
              </a:rPr>
              <a:t>Reincidencia?</a:t>
            </a:r>
          </a:p>
          <a:p>
            <a:pPr algn="l"/>
            <a:endParaRPr lang="es-CL" sz="2000" b="1" dirty="0">
              <a:solidFill>
                <a:srgbClr val="002060"/>
              </a:solidFill>
              <a:latin typeface="Arial" pitchFamily="34" charset="0"/>
              <a:cs typeface="Arial" pitchFamily="34" charset="0"/>
            </a:endParaRPr>
          </a:p>
          <a:p>
            <a:pPr algn="l"/>
            <a:r>
              <a:rPr lang="es-CL" sz="2000" b="1" dirty="0" smtClean="0">
                <a:solidFill>
                  <a:srgbClr val="002060"/>
                </a:solidFill>
                <a:latin typeface="Arial" pitchFamily="34" charset="0"/>
                <a:cs typeface="Arial" pitchFamily="34" charset="0"/>
              </a:rPr>
              <a:t>Problema: ¿frente a qué se comparan los resultados?</a:t>
            </a:r>
          </a:p>
          <a:p>
            <a:pPr algn="l"/>
            <a:endParaRPr lang="es-CL" sz="2000" dirty="0">
              <a:solidFill>
                <a:srgbClr val="002060"/>
              </a:solidFill>
              <a:latin typeface="Arial" pitchFamily="34" charset="0"/>
              <a:cs typeface="Arial" pitchFamily="34" charset="0"/>
            </a:endParaRPr>
          </a:p>
          <a:p>
            <a:pPr marL="342900" indent="-342900" algn="l">
              <a:buFont typeface="Arial" pitchFamily="34" charset="0"/>
              <a:buChar char="•"/>
            </a:pPr>
            <a:r>
              <a:rPr lang="es-CL" sz="2000" dirty="0">
                <a:solidFill>
                  <a:srgbClr val="002060"/>
                </a:solidFill>
                <a:latin typeface="Arial" pitchFamily="34" charset="0"/>
                <a:cs typeface="Arial" pitchFamily="34" charset="0"/>
              </a:rPr>
              <a:t>F</a:t>
            </a:r>
            <a:r>
              <a:rPr lang="es-CL" sz="2000" dirty="0" smtClean="0">
                <a:solidFill>
                  <a:srgbClr val="002060"/>
                </a:solidFill>
                <a:latin typeface="Arial" pitchFamily="34" charset="0"/>
                <a:cs typeface="Arial" pitchFamily="34" charset="0"/>
              </a:rPr>
              <a:t>rente a los resultados que arroja la cárcel</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Frente a los resultados que arrojan las MAR entre sí</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Frente a otras opciones de reducción del control penal</a:t>
            </a:r>
          </a:p>
          <a:p>
            <a:pPr marL="342900" indent="-342900" algn="l">
              <a:buFont typeface="Arial" pitchFamily="34" charset="0"/>
              <a:buChar char="•"/>
            </a:pPr>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Se </a:t>
            </a:r>
            <a:r>
              <a:rPr lang="es-CL" sz="2000" dirty="0">
                <a:solidFill>
                  <a:srgbClr val="002060"/>
                </a:solidFill>
                <a:latin typeface="Arial" pitchFamily="34" charset="0"/>
                <a:cs typeface="Arial" pitchFamily="34" charset="0"/>
              </a:rPr>
              <a:t>tiende a comparar la reincidencia de las personas en estos programas con personas en las cárceles, </a:t>
            </a:r>
            <a:r>
              <a:rPr lang="es-CL" sz="2000" dirty="0" smtClean="0">
                <a:solidFill>
                  <a:srgbClr val="002060"/>
                </a:solidFill>
                <a:latin typeface="Arial" pitchFamily="34" charset="0"/>
                <a:cs typeface="Arial" pitchFamily="34" charset="0"/>
              </a:rPr>
              <a:t>que tiene características muy </a:t>
            </a:r>
            <a:r>
              <a:rPr lang="es-CL" sz="2000" dirty="0">
                <a:solidFill>
                  <a:srgbClr val="002060"/>
                </a:solidFill>
                <a:latin typeface="Arial" pitchFamily="34" charset="0"/>
                <a:cs typeface="Arial" pitchFamily="34" charset="0"/>
              </a:rPr>
              <a:t>distintas. Usualmente. quienes reciben una sanción distinta a la reclusión son primerizos o han delinquido menos gravemente que aquello que son castigados con cárcel, lo cual dificulta mucho la </a:t>
            </a:r>
            <a:r>
              <a:rPr lang="es-CL" sz="2000" dirty="0" smtClean="0">
                <a:solidFill>
                  <a:srgbClr val="002060"/>
                </a:solidFill>
                <a:latin typeface="Arial" pitchFamily="34" charset="0"/>
                <a:cs typeface="Arial" pitchFamily="34" charset="0"/>
              </a:rPr>
              <a:t>comparación</a:t>
            </a:r>
          </a:p>
          <a:p>
            <a:pPr algn="l"/>
            <a:endParaRPr lang="es-CL" sz="2000"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16</a:t>
            </a:fld>
            <a:endParaRPr lang="es-CL"/>
          </a:p>
        </p:txBody>
      </p:sp>
    </p:spTree>
    <p:extLst>
      <p:ext uri="{BB962C8B-B14F-4D97-AF65-F5344CB8AC3E}">
        <p14:creationId xmlns="" xmlns:p14="http://schemas.microsoft.com/office/powerpoint/2010/main" val="41731445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052736"/>
            <a:ext cx="8640960" cy="4896544"/>
          </a:xfrm>
        </p:spPr>
        <p:txBody>
          <a:bodyPr>
            <a:noAutofit/>
          </a:bodyPr>
          <a:lstStyle/>
          <a:p>
            <a:pPr algn="l"/>
            <a:r>
              <a:rPr lang="es-CL" sz="2000" b="1" dirty="0">
                <a:solidFill>
                  <a:srgbClr val="002060"/>
                </a:solidFill>
                <a:latin typeface="Arial" pitchFamily="34" charset="0"/>
                <a:cs typeface="Arial" pitchFamily="34" charset="0"/>
              </a:rPr>
              <a:t>Alternativas a la vía </a:t>
            </a:r>
            <a:r>
              <a:rPr lang="es-CL" sz="2000" b="1" dirty="0" smtClean="0">
                <a:solidFill>
                  <a:srgbClr val="002060"/>
                </a:solidFill>
                <a:latin typeface="Arial" pitchFamily="34" charset="0"/>
                <a:cs typeface="Arial" pitchFamily="34" charset="0"/>
              </a:rPr>
              <a:t>penal. Resultados</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No basta medir la reincidencia en términos generales, pues es importante saber la frecuencia de la reincidencia y la gravedad de los delitos cometidos.</a:t>
            </a:r>
          </a:p>
          <a:p>
            <a:pPr algn="l"/>
            <a:endParaRPr lang="es-CL" sz="2000" dirty="0">
              <a:solidFill>
                <a:srgbClr val="002060"/>
              </a:solidFill>
              <a:latin typeface="Arial" pitchFamily="34" charset="0"/>
              <a:cs typeface="Arial" pitchFamily="34" charset="0"/>
            </a:endParaRP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Puede medirse la inclusión social en varios aspectos (trabajo, familia, remuneración, etc.).</a:t>
            </a:r>
          </a:p>
          <a:p>
            <a:pPr marL="342900" indent="-342900" algn="l">
              <a:buFont typeface="Arial" pitchFamily="34" charset="0"/>
              <a:buChar char="•"/>
            </a:pPr>
            <a:endParaRPr lang="es-CL" sz="2000" dirty="0">
              <a:solidFill>
                <a:srgbClr val="002060"/>
              </a:solidFill>
              <a:latin typeface="Arial" pitchFamily="34" charset="0"/>
              <a:cs typeface="Arial" pitchFamily="34" charset="0"/>
            </a:endParaRP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Puede medirse también la satisfacción o conformidad que reporta una sanción para los tribunales, la sociedad y la víctima. </a:t>
            </a:r>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Lo </a:t>
            </a:r>
            <a:r>
              <a:rPr lang="es-CL" sz="2000" dirty="0">
                <a:solidFill>
                  <a:srgbClr val="002060"/>
                </a:solidFill>
                <a:latin typeface="Arial" pitchFamily="34" charset="0"/>
                <a:cs typeface="Arial" pitchFamily="34" charset="0"/>
              </a:rPr>
              <a:t>importante es advertir que estos programas -al igual que la cárcel- tienen un costo de administración para la sociedad y que, en la medida en que sean mal administrados, pueden ser inútiles.</a:t>
            </a:r>
          </a:p>
          <a:p>
            <a:pPr algn="l"/>
            <a:endParaRPr lang="es-CL" sz="2000" b="1"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17</a:t>
            </a:fld>
            <a:endParaRPr lang="es-CL"/>
          </a:p>
        </p:txBody>
      </p:sp>
    </p:spTree>
    <p:extLst>
      <p:ext uri="{BB962C8B-B14F-4D97-AF65-F5344CB8AC3E}">
        <p14:creationId xmlns="" xmlns:p14="http://schemas.microsoft.com/office/powerpoint/2010/main" val="24326376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908720"/>
            <a:ext cx="8640960" cy="5328592"/>
          </a:xfrm>
        </p:spPr>
        <p:txBody>
          <a:bodyPr>
            <a:noAutofit/>
          </a:bodyPr>
          <a:lstStyle/>
          <a:p>
            <a:pPr algn="l"/>
            <a:r>
              <a:rPr lang="es-CL" sz="2000" b="1" dirty="0">
                <a:solidFill>
                  <a:srgbClr val="002060"/>
                </a:solidFill>
                <a:latin typeface="Arial" pitchFamily="34" charset="0"/>
                <a:cs typeface="Arial" pitchFamily="34" charset="0"/>
              </a:rPr>
              <a:t>Alternativas a la vía </a:t>
            </a:r>
            <a:r>
              <a:rPr lang="es-CL" sz="2000" b="1" dirty="0" smtClean="0">
                <a:solidFill>
                  <a:srgbClr val="002060"/>
                </a:solidFill>
                <a:latin typeface="Arial" pitchFamily="34" charset="0"/>
                <a:cs typeface="Arial" pitchFamily="34" charset="0"/>
              </a:rPr>
              <a:t>penal. Resultados</a:t>
            </a:r>
          </a:p>
          <a:p>
            <a:pPr algn="l"/>
            <a:r>
              <a:rPr lang="es-CL" sz="2000" b="1" dirty="0">
                <a:solidFill>
                  <a:srgbClr val="002060"/>
                </a:solidFill>
                <a:latin typeface="Arial" pitchFamily="34" charset="0"/>
                <a:cs typeface="Arial" pitchFamily="34" charset="0"/>
              </a:rPr>
              <a:t>Estudio: Impacto de la Cárcel en la Reincidencia (</a:t>
            </a:r>
            <a:r>
              <a:rPr lang="es-CL" sz="2000" b="1" dirty="0" err="1">
                <a:solidFill>
                  <a:srgbClr val="002060"/>
                </a:solidFill>
                <a:latin typeface="Arial" pitchFamily="34" charset="0"/>
                <a:cs typeface="Arial" pitchFamily="34" charset="0"/>
              </a:rPr>
              <a:t>Jolliffe</a:t>
            </a:r>
            <a:r>
              <a:rPr lang="es-CL" sz="2000" b="1" dirty="0">
                <a:solidFill>
                  <a:srgbClr val="002060"/>
                </a:solidFill>
                <a:latin typeface="Arial" pitchFamily="34" charset="0"/>
                <a:cs typeface="Arial" pitchFamily="34" charset="0"/>
              </a:rPr>
              <a:t>, 2010)</a:t>
            </a: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La </a:t>
            </a:r>
            <a:r>
              <a:rPr lang="es-CL" sz="2000" dirty="0">
                <a:solidFill>
                  <a:srgbClr val="002060"/>
                </a:solidFill>
                <a:latin typeface="Arial" pitchFamily="34" charset="0"/>
                <a:cs typeface="Arial" pitchFamily="34" charset="0"/>
              </a:rPr>
              <a:t>cárcel se asoció a un pequeño, pero significativo aumento de reincidencia </a:t>
            </a:r>
          </a:p>
          <a:p>
            <a:pPr algn="l"/>
            <a:r>
              <a:rPr lang="es-CL" sz="2000" dirty="0">
                <a:solidFill>
                  <a:srgbClr val="002060"/>
                </a:solidFill>
                <a:latin typeface="Arial" pitchFamily="34" charset="0"/>
                <a:cs typeface="Arial" pitchFamily="34" charset="0"/>
              </a:rPr>
              <a:t>Esto es consistente con la literatura</a:t>
            </a:r>
          </a:p>
          <a:p>
            <a:pPr algn="l"/>
            <a:r>
              <a:rPr lang="es-CL" sz="2000" dirty="0">
                <a:solidFill>
                  <a:srgbClr val="002060"/>
                </a:solidFill>
                <a:latin typeface="Arial" pitchFamily="34" charset="0"/>
                <a:cs typeface="Arial" pitchFamily="34" charset="0"/>
              </a:rPr>
              <a:t>Investigaciones deben explorar por qué la cárcel aumenta la reincidencia</a:t>
            </a:r>
          </a:p>
          <a:p>
            <a:pPr algn="l"/>
            <a:r>
              <a:rPr lang="es-CL" sz="2000" dirty="0">
                <a:solidFill>
                  <a:srgbClr val="002060"/>
                </a:solidFill>
                <a:latin typeface="Arial" pitchFamily="34" charset="0"/>
                <a:cs typeface="Arial" pitchFamily="34" charset="0"/>
              </a:rPr>
              <a:t>No hay evidencia conclusiva de que la cárcel deba ser abolida, pero sí existe suficiente evidencia contra la retórica frase de “la cárcel sí funciona”</a:t>
            </a:r>
          </a:p>
          <a:p>
            <a:pPr algn="l"/>
            <a:endParaRPr lang="es-CL" sz="2000" b="1"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18</a:t>
            </a:fld>
            <a:endParaRPr lang="es-CL"/>
          </a:p>
        </p:txBody>
      </p:sp>
      <p:pic>
        <p:nvPicPr>
          <p:cNvPr id="7"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61800" y="1628800"/>
            <a:ext cx="8351837" cy="25202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5200685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908720"/>
            <a:ext cx="8640960" cy="5328592"/>
          </a:xfrm>
        </p:spPr>
        <p:txBody>
          <a:bodyPr>
            <a:noAutofit/>
          </a:bodyPr>
          <a:lstStyle/>
          <a:p>
            <a:pPr algn="l"/>
            <a:r>
              <a:rPr lang="es-CL" sz="2000" b="1" dirty="0">
                <a:solidFill>
                  <a:srgbClr val="002060"/>
                </a:solidFill>
                <a:latin typeface="Arial" pitchFamily="34" charset="0"/>
                <a:cs typeface="Arial" pitchFamily="34" charset="0"/>
              </a:rPr>
              <a:t>Alternativas a la vía </a:t>
            </a:r>
            <a:r>
              <a:rPr lang="es-CL" sz="2000" b="1" dirty="0" smtClean="0">
                <a:solidFill>
                  <a:srgbClr val="002060"/>
                </a:solidFill>
                <a:latin typeface="Arial" pitchFamily="34" charset="0"/>
                <a:cs typeface="Arial" pitchFamily="34" charset="0"/>
              </a:rPr>
              <a:t>penal. Resultados</a:t>
            </a:r>
          </a:p>
          <a:p>
            <a:pPr algn="l"/>
            <a:endParaRPr lang="es-CL" sz="2000" b="1"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La reincidencia en el caso chileno:</a:t>
            </a:r>
          </a:p>
          <a:p>
            <a:pPr algn="l"/>
            <a:r>
              <a:rPr lang="es-CL" sz="2000" dirty="0" smtClean="0">
                <a:solidFill>
                  <a:srgbClr val="002060"/>
                </a:solidFill>
                <a:latin typeface="Arial" pitchFamily="34" charset="0"/>
                <a:cs typeface="Arial" pitchFamily="34" charset="0"/>
              </a:rPr>
              <a:t>-Medida a 3 años</a:t>
            </a:r>
          </a:p>
          <a:p>
            <a:pPr algn="l"/>
            <a:r>
              <a:rPr lang="es-CL" sz="2000" dirty="0" smtClean="0">
                <a:solidFill>
                  <a:srgbClr val="002060"/>
                </a:solidFill>
                <a:latin typeface="Arial" pitchFamily="34" charset="0"/>
                <a:cs typeface="Arial" pitchFamily="34" charset="0"/>
              </a:rPr>
              <a:t>-Metodología de seguimiento inmediato o coetáneo</a:t>
            </a:r>
          </a:p>
          <a:p>
            <a:pPr algn="l"/>
            <a:endParaRPr lang="es-CL" sz="2000"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r>
              <a:rPr lang="es-CL" sz="1600" dirty="0">
                <a:solidFill>
                  <a:srgbClr val="002060"/>
                </a:solidFill>
                <a:latin typeface="Arial" pitchFamily="34" charset="0"/>
                <a:cs typeface="Arial" pitchFamily="34" charset="0"/>
              </a:rPr>
              <a:t>Nota: Estudio de Reincidencia Sistema Penitenciario </a:t>
            </a:r>
          </a:p>
          <a:p>
            <a:pPr algn="l"/>
            <a:r>
              <a:rPr lang="es-CL" sz="1600" dirty="0">
                <a:solidFill>
                  <a:srgbClr val="002060"/>
                </a:solidFill>
                <a:latin typeface="Arial" pitchFamily="34" charset="0"/>
                <a:cs typeface="Arial" pitchFamily="34" charset="0"/>
              </a:rPr>
              <a:t>(Fundación Paz </a:t>
            </a:r>
            <a:r>
              <a:rPr lang="es-CL" sz="1600" dirty="0" smtClean="0">
                <a:solidFill>
                  <a:srgbClr val="002060"/>
                </a:solidFill>
                <a:latin typeface="Arial" pitchFamily="34" charset="0"/>
                <a:cs typeface="Arial" pitchFamily="34" charset="0"/>
              </a:rPr>
              <a:t>Ciudadana/Universidad </a:t>
            </a:r>
            <a:r>
              <a:rPr lang="es-CL" sz="1600" dirty="0">
                <a:solidFill>
                  <a:srgbClr val="002060"/>
                </a:solidFill>
                <a:latin typeface="Arial" pitchFamily="34" charset="0"/>
                <a:cs typeface="Arial" pitchFamily="34" charset="0"/>
              </a:rPr>
              <a:t>Adolfo Ibáñez)</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19</a:t>
            </a:fld>
            <a:endParaRPr lang="es-CL"/>
          </a:p>
        </p:txBody>
      </p:sp>
      <p:pic>
        <p:nvPicPr>
          <p:cNvPr id="102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07504" y="2708920"/>
            <a:ext cx="8856983" cy="28803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359135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052736"/>
            <a:ext cx="8640960" cy="4896544"/>
          </a:xfrm>
        </p:spPr>
        <p:txBody>
          <a:bodyPr>
            <a:noAutofit/>
          </a:bodyPr>
          <a:lstStyle/>
          <a:p>
            <a:pPr algn="l"/>
            <a:r>
              <a:rPr lang="es-CL" sz="2000" b="1" dirty="0" smtClean="0">
                <a:solidFill>
                  <a:srgbClr val="002060"/>
                </a:solidFill>
                <a:latin typeface="Arial" pitchFamily="34" charset="0"/>
                <a:cs typeface="Arial" pitchFamily="34" charset="0"/>
              </a:rPr>
              <a:t>DESDE LA CONSTATACIÓN EMPÍRICA</a:t>
            </a:r>
          </a:p>
          <a:p>
            <a:pPr algn="l"/>
            <a:endParaRPr lang="es-CL" sz="2000" b="1"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En </a:t>
            </a:r>
            <a:r>
              <a:rPr lang="es-CL" sz="2000" dirty="0">
                <a:solidFill>
                  <a:srgbClr val="002060"/>
                </a:solidFill>
                <a:latin typeface="Arial" pitchFamily="34" charset="0"/>
                <a:cs typeface="Arial" pitchFamily="34" charset="0"/>
              </a:rPr>
              <a:t>los últimos </a:t>
            </a:r>
            <a:r>
              <a:rPr lang="es-CL" sz="2000" dirty="0" smtClean="0">
                <a:solidFill>
                  <a:srgbClr val="002060"/>
                </a:solidFill>
                <a:latin typeface="Arial" pitchFamily="34" charset="0"/>
                <a:cs typeface="Arial" pitchFamily="34" charset="0"/>
              </a:rPr>
              <a:t>40 </a:t>
            </a:r>
            <a:r>
              <a:rPr lang="es-CL" sz="2000" dirty="0">
                <a:solidFill>
                  <a:srgbClr val="002060"/>
                </a:solidFill>
                <a:latin typeface="Arial" pitchFamily="34" charset="0"/>
                <a:cs typeface="Arial" pitchFamily="34" charset="0"/>
              </a:rPr>
              <a:t>años se </a:t>
            </a:r>
            <a:r>
              <a:rPr lang="es-CL" sz="2000" dirty="0" smtClean="0">
                <a:solidFill>
                  <a:srgbClr val="002060"/>
                </a:solidFill>
                <a:latin typeface="Arial" pitchFamily="34" charset="0"/>
                <a:cs typeface="Arial" pitchFamily="34" charset="0"/>
              </a:rPr>
              <a:t>han planteado distintos objetivos sobre </a:t>
            </a:r>
            <a:r>
              <a:rPr lang="es-CL" sz="2000" dirty="0">
                <a:solidFill>
                  <a:srgbClr val="002060"/>
                </a:solidFill>
                <a:latin typeface="Arial" pitchFamily="34" charset="0"/>
                <a:cs typeface="Arial" pitchFamily="34" charset="0"/>
              </a:rPr>
              <a:t>las </a:t>
            </a:r>
            <a:r>
              <a:rPr lang="es-CL" sz="2000" dirty="0" smtClean="0">
                <a:solidFill>
                  <a:srgbClr val="002060"/>
                </a:solidFill>
                <a:latin typeface="Arial" pitchFamily="34" charset="0"/>
                <a:cs typeface="Arial" pitchFamily="34" charset="0"/>
              </a:rPr>
              <a:t>MAR:</a:t>
            </a:r>
            <a:endParaRPr lang="es-CL" sz="2000" dirty="0">
              <a:solidFill>
                <a:srgbClr val="002060"/>
              </a:solidFill>
              <a:latin typeface="Arial" pitchFamily="34" charset="0"/>
              <a:cs typeface="Arial" pitchFamily="34" charset="0"/>
            </a:endParaRPr>
          </a:p>
          <a:p>
            <a:pPr marL="342900" indent="-342900" algn="l">
              <a:buFont typeface="Wingdings" pitchFamily="2" charset="2"/>
              <a:buChar char="q"/>
            </a:pPr>
            <a:r>
              <a:rPr lang="es-CL" sz="2000" dirty="0">
                <a:solidFill>
                  <a:srgbClr val="002060"/>
                </a:solidFill>
                <a:latin typeface="Arial" pitchFamily="34" charset="0"/>
                <a:cs typeface="Arial" pitchFamily="34" charset="0"/>
              </a:rPr>
              <a:t>D</a:t>
            </a:r>
            <a:r>
              <a:rPr lang="es-CL" sz="2000" dirty="0" smtClean="0">
                <a:solidFill>
                  <a:srgbClr val="002060"/>
                </a:solidFill>
                <a:latin typeface="Arial" pitchFamily="34" charset="0"/>
                <a:cs typeface="Arial" pitchFamily="34" charset="0"/>
              </a:rPr>
              <a:t>isminuir </a:t>
            </a:r>
            <a:r>
              <a:rPr lang="es-CL" sz="2000" dirty="0">
                <a:solidFill>
                  <a:srgbClr val="002060"/>
                </a:solidFill>
                <a:latin typeface="Arial" pitchFamily="34" charset="0"/>
                <a:cs typeface="Arial" pitchFamily="34" charset="0"/>
              </a:rPr>
              <a:t>uso excesivo de la prisión</a:t>
            </a:r>
          </a:p>
          <a:p>
            <a:pPr marL="342900" indent="-342900" algn="l">
              <a:buFont typeface="Wingdings" pitchFamily="2" charset="2"/>
              <a:buChar char="q"/>
            </a:pPr>
            <a:r>
              <a:rPr lang="es-CL" sz="2000" dirty="0">
                <a:solidFill>
                  <a:srgbClr val="002060"/>
                </a:solidFill>
                <a:latin typeface="Arial" pitchFamily="34" charset="0"/>
                <a:cs typeface="Arial" pitchFamily="34" charset="0"/>
              </a:rPr>
              <a:t>C</a:t>
            </a:r>
            <a:r>
              <a:rPr lang="es-CL" sz="2000" dirty="0" smtClean="0">
                <a:solidFill>
                  <a:srgbClr val="002060"/>
                </a:solidFill>
                <a:latin typeface="Arial" pitchFamily="34" charset="0"/>
                <a:cs typeface="Arial" pitchFamily="34" charset="0"/>
              </a:rPr>
              <a:t>onseguir </a:t>
            </a:r>
            <a:r>
              <a:rPr lang="es-CL" sz="2000" dirty="0">
                <a:solidFill>
                  <a:srgbClr val="002060"/>
                </a:solidFill>
                <a:latin typeface="Arial" pitchFamily="34" charset="0"/>
                <a:cs typeface="Arial" pitchFamily="34" charset="0"/>
              </a:rPr>
              <a:t>fines de prevención especial (rehabilitación, reinserción)</a:t>
            </a:r>
          </a:p>
          <a:p>
            <a:pPr marL="342900" indent="-342900" algn="l">
              <a:buFont typeface="Wingdings" pitchFamily="2" charset="2"/>
              <a:buChar char="q"/>
            </a:pPr>
            <a:r>
              <a:rPr lang="es-CL" sz="2000" dirty="0" smtClean="0">
                <a:solidFill>
                  <a:srgbClr val="002060"/>
                </a:solidFill>
                <a:latin typeface="Arial" pitchFamily="34" charset="0"/>
                <a:cs typeface="Arial" pitchFamily="34" charset="0"/>
              </a:rPr>
              <a:t>Implementar sistemas más económicos que las cárceles</a:t>
            </a:r>
            <a:endParaRPr lang="es-CL" sz="2000" dirty="0">
              <a:solidFill>
                <a:srgbClr val="002060"/>
              </a:solidFill>
              <a:latin typeface="Arial" pitchFamily="34" charset="0"/>
              <a:cs typeface="Arial" pitchFamily="34" charset="0"/>
            </a:endParaRPr>
          </a:p>
          <a:p>
            <a:pPr marL="342900" indent="-342900" algn="l">
              <a:buFont typeface="Wingdings" pitchFamily="2" charset="2"/>
              <a:buChar char="q"/>
            </a:pPr>
            <a:r>
              <a:rPr lang="es-CL" sz="2000" dirty="0" smtClean="0">
                <a:solidFill>
                  <a:srgbClr val="002060"/>
                </a:solidFill>
                <a:latin typeface="Arial" pitchFamily="34" charset="0"/>
                <a:cs typeface="Arial" pitchFamily="34" charset="0"/>
              </a:rPr>
              <a:t>Implementar sistemas más humanizados, </a:t>
            </a:r>
            <a:r>
              <a:rPr lang="es-CL" sz="2000" dirty="0">
                <a:solidFill>
                  <a:srgbClr val="002060"/>
                </a:solidFill>
                <a:latin typeface="Arial" pitchFamily="34" charset="0"/>
                <a:cs typeface="Arial" pitchFamily="34" charset="0"/>
              </a:rPr>
              <a:t>especialmente en casos de afectación de salud o avanzada edad.</a:t>
            </a:r>
          </a:p>
          <a:p>
            <a:pPr marL="342900" indent="-342900" algn="l">
              <a:buFont typeface="Wingdings" pitchFamily="2" charset="2"/>
              <a:buChar char="q"/>
            </a:pPr>
            <a:r>
              <a:rPr lang="es-CL" sz="2000" dirty="0" smtClean="0">
                <a:solidFill>
                  <a:srgbClr val="002060"/>
                </a:solidFill>
                <a:latin typeface="Arial" pitchFamily="34" charset="0"/>
                <a:cs typeface="Arial" pitchFamily="34" charset="0"/>
              </a:rPr>
              <a:t>Implementar un sistema como estrategia </a:t>
            </a:r>
            <a:r>
              <a:rPr lang="es-CL" sz="2000" dirty="0">
                <a:solidFill>
                  <a:srgbClr val="002060"/>
                </a:solidFill>
                <a:latin typeface="Arial" pitchFamily="34" charset="0"/>
                <a:cs typeface="Arial" pitchFamily="34" charset="0"/>
              </a:rPr>
              <a:t>de seguridad pública </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Sin </a:t>
            </a:r>
            <a:r>
              <a:rPr lang="es-CL" sz="2000" dirty="0">
                <a:solidFill>
                  <a:srgbClr val="002060"/>
                </a:solidFill>
                <a:latin typeface="Arial" pitchFamily="34" charset="0"/>
                <a:cs typeface="Arial" pitchFamily="34" charset="0"/>
              </a:rPr>
              <a:t>embargo, como se verá más adelante, comúnmente las políticas criminales han fallado en cumplir estos objetivos, por las razones que se expondrán en su momento.</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a:t>
            </a:fld>
            <a:endParaRPr lang="es-CL"/>
          </a:p>
        </p:txBody>
      </p:sp>
    </p:spTree>
    <p:extLst>
      <p:ext uri="{BB962C8B-B14F-4D97-AF65-F5344CB8AC3E}">
        <p14:creationId xmlns="" xmlns:p14="http://schemas.microsoft.com/office/powerpoint/2010/main" val="10271834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908720"/>
            <a:ext cx="8640960" cy="5328592"/>
          </a:xfrm>
        </p:spPr>
        <p:txBody>
          <a:bodyPr>
            <a:noAutofit/>
          </a:bodyPr>
          <a:lstStyle/>
          <a:p>
            <a:pPr algn="l"/>
            <a:r>
              <a:rPr lang="es-CL" sz="2000" b="1" dirty="0">
                <a:solidFill>
                  <a:srgbClr val="002060"/>
                </a:solidFill>
                <a:latin typeface="Arial" pitchFamily="34" charset="0"/>
                <a:cs typeface="Arial" pitchFamily="34" charset="0"/>
              </a:rPr>
              <a:t>Alternativas a la vía </a:t>
            </a:r>
            <a:r>
              <a:rPr lang="es-CL" sz="2000" b="1" dirty="0" smtClean="0">
                <a:solidFill>
                  <a:srgbClr val="002060"/>
                </a:solidFill>
                <a:latin typeface="Arial" pitchFamily="34" charset="0"/>
                <a:cs typeface="Arial" pitchFamily="34" charset="0"/>
              </a:rPr>
              <a:t>penal. Resultados</a:t>
            </a: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b="1"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20</a:t>
            </a:fld>
            <a:endParaRPr lang="es-CL"/>
          </a:p>
        </p:txBody>
      </p:sp>
      <p:sp>
        <p:nvSpPr>
          <p:cNvPr id="7" name="6 Rectángulo"/>
          <p:cNvSpPr/>
          <p:nvPr/>
        </p:nvSpPr>
        <p:spPr>
          <a:xfrm>
            <a:off x="179512" y="1484784"/>
            <a:ext cx="8424936" cy="4154984"/>
          </a:xfrm>
          <a:prstGeom prst="rect">
            <a:avLst/>
          </a:prstGeom>
        </p:spPr>
        <p:txBody>
          <a:bodyPr wrap="square">
            <a:spAutoFit/>
          </a:bodyPr>
          <a:lstStyle/>
          <a:p>
            <a:pPr algn="just" defTabSz="457200" fontAlgn="base">
              <a:spcBef>
                <a:spcPct val="0"/>
              </a:spcBef>
              <a:spcAft>
                <a:spcPct val="0"/>
              </a:spcAft>
            </a:pPr>
            <a:r>
              <a:rPr lang="es-CL" sz="2000" b="1" dirty="0" smtClean="0">
                <a:solidFill>
                  <a:srgbClr val="1F497D"/>
                </a:solidFill>
                <a:latin typeface="Arial" pitchFamily="34" charset="0"/>
                <a:ea typeface="ヒラギノ角ゴ Pro W3" charset="-128"/>
                <a:cs typeface="Arial" pitchFamily="34" charset="0"/>
              </a:rPr>
              <a:t>Penal </a:t>
            </a:r>
            <a:r>
              <a:rPr lang="es-CL" sz="2000" b="1" dirty="0" err="1">
                <a:solidFill>
                  <a:srgbClr val="1F497D"/>
                </a:solidFill>
                <a:latin typeface="Arial" pitchFamily="34" charset="0"/>
                <a:ea typeface="ヒラギノ角ゴ Pro W3" charset="-128"/>
                <a:cs typeface="Arial" pitchFamily="34" charset="0"/>
              </a:rPr>
              <a:t>Reform</a:t>
            </a:r>
            <a:r>
              <a:rPr lang="es-CL" sz="2000" b="1" dirty="0">
                <a:solidFill>
                  <a:srgbClr val="1F497D"/>
                </a:solidFill>
                <a:latin typeface="Arial" pitchFamily="34" charset="0"/>
                <a:ea typeface="ヒラギノ角ゴ Pro W3" charset="-128"/>
                <a:cs typeface="Arial" pitchFamily="34" charset="0"/>
              </a:rPr>
              <a:t> International</a:t>
            </a:r>
            <a:r>
              <a:rPr lang="es-CL" sz="2000" dirty="0" smtClean="0">
                <a:solidFill>
                  <a:srgbClr val="1F497D"/>
                </a:solidFill>
                <a:latin typeface="Arial" pitchFamily="34" charset="0"/>
                <a:ea typeface="ヒラギノ角ゴ Pro W3" charset="-128"/>
                <a:cs typeface="Arial" pitchFamily="34" charset="0"/>
              </a:rPr>
              <a:t>.</a:t>
            </a:r>
            <a:r>
              <a:rPr lang="es-ES" sz="2000" dirty="0">
                <a:solidFill>
                  <a:prstClr val="black"/>
                </a:solidFill>
                <a:latin typeface="Arial" pitchFamily="34" charset="0"/>
                <a:ea typeface="ヒラギノ角ゴ Pro W3" charset="-128"/>
                <a:cs typeface="Arial" pitchFamily="34" charset="0"/>
              </a:rPr>
              <a:t> </a:t>
            </a:r>
            <a:r>
              <a:rPr lang="es-ES" sz="2000" dirty="0">
                <a:solidFill>
                  <a:srgbClr val="1F497D"/>
                </a:solidFill>
                <a:latin typeface="Arial" pitchFamily="34" charset="0"/>
                <a:ea typeface="ヒラギノ角ゴ Pro W3" charset="-128"/>
                <a:cs typeface="Arial" pitchFamily="34" charset="0"/>
              </a:rPr>
              <a:t>Creando Leyes y Políticas que Funcionen. Manual para Legisladores y Creadores de Políticas relativas a la Reforma a la Legislación, Política y Práctica de la Justicia Criminal y Penal. 2010</a:t>
            </a:r>
            <a:r>
              <a:rPr lang="es-ES" sz="2000" dirty="0" smtClean="0">
                <a:solidFill>
                  <a:srgbClr val="1F497D"/>
                </a:solidFill>
                <a:latin typeface="Arial" pitchFamily="34" charset="0"/>
                <a:ea typeface="ヒラギノ角ゴ Pro W3" charset="-128"/>
                <a:cs typeface="Arial" pitchFamily="34" charset="0"/>
              </a:rPr>
              <a:t>.</a:t>
            </a:r>
          </a:p>
          <a:p>
            <a:pPr algn="just" defTabSz="457200" fontAlgn="base">
              <a:spcBef>
                <a:spcPct val="0"/>
              </a:spcBef>
              <a:spcAft>
                <a:spcPct val="0"/>
              </a:spcAft>
            </a:pPr>
            <a:endParaRPr lang="es-ES" sz="2000" dirty="0">
              <a:solidFill>
                <a:srgbClr val="1F497D"/>
              </a:solidFill>
              <a:latin typeface="Arial" pitchFamily="34" charset="0"/>
              <a:ea typeface="ヒラギノ角ゴ Pro W3" charset="-128"/>
              <a:cs typeface="Arial" pitchFamily="34" charset="0"/>
            </a:endParaRPr>
          </a:p>
          <a:p>
            <a:pPr algn="just" defTabSz="457200" fontAlgn="base">
              <a:spcBef>
                <a:spcPct val="0"/>
              </a:spcBef>
              <a:spcAft>
                <a:spcPct val="0"/>
              </a:spcAft>
            </a:pPr>
            <a:endParaRPr lang="es-CL" sz="2000" dirty="0" smtClean="0">
              <a:solidFill>
                <a:srgbClr val="1F497D"/>
              </a:solidFill>
              <a:latin typeface="Arial" pitchFamily="34" charset="0"/>
              <a:ea typeface="ヒラギノ角ゴ Pro W3" charset="-128"/>
              <a:cs typeface="Arial" pitchFamily="34" charset="0"/>
            </a:endParaRPr>
          </a:p>
          <a:p>
            <a:pPr algn="just" defTabSz="457200" fontAlgn="base">
              <a:spcBef>
                <a:spcPct val="0"/>
              </a:spcBef>
              <a:spcAft>
                <a:spcPct val="0"/>
              </a:spcAft>
            </a:pPr>
            <a:endParaRPr lang="es-CL" sz="2000" dirty="0">
              <a:solidFill>
                <a:srgbClr val="1F497D"/>
              </a:solidFill>
              <a:latin typeface="Arial" pitchFamily="34" charset="0"/>
              <a:ea typeface="ヒラギノ角ゴ Pro W3" charset="-128"/>
              <a:cs typeface="Arial" pitchFamily="34" charset="0"/>
            </a:endParaRPr>
          </a:p>
          <a:p>
            <a:pPr algn="just" defTabSz="457200" fontAlgn="base">
              <a:spcBef>
                <a:spcPct val="0"/>
              </a:spcBef>
              <a:spcAft>
                <a:spcPct val="0"/>
              </a:spcAft>
            </a:pPr>
            <a:r>
              <a:rPr lang="es-CL" sz="2000" dirty="0" smtClean="0">
                <a:solidFill>
                  <a:srgbClr val="1F497D"/>
                </a:solidFill>
                <a:latin typeface="Arial" pitchFamily="34" charset="0"/>
                <a:ea typeface="ヒラギノ角ゴ Pro W3" charset="-128"/>
                <a:cs typeface="Arial" pitchFamily="34" charset="0"/>
              </a:rPr>
              <a:t>“</a:t>
            </a:r>
            <a:r>
              <a:rPr lang="es-CL" sz="2000" dirty="0">
                <a:solidFill>
                  <a:srgbClr val="1F497D"/>
                </a:solidFill>
                <a:latin typeface="Arial" pitchFamily="34" charset="0"/>
                <a:ea typeface="ヒラギノ角ゴ Pro W3" charset="-128"/>
                <a:cs typeface="Arial" pitchFamily="34" charset="0"/>
              </a:rPr>
              <a:t>Las alternativas al encarcelamiento con frecuencia son más eficaces que éste para lograr importantes objetivos de seguridad pública, por ejemplo, una mayor tranquilidad para la población. Si están diseñadas y aplicadas adecuadamente pueden violar menos los derechos humanos, costando al mismo tiempo menos a corto y largo plazo”.</a:t>
            </a:r>
          </a:p>
          <a:p>
            <a:pPr algn="just" defTabSz="457200" fontAlgn="base">
              <a:spcBef>
                <a:spcPct val="0"/>
              </a:spcBef>
              <a:spcAft>
                <a:spcPct val="0"/>
              </a:spcAft>
            </a:pPr>
            <a:endParaRPr lang="es-CL" sz="2400" dirty="0">
              <a:solidFill>
                <a:srgbClr val="1F497D"/>
              </a:solidFill>
              <a:latin typeface="Calibri"/>
              <a:ea typeface="ヒラギノ角ゴ Pro W3" charset="-128"/>
            </a:endParaRPr>
          </a:p>
        </p:txBody>
      </p:sp>
      <p:sp>
        <p:nvSpPr>
          <p:cNvPr id="8" name="7 Flecha abajo"/>
          <p:cNvSpPr/>
          <p:nvPr/>
        </p:nvSpPr>
        <p:spPr>
          <a:xfrm>
            <a:off x="3779912" y="2636912"/>
            <a:ext cx="904646" cy="1053473"/>
          </a:xfrm>
          <a:prstGeom prst="downArrow">
            <a:avLst/>
          </a:prstGeom>
          <a:solidFill>
            <a:srgbClr val="FF0000"/>
          </a:soli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457200" eaLnBrk="1" fontAlgn="base" latinLnBrk="0" hangingPunct="1">
              <a:lnSpc>
                <a:spcPct val="100000"/>
              </a:lnSpc>
              <a:spcBef>
                <a:spcPct val="0"/>
              </a:spcBef>
              <a:spcAft>
                <a:spcPct val="0"/>
              </a:spcAft>
              <a:buClrTx/>
              <a:buSzTx/>
              <a:buFontTx/>
              <a:buNone/>
              <a:tabLst/>
              <a:defRPr/>
            </a:pPr>
            <a:endParaRPr kumimoji="0" lang="es-CL" sz="1800" b="0" i="0" u="none" strike="noStrike" kern="0" cap="none" spc="0" normalizeH="0" baseline="0" noProof="0" smtClean="0">
              <a:ln>
                <a:noFill/>
              </a:ln>
              <a:solidFill>
                <a:prstClr val="white"/>
              </a:solidFill>
              <a:effectLst/>
              <a:uLnTx/>
              <a:uFillTx/>
              <a:latin typeface="Calibri"/>
              <a:ea typeface="+mn-ea"/>
              <a:cs typeface="+mn-cs"/>
            </a:endParaRPr>
          </a:p>
        </p:txBody>
      </p:sp>
    </p:spTree>
    <p:extLst>
      <p:ext uri="{BB962C8B-B14F-4D97-AF65-F5344CB8AC3E}">
        <p14:creationId xmlns="" xmlns:p14="http://schemas.microsoft.com/office/powerpoint/2010/main" val="23902666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a:t>
            </a:r>
            <a:endParaRPr lang="es-CL" sz="2400" dirty="0">
              <a:solidFill>
                <a:srgbClr val="FF0000"/>
              </a:solidFill>
            </a:endParaRPr>
          </a:p>
        </p:txBody>
      </p:sp>
      <p:sp>
        <p:nvSpPr>
          <p:cNvPr id="3" name="2 Subtítulo"/>
          <p:cNvSpPr>
            <a:spLocks noGrp="1"/>
          </p:cNvSpPr>
          <p:nvPr>
            <p:ph type="subTitle" idx="1"/>
          </p:nvPr>
        </p:nvSpPr>
        <p:spPr>
          <a:xfrm>
            <a:off x="0" y="908720"/>
            <a:ext cx="9036496" cy="5616624"/>
          </a:xfrm>
        </p:spPr>
        <p:txBody>
          <a:bodyPr>
            <a:noAutofit/>
          </a:bodyPr>
          <a:lstStyle/>
          <a:p>
            <a:pPr marL="342900" indent="-342900" algn="l">
              <a:buFont typeface="Arial" pitchFamily="34" charset="0"/>
              <a:buChar char="•"/>
            </a:pPr>
            <a:endParaRPr lang="es-CL" sz="2000" dirty="0" smtClean="0">
              <a:solidFill>
                <a:srgbClr val="002060"/>
              </a:solidFill>
              <a:latin typeface="Arial" pitchFamily="34" charset="0"/>
              <a:cs typeface="Arial" pitchFamily="34" charset="0"/>
            </a:endParaRP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Nacen en EEUU y el Reino Unido durante la primera mitad del siglo XIX (</a:t>
            </a:r>
            <a:r>
              <a:rPr lang="es-CL" sz="2000" dirty="0">
                <a:solidFill>
                  <a:srgbClr val="002060"/>
                </a:solidFill>
                <a:latin typeface="Arial" pitchFamily="34" charset="0"/>
                <a:cs typeface="Arial" pitchFamily="34" charset="0"/>
              </a:rPr>
              <a:t>y</a:t>
            </a:r>
            <a:r>
              <a:rPr lang="es-CL" sz="2000" dirty="0" smtClean="0">
                <a:solidFill>
                  <a:srgbClr val="002060"/>
                </a:solidFill>
                <a:latin typeface="Arial" pitchFamily="34" charset="0"/>
                <a:cs typeface="Arial" pitchFamily="34" charset="0"/>
              </a:rPr>
              <a:t>a vimos que alternativas a la prisión existieron desde muy antiguo)</a:t>
            </a:r>
          </a:p>
          <a:p>
            <a:pPr algn="l"/>
            <a:r>
              <a:rPr lang="es-CL" sz="2000" dirty="0" smtClean="0">
                <a:solidFill>
                  <a:srgbClr val="002060"/>
                </a:solidFill>
                <a:latin typeface="Arial" pitchFamily="34" charset="0"/>
                <a:cs typeface="Arial" pitchFamily="34" charset="0"/>
              </a:rPr>
              <a:t>	</a:t>
            </a:r>
            <a:r>
              <a:rPr lang="es-CL" sz="2000" dirty="0" err="1" smtClean="0">
                <a:solidFill>
                  <a:srgbClr val="002060"/>
                </a:solidFill>
                <a:latin typeface="Arial" pitchFamily="34" charset="0"/>
                <a:cs typeface="Arial" pitchFamily="34" charset="0"/>
              </a:rPr>
              <a:t>Masachusetts</a:t>
            </a:r>
            <a:r>
              <a:rPr lang="es-CL" sz="2000" dirty="0" smtClean="0">
                <a:solidFill>
                  <a:srgbClr val="002060"/>
                </a:solidFill>
                <a:latin typeface="Arial" pitchFamily="34" charset="0"/>
                <a:cs typeface="Arial" pitchFamily="34" charset="0"/>
              </a:rPr>
              <a:t> 1836.- Libertad Bajo palabra (por testigos o 	caución)</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La libertad vigilada y se encuentra en 1820 en Inglaterra, donde se supervisaba inicialmente por la familia del condenado y la policía. Posteriormente se supervisa por organizaciones de caridad.</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En 1878 se contrata en Boston al primer oficial de libertad vigilada.</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En el Reino Unido:</a:t>
            </a:r>
          </a:p>
          <a:p>
            <a:pPr marL="342900" indent="-342900" algn="l">
              <a:buFont typeface="Wingdings" pitchFamily="2" charset="2"/>
              <a:buChar char="ü"/>
            </a:pPr>
            <a:r>
              <a:rPr lang="es-CL" sz="2000" dirty="0" smtClean="0">
                <a:solidFill>
                  <a:srgbClr val="002060"/>
                </a:solidFill>
                <a:latin typeface="Arial" pitchFamily="34" charset="0"/>
                <a:cs typeface="Arial" pitchFamily="34" charset="0"/>
              </a:rPr>
              <a:t>En 1948 se crea la pena de remisión condicional</a:t>
            </a:r>
          </a:p>
          <a:p>
            <a:pPr marL="342900" indent="-342900" algn="l">
              <a:buFont typeface="Wingdings" pitchFamily="2" charset="2"/>
              <a:buChar char="ü"/>
            </a:pPr>
            <a:r>
              <a:rPr lang="es-CL" sz="2000" dirty="0" smtClean="0">
                <a:solidFill>
                  <a:srgbClr val="002060"/>
                </a:solidFill>
                <a:latin typeface="Arial" pitchFamily="34" charset="0"/>
                <a:cs typeface="Arial" pitchFamily="34" charset="0"/>
              </a:rPr>
              <a:t>En 1969 se crea la figura de la </a:t>
            </a:r>
            <a:r>
              <a:rPr lang="es-CL" sz="2000" dirty="0">
                <a:solidFill>
                  <a:srgbClr val="002060"/>
                </a:solidFill>
                <a:latin typeface="Arial" pitchFamily="34" charset="0"/>
                <a:cs typeface="Arial" pitchFamily="34" charset="0"/>
              </a:rPr>
              <a:t>a</a:t>
            </a:r>
            <a:r>
              <a:rPr lang="es-CL" sz="2000" dirty="0" smtClean="0">
                <a:solidFill>
                  <a:srgbClr val="002060"/>
                </a:solidFill>
                <a:latin typeface="Arial" pitchFamily="34" charset="0"/>
                <a:cs typeface="Arial" pitchFamily="34" charset="0"/>
              </a:rPr>
              <a:t>dvertencia policial</a:t>
            </a:r>
          </a:p>
          <a:p>
            <a:pPr marL="342900" indent="-342900" algn="l">
              <a:buFont typeface="Wingdings" pitchFamily="2" charset="2"/>
              <a:buChar char="ü"/>
            </a:pPr>
            <a:r>
              <a:rPr lang="es-CL" sz="2000" dirty="0" smtClean="0">
                <a:solidFill>
                  <a:srgbClr val="002060"/>
                </a:solidFill>
                <a:latin typeface="Arial" pitchFamily="34" charset="0"/>
                <a:cs typeface="Arial" pitchFamily="34" charset="0"/>
              </a:rPr>
              <a:t>En 1972 se crean los servicios comunitarios</a:t>
            </a:r>
          </a:p>
          <a:p>
            <a:pPr marL="342900" indent="-342900" algn="l">
              <a:buFont typeface="Wingdings" pitchFamily="2" charset="2"/>
              <a:buChar char="ü"/>
            </a:pPr>
            <a:r>
              <a:rPr lang="es-CL" sz="2000" dirty="0" smtClean="0">
                <a:solidFill>
                  <a:srgbClr val="002060"/>
                </a:solidFill>
                <a:latin typeface="Arial" pitchFamily="34" charset="0"/>
                <a:cs typeface="Arial" pitchFamily="34" charset="0"/>
              </a:rPr>
              <a:t>En 1988 se concibe a la compensación como figura independiente</a:t>
            </a:r>
          </a:p>
          <a:p>
            <a:pPr algn="l"/>
            <a:endParaRPr lang="es-CL" sz="2000"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21</a:t>
            </a:fld>
            <a:endParaRPr lang="es-CL"/>
          </a:p>
        </p:txBody>
      </p:sp>
    </p:spTree>
    <p:extLst>
      <p:ext uri="{BB962C8B-B14F-4D97-AF65-F5344CB8AC3E}">
        <p14:creationId xmlns="" xmlns:p14="http://schemas.microsoft.com/office/powerpoint/2010/main" val="37612430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a:t>
            </a:r>
            <a:endParaRPr lang="es-CL" sz="2400" dirty="0">
              <a:solidFill>
                <a:srgbClr val="FF0000"/>
              </a:solidFill>
            </a:endParaRPr>
          </a:p>
        </p:txBody>
      </p:sp>
      <p:sp>
        <p:nvSpPr>
          <p:cNvPr id="3" name="2 Subtítulo"/>
          <p:cNvSpPr>
            <a:spLocks noGrp="1"/>
          </p:cNvSpPr>
          <p:nvPr>
            <p:ph type="subTitle" idx="1"/>
          </p:nvPr>
        </p:nvSpPr>
        <p:spPr>
          <a:xfrm>
            <a:off x="0" y="908720"/>
            <a:ext cx="9036496" cy="5616624"/>
          </a:xfrm>
        </p:spPr>
        <p:txBody>
          <a:bodyPr>
            <a:noAutofit/>
          </a:bodyPr>
          <a:lstStyle/>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En la década de los años 80´ se asume el fracaso del ideal de reinserción.</a:t>
            </a:r>
          </a:p>
          <a:p>
            <a:pPr algn="l"/>
            <a:r>
              <a:rPr lang="es-CL" sz="2000" dirty="0" smtClean="0">
                <a:solidFill>
                  <a:srgbClr val="002060"/>
                </a:solidFill>
                <a:latin typeface="Arial" pitchFamily="34" charset="0"/>
                <a:cs typeface="Arial" pitchFamily="34" charset="0"/>
              </a:rPr>
              <a:t>Frente a ello se refuerza el énfasis del control y supervisión, naciendo principalmente en EEUU el concepto de los </a:t>
            </a:r>
            <a:r>
              <a:rPr lang="es-CL" sz="2000" b="1" dirty="0" smtClean="0">
                <a:solidFill>
                  <a:srgbClr val="002060"/>
                </a:solidFill>
                <a:latin typeface="Arial" pitchFamily="34" charset="0"/>
                <a:cs typeface="Arial" pitchFamily="34" charset="0"/>
              </a:rPr>
              <a:t>castigos intermedios</a:t>
            </a:r>
            <a:r>
              <a:rPr lang="es-CL" sz="2000" dirty="0" smtClean="0">
                <a:solidFill>
                  <a:srgbClr val="002060"/>
                </a:solidFill>
                <a:latin typeface="Arial" pitchFamily="34" charset="0"/>
                <a:cs typeface="Arial" pitchFamily="34" charset="0"/>
              </a:rPr>
              <a:t>:</a:t>
            </a:r>
          </a:p>
          <a:p>
            <a:pPr algn="l"/>
            <a:endParaRPr lang="es-CL" sz="2000" dirty="0" smtClean="0">
              <a:solidFill>
                <a:srgbClr val="002060"/>
              </a:solidFill>
              <a:latin typeface="Arial" pitchFamily="34" charset="0"/>
              <a:cs typeface="Arial" pitchFamily="34" charset="0"/>
            </a:endParaRPr>
          </a:p>
          <a:p>
            <a:pPr marL="342900" indent="-342900" algn="l">
              <a:buFont typeface="Wingdings" pitchFamily="2" charset="2"/>
              <a:buChar char="Ø"/>
            </a:pPr>
            <a:r>
              <a:rPr lang="es-CL" sz="2000" dirty="0" smtClean="0">
                <a:solidFill>
                  <a:srgbClr val="002060"/>
                </a:solidFill>
                <a:latin typeface="Arial" pitchFamily="34" charset="0"/>
                <a:cs typeface="Arial" pitchFamily="34" charset="0"/>
              </a:rPr>
              <a:t>Libertad vigilada intensiva</a:t>
            </a:r>
          </a:p>
          <a:p>
            <a:pPr marL="342900" indent="-342900" algn="l">
              <a:buFont typeface="Wingdings" pitchFamily="2" charset="2"/>
              <a:buChar char="Ø"/>
            </a:pPr>
            <a:r>
              <a:rPr lang="es-CL" sz="2000" dirty="0" smtClean="0">
                <a:solidFill>
                  <a:srgbClr val="002060"/>
                </a:solidFill>
                <a:latin typeface="Arial" pitchFamily="34" charset="0"/>
                <a:cs typeface="Arial" pitchFamily="34" charset="0"/>
              </a:rPr>
              <a:t>Arresto de fin de semana</a:t>
            </a:r>
          </a:p>
          <a:p>
            <a:pPr marL="342900" indent="-342900" algn="l">
              <a:buFont typeface="Wingdings" pitchFamily="2" charset="2"/>
              <a:buChar char="Ø"/>
            </a:pPr>
            <a:r>
              <a:rPr lang="es-CL" sz="2000" dirty="0" smtClean="0">
                <a:solidFill>
                  <a:srgbClr val="002060"/>
                </a:solidFill>
                <a:latin typeface="Arial" pitchFamily="34" charset="0"/>
                <a:cs typeface="Arial" pitchFamily="34" charset="0"/>
              </a:rPr>
              <a:t>Campamentos militares</a:t>
            </a:r>
          </a:p>
          <a:p>
            <a:pPr marL="342900" indent="-342900" algn="l">
              <a:buFont typeface="Wingdings" pitchFamily="2" charset="2"/>
              <a:buChar char="Ø"/>
            </a:pPr>
            <a:r>
              <a:rPr lang="es-CL" sz="2000" dirty="0" smtClean="0">
                <a:solidFill>
                  <a:srgbClr val="002060"/>
                </a:solidFill>
                <a:latin typeface="Arial" pitchFamily="34" charset="0"/>
                <a:cs typeface="Arial" pitchFamily="34" charset="0"/>
              </a:rPr>
              <a:t>Monitoreo del consumo de drogas</a:t>
            </a:r>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22</a:t>
            </a:fld>
            <a:endParaRPr lang="es-CL"/>
          </a:p>
        </p:txBody>
      </p:sp>
    </p:spTree>
    <p:extLst>
      <p:ext uri="{BB962C8B-B14F-4D97-AF65-F5344CB8AC3E}">
        <p14:creationId xmlns="" xmlns:p14="http://schemas.microsoft.com/office/powerpoint/2010/main" val="1583586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a:t>
            </a:r>
            <a:endParaRPr lang="es-CL" sz="2400" dirty="0">
              <a:solidFill>
                <a:srgbClr val="FF0000"/>
              </a:solidFill>
            </a:endParaRPr>
          </a:p>
        </p:txBody>
      </p:sp>
      <p:sp>
        <p:nvSpPr>
          <p:cNvPr id="3" name="2 Subtítulo"/>
          <p:cNvSpPr>
            <a:spLocks noGrp="1"/>
          </p:cNvSpPr>
          <p:nvPr>
            <p:ph type="subTitle" idx="1"/>
          </p:nvPr>
        </p:nvSpPr>
        <p:spPr>
          <a:xfrm>
            <a:off x="107504" y="1196752"/>
            <a:ext cx="8640960" cy="4896544"/>
          </a:xfrm>
        </p:spPr>
        <p:txBody>
          <a:bodyPr>
            <a:noAutofit/>
          </a:bodyPr>
          <a:lstStyle/>
          <a:p>
            <a:pPr algn="l"/>
            <a:r>
              <a:rPr lang="es-CL" sz="2000" dirty="0" smtClean="0">
                <a:solidFill>
                  <a:srgbClr val="002060"/>
                </a:solidFill>
                <a:latin typeface="Arial" pitchFamily="34" charset="0"/>
                <a:cs typeface="Arial" pitchFamily="34" charset="0"/>
              </a:rPr>
              <a:t>En </a:t>
            </a:r>
            <a:r>
              <a:rPr lang="es-CL" sz="2000" dirty="0">
                <a:solidFill>
                  <a:srgbClr val="002060"/>
                </a:solidFill>
                <a:latin typeface="Arial" pitchFamily="34" charset="0"/>
                <a:cs typeface="Arial" pitchFamily="34" charset="0"/>
              </a:rPr>
              <a:t>la última mitad del siglo XX cambió el modo de buscar y proponer las alternativas</a:t>
            </a:r>
            <a:r>
              <a:rPr lang="es-CL" sz="2000" dirty="0" smtClean="0">
                <a:solidFill>
                  <a:srgbClr val="002060"/>
                </a:solidFill>
                <a:latin typeface="Arial" pitchFamily="34" charset="0"/>
                <a:cs typeface="Arial" pitchFamily="34" charset="0"/>
              </a:rPr>
              <a:t>.</a:t>
            </a:r>
          </a:p>
          <a:p>
            <a:pPr algn="l"/>
            <a:endParaRPr lang="es-CL" sz="2000"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1.- La discusión acerca de las MAR pretendía no sólo acortar el tiempo de estadía en la cárcel para evitar la masificación, sino evitar la entrada en prisión por los efectos </a:t>
            </a:r>
            <a:r>
              <a:rPr lang="es-CL" sz="2000" dirty="0" err="1">
                <a:solidFill>
                  <a:srgbClr val="002060"/>
                </a:solidFill>
                <a:latin typeface="Arial" pitchFamily="34" charset="0"/>
                <a:cs typeface="Arial" pitchFamily="34" charset="0"/>
              </a:rPr>
              <a:t>estigmatizantes</a:t>
            </a:r>
            <a:r>
              <a:rPr lang="es-CL" sz="2000" dirty="0">
                <a:solidFill>
                  <a:srgbClr val="002060"/>
                </a:solidFill>
                <a:latin typeface="Arial" pitchFamily="34" charset="0"/>
                <a:cs typeface="Arial" pitchFamily="34" charset="0"/>
              </a:rPr>
              <a:t> y </a:t>
            </a:r>
            <a:r>
              <a:rPr lang="es-CL" sz="2000" dirty="0" err="1">
                <a:solidFill>
                  <a:srgbClr val="002060"/>
                </a:solidFill>
                <a:latin typeface="Arial" pitchFamily="34" charset="0"/>
                <a:cs typeface="Arial" pitchFamily="34" charset="0"/>
              </a:rPr>
              <a:t>desocializadores</a:t>
            </a:r>
            <a:r>
              <a:rPr lang="es-CL" sz="2000" dirty="0">
                <a:solidFill>
                  <a:srgbClr val="002060"/>
                </a:solidFill>
                <a:latin typeface="Arial" pitchFamily="34" charset="0"/>
                <a:cs typeface="Arial" pitchFamily="34" charset="0"/>
              </a:rPr>
              <a:t>. Es decir, la clave comenzó a ser la búsqueda de alternativas a la cárcel y no de mecanismos para acortar su </a:t>
            </a:r>
            <a:r>
              <a:rPr lang="es-CL" sz="2000" dirty="0" smtClean="0">
                <a:solidFill>
                  <a:srgbClr val="002060"/>
                </a:solidFill>
                <a:latin typeface="Arial" pitchFamily="34" charset="0"/>
                <a:cs typeface="Arial" pitchFamily="34" charset="0"/>
              </a:rPr>
              <a:t>duración (libertades </a:t>
            </a:r>
            <a:r>
              <a:rPr lang="es-CL" sz="2000" dirty="0">
                <a:solidFill>
                  <a:srgbClr val="002060"/>
                </a:solidFill>
                <a:latin typeface="Arial" pitchFamily="34" charset="0"/>
                <a:cs typeface="Arial" pitchFamily="34" charset="0"/>
              </a:rPr>
              <a:t>condicionales, indultos, abono de prisión preventiva, etc</a:t>
            </a:r>
            <a:r>
              <a:rPr lang="es-CL" sz="2000" dirty="0" smtClean="0">
                <a:solidFill>
                  <a:srgbClr val="002060"/>
                </a:solidFill>
                <a:latin typeface="Arial" pitchFamily="34" charset="0"/>
                <a:cs typeface="Arial" pitchFamily="34" charset="0"/>
              </a:rPr>
              <a:t>.) </a:t>
            </a:r>
          </a:p>
          <a:p>
            <a:pPr algn="l"/>
            <a:r>
              <a:rPr lang="es-CL" sz="2000" dirty="0" smtClean="0">
                <a:solidFill>
                  <a:srgbClr val="002060"/>
                </a:solidFill>
                <a:latin typeface="Arial" pitchFamily="34" charset="0"/>
                <a:cs typeface="Arial" pitchFamily="34" charset="0"/>
              </a:rPr>
              <a:t>Incluso </a:t>
            </a:r>
            <a:r>
              <a:rPr lang="es-CL" sz="2000" dirty="0">
                <a:solidFill>
                  <a:srgbClr val="002060"/>
                </a:solidFill>
                <a:latin typeface="Arial" pitchFamily="34" charset="0"/>
                <a:cs typeface="Arial" pitchFamily="34" charset="0"/>
              </a:rPr>
              <a:t>surgen nuevas corrientes como el abolicionismo, que en lugar de plantear castigos alternativos busca plantear alternativas al castigo. </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2</a:t>
            </a:r>
            <a:r>
              <a:rPr lang="es-CL" sz="2000" dirty="0">
                <a:solidFill>
                  <a:srgbClr val="002060"/>
                </a:solidFill>
                <a:latin typeface="Arial" pitchFamily="34" charset="0"/>
                <a:cs typeface="Arial" pitchFamily="34" charset="0"/>
              </a:rPr>
              <a:t>.- Se comienza a abandonar el enfoque exclusivamente rehabilitador (que focalizaba principalmente la crítica en penas cortas, por permitir el contagio criminal pero </a:t>
            </a:r>
            <a:r>
              <a:rPr lang="es-CL" sz="2000" dirty="0" smtClean="0">
                <a:solidFill>
                  <a:srgbClr val="002060"/>
                </a:solidFill>
                <a:latin typeface="Arial" pitchFamily="34" charset="0"/>
                <a:cs typeface="Arial" pitchFamily="34" charset="0"/>
              </a:rPr>
              <a:t>imposibilitaban </a:t>
            </a:r>
            <a:r>
              <a:rPr lang="es-CL" sz="2000" dirty="0">
                <a:solidFill>
                  <a:srgbClr val="002060"/>
                </a:solidFill>
                <a:latin typeface="Arial" pitchFamily="34" charset="0"/>
                <a:cs typeface="Arial" pitchFamily="34" charset="0"/>
              </a:rPr>
              <a:t>un adecuado tratamiento) dirigiendo la crítica al carácter inhumano y desproporcional de las penas </a:t>
            </a:r>
            <a:r>
              <a:rPr lang="es-CL" sz="2000" dirty="0" smtClean="0">
                <a:solidFill>
                  <a:srgbClr val="002060"/>
                </a:solidFill>
                <a:latin typeface="Arial" pitchFamily="34" charset="0"/>
                <a:cs typeface="Arial" pitchFamily="34" charset="0"/>
              </a:rPr>
              <a:t>más largas</a:t>
            </a:r>
            <a:r>
              <a:rPr lang="es-CL" sz="2000" dirty="0">
                <a:solidFill>
                  <a:srgbClr val="002060"/>
                </a:solidFill>
                <a:latin typeface="Arial" pitchFamily="34" charset="0"/>
                <a:cs typeface="Arial" pitchFamily="34" charset="0"/>
              </a:rPr>
              <a:t>.</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23</a:t>
            </a:fld>
            <a:endParaRPr lang="es-CL"/>
          </a:p>
        </p:txBody>
      </p:sp>
    </p:spTree>
    <p:extLst>
      <p:ext uri="{BB962C8B-B14F-4D97-AF65-F5344CB8AC3E}">
        <p14:creationId xmlns="" xmlns:p14="http://schemas.microsoft.com/office/powerpoint/2010/main" val="37647122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a:t>
            </a:r>
            <a:endParaRPr lang="es-CL" sz="2400" dirty="0">
              <a:solidFill>
                <a:srgbClr val="FF0000"/>
              </a:solidFill>
            </a:endParaRPr>
          </a:p>
        </p:txBody>
      </p:sp>
      <p:sp>
        <p:nvSpPr>
          <p:cNvPr id="3" name="2 Subtítulo"/>
          <p:cNvSpPr>
            <a:spLocks noGrp="1"/>
          </p:cNvSpPr>
          <p:nvPr>
            <p:ph type="subTitle" idx="1"/>
          </p:nvPr>
        </p:nvSpPr>
        <p:spPr>
          <a:xfrm>
            <a:off x="179512" y="980728"/>
            <a:ext cx="8640960" cy="1219200"/>
          </a:xfrm>
        </p:spPr>
        <p:txBody>
          <a:bodyPr>
            <a:noAutofit/>
          </a:bodyPr>
          <a:lstStyle/>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Junto </a:t>
            </a:r>
            <a:r>
              <a:rPr lang="es-CL" sz="2000" dirty="0">
                <a:solidFill>
                  <a:srgbClr val="002060"/>
                </a:solidFill>
                <a:latin typeface="Arial" pitchFamily="34" charset="0"/>
                <a:cs typeface="Arial" pitchFamily="34" charset="0"/>
              </a:rPr>
              <a:t>con este movimiento a favor de la reducción de la cárcel, también se buscaba el desarrollo de las MAR tanto por quienes abogaban </a:t>
            </a:r>
            <a:r>
              <a:rPr lang="es-CL" sz="2000" dirty="0" smtClean="0">
                <a:solidFill>
                  <a:srgbClr val="002060"/>
                </a:solidFill>
                <a:latin typeface="Arial" pitchFamily="34" charset="0"/>
                <a:cs typeface="Arial" pitchFamily="34" charset="0"/>
              </a:rPr>
              <a:t>por:</a:t>
            </a:r>
          </a:p>
          <a:p>
            <a:pPr algn="l"/>
            <a:endParaRPr lang="es-CL" sz="2000" dirty="0" smtClean="0">
              <a:solidFill>
                <a:srgbClr val="002060"/>
              </a:solidFill>
              <a:latin typeface="Arial" pitchFamily="34" charset="0"/>
              <a:cs typeface="Arial" pitchFamily="34" charset="0"/>
            </a:endParaRP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Implementar una </a:t>
            </a:r>
            <a:r>
              <a:rPr lang="es-CL" sz="2000" dirty="0">
                <a:solidFill>
                  <a:srgbClr val="002060"/>
                </a:solidFill>
                <a:latin typeface="Arial" pitchFamily="34" charset="0"/>
                <a:cs typeface="Arial" pitchFamily="34" charset="0"/>
              </a:rPr>
              <a:t>verdadera </a:t>
            </a:r>
            <a:r>
              <a:rPr lang="es-CL" sz="2000" b="1" dirty="0" smtClean="0">
                <a:solidFill>
                  <a:srgbClr val="002060"/>
                </a:solidFill>
                <a:latin typeface="Arial" pitchFamily="34" charset="0"/>
                <a:cs typeface="Arial" pitchFamily="34" charset="0"/>
              </a:rPr>
              <a:t>proporcionalidad</a:t>
            </a:r>
            <a:r>
              <a:rPr lang="es-CL" sz="2000" dirty="0" smtClean="0">
                <a:solidFill>
                  <a:srgbClr val="002060"/>
                </a:solidFill>
                <a:latin typeface="Arial" pitchFamily="34" charset="0"/>
                <a:cs typeface="Arial" pitchFamily="34" charset="0"/>
              </a:rPr>
              <a:t> </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Terminar con </a:t>
            </a:r>
            <a:r>
              <a:rPr lang="es-CL" sz="2000" b="1" dirty="0" smtClean="0">
                <a:solidFill>
                  <a:srgbClr val="002060"/>
                </a:solidFill>
                <a:latin typeface="Arial" pitchFamily="34" charset="0"/>
                <a:cs typeface="Arial" pitchFamily="34" charset="0"/>
              </a:rPr>
              <a:t>sesgos de impunidad</a:t>
            </a:r>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Ello </a:t>
            </a:r>
            <a:r>
              <a:rPr lang="es-CL" sz="2000" dirty="0">
                <a:solidFill>
                  <a:srgbClr val="002060"/>
                </a:solidFill>
                <a:latin typeface="Arial" pitchFamily="34" charset="0"/>
                <a:cs typeface="Arial" pitchFamily="34" charset="0"/>
              </a:rPr>
              <a:t>da cuenta de que al ser tantos </a:t>
            </a:r>
            <a:r>
              <a:rPr lang="es-CL" sz="2000" dirty="0" smtClean="0">
                <a:solidFill>
                  <a:srgbClr val="002060"/>
                </a:solidFill>
                <a:latin typeface="Arial" pitchFamily="34" charset="0"/>
                <a:cs typeface="Arial" pitchFamily="34" charset="0"/>
              </a:rPr>
              <a:t>movimientos que presionan la reforma:</a:t>
            </a:r>
          </a:p>
          <a:p>
            <a:pPr algn="l"/>
            <a:endParaRPr lang="es-CL" sz="2000" dirty="0" smtClean="0">
              <a:solidFill>
                <a:srgbClr val="002060"/>
              </a:solidFill>
              <a:latin typeface="Arial" pitchFamily="34" charset="0"/>
              <a:cs typeface="Arial" pitchFamily="34" charset="0"/>
            </a:endParaRPr>
          </a:p>
          <a:p>
            <a:pPr marL="342900" indent="-342900" algn="l">
              <a:buFont typeface="Wingdings" pitchFamily="2" charset="2"/>
              <a:buChar char="v"/>
            </a:pPr>
            <a:r>
              <a:rPr lang="es-CL" sz="2000" dirty="0">
                <a:solidFill>
                  <a:srgbClr val="002060"/>
                </a:solidFill>
                <a:latin typeface="Arial" pitchFamily="34" charset="0"/>
                <a:cs typeface="Arial" pitchFamily="34" charset="0"/>
              </a:rPr>
              <a:t>L</a:t>
            </a:r>
            <a:r>
              <a:rPr lang="es-CL" sz="2000" dirty="0" smtClean="0">
                <a:solidFill>
                  <a:srgbClr val="002060"/>
                </a:solidFill>
                <a:latin typeface="Arial" pitchFamily="34" charset="0"/>
                <a:cs typeface="Arial" pitchFamily="34" charset="0"/>
              </a:rPr>
              <a:t>os </a:t>
            </a:r>
            <a:r>
              <a:rPr lang="es-CL" sz="2000" dirty="0">
                <a:solidFill>
                  <a:srgbClr val="002060"/>
                </a:solidFill>
                <a:latin typeface="Arial" pitchFamily="34" charset="0"/>
                <a:cs typeface="Arial" pitchFamily="34" charset="0"/>
              </a:rPr>
              <a:t>efectos </a:t>
            </a:r>
            <a:r>
              <a:rPr lang="es-CL" sz="2000" dirty="0" smtClean="0">
                <a:solidFill>
                  <a:srgbClr val="002060"/>
                </a:solidFill>
                <a:latin typeface="Arial" pitchFamily="34" charset="0"/>
                <a:cs typeface="Arial" pitchFamily="34" charset="0"/>
              </a:rPr>
              <a:t>y objetivos esperados son distintos</a:t>
            </a:r>
          </a:p>
          <a:p>
            <a:pPr marL="342900" indent="-342900" algn="l">
              <a:buFont typeface="Wingdings" pitchFamily="2" charset="2"/>
              <a:buChar char="v"/>
            </a:pPr>
            <a:r>
              <a:rPr lang="es-CL" sz="2000" dirty="0" smtClean="0">
                <a:solidFill>
                  <a:srgbClr val="002060"/>
                </a:solidFill>
                <a:latin typeface="Arial" pitchFamily="34" charset="0"/>
                <a:cs typeface="Arial" pitchFamily="34" charset="0"/>
              </a:rPr>
              <a:t>Las conclusiones de las evaluaciones son distintas</a:t>
            </a:r>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24</a:t>
            </a:fld>
            <a:endParaRPr lang="es-CL"/>
          </a:p>
        </p:txBody>
      </p:sp>
    </p:spTree>
    <p:extLst>
      <p:ext uri="{BB962C8B-B14F-4D97-AF65-F5344CB8AC3E}">
        <p14:creationId xmlns="" xmlns:p14="http://schemas.microsoft.com/office/powerpoint/2010/main" val="20076367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a:t>
            </a:r>
            <a:endParaRPr lang="es-CL" sz="2400" dirty="0">
              <a:solidFill>
                <a:srgbClr val="FF0000"/>
              </a:solidFill>
            </a:endParaRPr>
          </a:p>
        </p:txBody>
      </p:sp>
      <p:sp>
        <p:nvSpPr>
          <p:cNvPr id="3" name="2 Subtítulo"/>
          <p:cNvSpPr>
            <a:spLocks noGrp="1"/>
          </p:cNvSpPr>
          <p:nvPr>
            <p:ph type="subTitle" idx="1"/>
          </p:nvPr>
        </p:nvSpPr>
        <p:spPr>
          <a:xfrm>
            <a:off x="179512" y="980728"/>
            <a:ext cx="8640960" cy="1219200"/>
          </a:xfrm>
        </p:spPr>
        <p:txBody>
          <a:bodyPr>
            <a:noAutofit/>
          </a:bodyPr>
          <a:lstStyle/>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El hecho de aparecer movimientos </a:t>
            </a:r>
            <a:r>
              <a:rPr lang="es-CL" sz="2000" dirty="0" err="1" smtClean="0">
                <a:solidFill>
                  <a:srgbClr val="002060"/>
                </a:solidFill>
                <a:latin typeface="Arial" pitchFamily="34" charset="0"/>
                <a:cs typeface="Arial" pitchFamily="34" charset="0"/>
              </a:rPr>
              <a:t>proporcionalistas</a:t>
            </a:r>
            <a:r>
              <a:rPr lang="es-CL" sz="2000" dirty="0" smtClean="0">
                <a:solidFill>
                  <a:srgbClr val="002060"/>
                </a:solidFill>
                <a:latin typeface="Arial" pitchFamily="34" charset="0"/>
                <a:cs typeface="Arial" pitchFamily="34" charset="0"/>
              </a:rPr>
              <a:t> y otros que exigían un mayor control, motivó y permitió que </a:t>
            </a:r>
            <a:r>
              <a:rPr lang="es-CL" sz="2000" dirty="0">
                <a:solidFill>
                  <a:srgbClr val="002060"/>
                </a:solidFill>
                <a:latin typeface="Arial" pitchFamily="34" charset="0"/>
                <a:cs typeface="Arial" pitchFamily="34" charset="0"/>
              </a:rPr>
              <a:t>aumentara el catálogo de MAR en el mundo anglosajón, donde tradicionalmente se encontraba la multa y la </a:t>
            </a:r>
            <a:r>
              <a:rPr lang="es-CL" sz="2000" i="1" dirty="0" err="1">
                <a:solidFill>
                  <a:srgbClr val="002060"/>
                </a:solidFill>
                <a:latin typeface="Arial" pitchFamily="34" charset="0"/>
                <a:cs typeface="Arial" pitchFamily="34" charset="0"/>
              </a:rPr>
              <a:t>probation</a:t>
            </a:r>
            <a:r>
              <a:rPr lang="es-CL" sz="2000" dirty="0">
                <a:solidFill>
                  <a:srgbClr val="002060"/>
                </a:solidFill>
                <a:latin typeface="Arial" pitchFamily="34" charset="0"/>
                <a:cs typeface="Arial" pitchFamily="34" charset="0"/>
              </a:rPr>
              <a:t> (equivalente a la libertad vigilada). </a:t>
            </a:r>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b="1" dirty="0" smtClean="0">
                <a:solidFill>
                  <a:srgbClr val="002060"/>
                </a:solidFill>
                <a:latin typeface="Arial" pitchFamily="34" charset="0"/>
                <a:cs typeface="Arial" pitchFamily="34" charset="0"/>
              </a:rPr>
              <a:t>Así</a:t>
            </a:r>
            <a:r>
              <a:rPr lang="es-CL" sz="2000" b="1" dirty="0">
                <a:solidFill>
                  <a:srgbClr val="002060"/>
                </a:solidFill>
                <a:latin typeface="Arial" pitchFamily="34" charset="0"/>
                <a:cs typeface="Arial" pitchFamily="34" charset="0"/>
              </a:rPr>
              <a:t>, aumentando el catálogo de MAR, los jueces disminuirían los ingresos a la cárcel. </a:t>
            </a:r>
            <a:endParaRPr lang="es-CL" sz="2000" b="1"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De </a:t>
            </a:r>
            <a:r>
              <a:rPr lang="es-CL" sz="2000" dirty="0">
                <a:solidFill>
                  <a:srgbClr val="002060"/>
                </a:solidFill>
                <a:latin typeface="Arial" pitchFamily="34" charset="0"/>
                <a:cs typeface="Arial" pitchFamily="34" charset="0"/>
              </a:rPr>
              <a:t>esta forma, comenzaron a implementarse los servicios comunitarios, el arresto domiciliario, la </a:t>
            </a:r>
            <a:r>
              <a:rPr lang="es-CL" sz="2000" i="1" dirty="0" err="1">
                <a:solidFill>
                  <a:srgbClr val="002060"/>
                </a:solidFill>
                <a:latin typeface="Arial" pitchFamily="34" charset="0"/>
                <a:cs typeface="Arial" pitchFamily="34" charset="0"/>
              </a:rPr>
              <a:t>intensive</a:t>
            </a:r>
            <a:r>
              <a:rPr lang="es-CL" sz="2000" i="1" dirty="0">
                <a:solidFill>
                  <a:srgbClr val="002060"/>
                </a:solidFill>
                <a:latin typeface="Arial" pitchFamily="34" charset="0"/>
                <a:cs typeface="Arial" pitchFamily="34" charset="0"/>
              </a:rPr>
              <a:t> supervisión </a:t>
            </a:r>
            <a:r>
              <a:rPr lang="es-CL" sz="2000" i="1" dirty="0" err="1">
                <a:solidFill>
                  <a:srgbClr val="002060"/>
                </a:solidFill>
                <a:latin typeface="Arial" pitchFamily="34" charset="0"/>
                <a:cs typeface="Arial" pitchFamily="34" charset="0"/>
              </a:rPr>
              <a:t>probation</a:t>
            </a:r>
            <a:r>
              <a:rPr lang="es-CL" sz="2000" dirty="0">
                <a:solidFill>
                  <a:srgbClr val="002060"/>
                </a:solidFill>
                <a:latin typeface="Arial" pitchFamily="34" charset="0"/>
                <a:cs typeface="Arial" pitchFamily="34" charset="0"/>
              </a:rPr>
              <a:t>, e incluso la suspensión condicional de la condena, que ya estaba en el sistema </a:t>
            </a:r>
            <a:r>
              <a:rPr lang="es-CL" sz="2000" dirty="0" smtClean="0">
                <a:solidFill>
                  <a:srgbClr val="002060"/>
                </a:solidFill>
                <a:latin typeface="Arial" pitchFamily="34" charset="0"/>
                <a:cs typeface="Arial" pitchFamily="34" charset="0"/>
              </a:rPr>
              <a:t>continental.</a:t>
            </a:r>
            <a:endParaRPr lang="es-CL" sz="2000"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25</a:t>
            </a:fld>
            <a:endParaRPr lang="es-CL"/>
          </a:p>
        </p:txBody>
      </p:sp>
    </p:spTree>
    <p:extLst>
      <p:ext uri="{BB962C8B-B14F-4D97-AF65-F5344CB8AC3E}">
        <p14:creationId xmlns="" xmlns:p14="http://schemas.microsoft.com/office/powerpoint/2010/main" val="27257757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r>
              <a:rPr lang="es-CL" sz="2000" dirty="0">
                <a:solidFill>
                  <a:srgbClr val="002060"/>
                </a:solidFill>
                <a:latin typeface="Arial" pitchFamily="34" charset="0"/>
                <a:cs typeface="Arial" pitchFamily="34" charset="0"/>
              </a:rPr>
              <a:t>Sin embargo, luego de los años, se formularon las siguientes </a:t>
            </a:r>
            <a:r>
              <a:rPr lang="es-CL" sz="2000" b="1" dirty="0">
                <a:solidFill>
                  <a:srgbClr val="002060"/>
                </a:solidFill>
                <a:latin typeface="Arial" pitchFamily="34" charset="0"/>
                <a:cs typeface="Arial" pitchFamily="34" charset="0"/>
              </a:rPr>
              <a:t>críticas</a:t>
            </a:r>
            <a:r>
              <a:rPr lang="es-CL" sz="2000" dirty="0">
                <a:solidFill>
                  <a:srgbClr val="002060"/>
                </a:solidFill>
                <a:latin typeface="Arial" pitchFamily="34" charset="0"/>
                <a:cs typeface="Arial" pitchFamily="34" charset="0"/>
              </a:rPr>
              <a:t> a la </a:t>
            </a:r>
            <a:r>
              <a:rPr lang="es-CL" sz="2000" dirty="0" smtClean="0">
                <a:solidFill>
                  <a:srgbClr val="002060"/>
                </a:solidFill>
                <a:latin typeface="Arial" pitchFamily="34" charset="0"/>
                <a:cs typeface="Arial" pitchFamily="34" charset="0"/>
              </a:rPr>
              <a:t>aplicación:</a:t>
            </a:r>
          </a:p>
          <a:p>
            <a:pPr algn="l"/>
            <a:endParaRPr lang="es-CL" sz="2000" dirty="0">
              <a:solidFill>
                <a:srgbClr val="002060"/>
              </a:solidFill>
              <a:latin typeface="Arial" pitchFamily="34" charset="0"/>
              <a:cs typeface="Arial" pitchFamily="34" charset="0"/>
            </a:endParaRPr>
          </a:p>
          <a:p>
            <a:pPr marL="342900" indent="-342900" algn="l">
              <a:buFont typeface="Wingdings" pitchFamily="2" charset="2"/>
              <a:buChar char="ü"/>
            </a:pPr>
            <a:r>
              <a:rPr lang="es-CL" sz="2000" dirty="0" smtClean="0">
                <a:solidFill>
                  <a:srgbClr val="002060"/>
                </a:solidFill>
                <a:latin typeface="Arial" pitchFamily="34" charset="0"/>
                <a:cs typeface="Arial" pitchFamily="34" charset="0"/>
              </a:rPr>
              <a:t>La cárcel no había disminuido</a:t>
            </a:r>
          </a:p>
          <a:p>
            <a:pPr marL="342900" indent="-342900" algn="l">
              <a:buFont typeface="Wingdings" pitchFamily="2" charset="2"/>
              <a:buChar char="ü"/>
            </a:pPr>
            <a:endParaRPr lang="es-CL" sz="2000" dirty="0">
              <a:solidFill>
                <a:srgbClr val="002060"/>
              </a:solidFill>
              <a:latin typeface="Arial" pitchFamily="34" charset="0"/>
              <a:cs typeface="Arial" pitchFamily="34" charset="0"/>
            </a:endParaRPr>
          </a:p>
          <a:p>
            <a:pPr marL="342900" indent="-342900" algn="l">
              <a:buFont typeface="Wingdings" pitchFamily="2" charset="2"/>
              <a:buChar char="ü"/>
            </a:pPr>
            <a:r>
              <a:rPr lang="es-CL" sz="2000" dirty="0">
                <a:solidFill>
                  <a:srgbClr val="002060"/>
                </a:solidFill>
                <a:latin typeface="Arial" pitchFamily="34" charset="0"/>
                <a:cs typeface="Arial" pitchFamily="34" charset="0"/>
              </a:rPr>
              <a:t>Las MAR no son castigos más humanitarios, sino que mecanismos de mayor control</a:t>
            </a: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26</a:t>
            </a:fld>
            <a:endParaRPr lang="es-CL"/>
          </a:p>
        </p:txBody>
      </p:sp>
    </p:spTree>
    <p:extLst>
      <p:ext uri="{BB962C8B-B14F-4D97-AF65-F5344CB8AC3E}">
        <p14:creationId xmlns="" xmlns:p14="http://schemas.microsoft.com/office/powerpoint/2010/main" val="39952269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r>
              <a:rPr lang="es-CL" sz="2000" b="1" dirty="0">
                <a:solidFill>
                  <a:srgbClr val="002060"/>
                </a:solidFill>
                <a:latin typeface="Arial" pitchFamily="34" charset="0"/>
                <a:cs typeface="Arial" pitchFamily="34" charset="0"/>
              </a:rPr>
              <a:t>La cárcel no había </a:t>
            </a:r>
            <a:r>
              <a:rPr lang="es-CL" sz="2000" b="1" dirty="0" smtClean="0">
                <a:solidFill>
                  <a:srgbClr val="002060"/>
                </a:solidFill>
                <a:latin typeface="Arial" pitchFamily="34" charset="0"/>
                <a:cs typeface="Arial" pitchFamily="34" charset="0"/>
              </a:rPr>
              <a:t>disminuido </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Esto</a:t>
            </a:r>
            <a:r>
              <a:rPr lang="es-CL" sz="2000" dirty="0">
                <a:solidFill>
                  <a:srgbClr val="002060"/>
                </a:solidFill>
                <a:latin typeface="Arial" pitchFamily="34" charset="0"/>
                <a:cs typeface="Arial" pitchFamily="34" charset="0"/>
              </a:rPr>
              <a:t>, por cuanto las MAR se aplicaban a casos donde igualmente no se hubiese decretado la prisión, ya sea porque el delito no lo ameritaba, porque la persona no tenía un mal pronóstico, porque se aplicaban en conjunto con otras MAR ya existentes o bien porque se incrementaban las posibilidades de terminar en la cárcel por incumplimiento.</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Es </a:t>
            </a:r>
            <a:r>
              <a:rPr lang="es-CL" sz="2000" dirty="0">
                <a:solidFill>
                  <a:srgbClr val="002060"/>
                </a:solidFill>
                <a:latin typeface="Arial" pitchFamily="34" charset="0"/>
                <a:cs typeface="Arial" pitchFamily="34" charset="0"/>
              </a:rPr>
              <a:t>más, el número de reclusos no sólo no había disminuido, sino que además, había aumentado, y ello no podía explicarse solamente en el aumento de delitos, el aumento de denuncias o en el mejoramiento del trabajo policial. </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27</a:t>
            </a:fld>
            <a:endParaRPr lang="es-CL"/>
          </a:p>
        </p:txBody>
      </p:sp>
    </p:spTree>
    <p:extLst>
      <p:ext uri="{BB962C8B-B14F-4D97-AF65-F5344CB8AC3E}">
        <p14:creationId xmlns="" xmlns:p14="http://schemas.microsoft.com/office/powerpoint/2010/main" val="25216706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HISTORIA</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r>
              <a:rPr lang="es-CL" sz="2000" b="1" dirty="0" smtClean="0">
                <a:solidFill>
                  <a:srgbClr val="002060"/>
                </a:solidFill>
                <a:latin typeface="Arial" pitchFamily="34" charset="0"/>
                <a:cs typeface="Arial" pitchFamily="34" charset="0"/>
              </a:rPr>
              <a:t>Las </a:t>
            </a:r>
            <a:r>
              <a:rPr lang="es-CL" sz="2000" b="1" dirty="0">
                <a:solidFill>
                  <a:srgbClr val="002060"/>
                </a:solidFill>
                <a:latin typeface="Arial" pitchFamily="34" charset="0"/>
                <a:cs typeface="Arial" pitchFamily="34" charset="0"/>
              </a:rPr>
              <a:t>MAR no son castigos más humanitarios, sino que mecanismos de mayor </a:t>
            </a:r>
            <a:r>
              <a:rPr lang="es-CL" sz="2000" b="1" dirty="0" smtClean="0">
                <a:solidFill>
                  <a:srgbClr val="002060"/>
                </a:solidFill>
                <a:latin typeface="Arial" pitchFamily="34" charset="0"/>
                <a:cs typeface="Arial" pitchFamily="34" charset="0"/>
              </a:rPr>
              <a:t>control</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Así</a:t>
            </a:r>
            <a:r>
              <a:rPr lang="es-CL" sz="2000" dirty="0">
                <a:solidFill>
                  <a:srgbClr val="002060"/>
                </a:solidFill>
                <a:latin typeface="Arial" pitchFamily="34" charset="0"/>
                <a:cs typeface="Arial" pitchFamily="34" charset="0"/>
              </a:rPr>
              <a:t>, existen registros domiciliarios sin previo aviso, control de actividades diarias, asistencia a centros o programas, etc. Así, todas las MAR terminaban siendo más intrusivas o degradantes que la multa o la </a:t>
            </a:r>
            <a:r>
              <a:rPr lang="es-CL" sz="2000" i="1" dirty="0" err="1">
                <a:solidFill>
                  <a:srgbClr val="002060"/>
                </a:solidFill>
                <a:latin typeface="Arial" pitchFamily="34" charset="0"/>
                <a:cs typeface="Arial" pitchFamily="34" charset="0"/>
              </a:rPr>
              <a:t>probation</a:t>
            </a:r>
            <a:r>
              <a:rPr lang="es-CL" sz="2000" dirty="0">
                <a:solidFill>
                  <a:srgbClr val="002060"/>
                </a:solidFill>
                <a:latin typeface="Arial" pitchFamily="34" charset="0"/>
                <a:cs typeface="Arial" pitchFamily="34" charset="0"/>
              </a:rPr>
              <a:t>.   </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Todo </a:t>
            </a:r>
            <a:r>
              <a:rPr lang="es-CL" sz="2000" dirty="0">
                <a:solidFill>
                  <a:srgbClr val="002060"/>
                </a:solidFill>
                <a:latin typeface="Arial" pitchFamily="34" charset="0"/>
                <a:cs typeface="Arial" pitchFamily="34" charset="0"/>
              </a:rPr>
              <a:t>esto generó el fenómeno conocido como “</a:t>
            </a:r>
            <a:r>
              <a:rPr lang="es-CL" sz="2000" i="1" dirty="0">
                <a:solidFill>
                  <a:srgbClr val="002060"/>
                </a:solidFill>
                <a:latin typeface="Arial" pitchFamily="34" charset="0"/>
                <a:cs typeface="Arial" pitchFamily="34" charset="0"/>
              </a:rPr>
              <a:t>net </a:t>
            </a:r>
            <a:r>
              <a:rPr lang="es-CL" sz="2000" i="1" dirty="0" err="1">
                <a:solidFill>
                  <a:srgbClr val="002060"/>
                </a:solidFill>
                <a:latin typeface="Arial" pitchFamily="34" charset="0"/>
                <a:cs typeface="Arial" pitchFamily="34" charset="0"/>
              </a:rPr>
              <a:t>widening</a:t>
            </a:r>
            <a:r>
              <a:rPr lang="es-CL" sz="2000" dirty="0">
                <a:solidFill>
                  <a:srgbClr val="002060"/>
                </a:solidFill>
                <a:latin typeface="Arial" pitchFamily="34" charset="0"/>
                <a:cs typeface="Arial" pitchFamily="34" charset="0"/>
              </a:rPr>
              <a:t>”, que podría traducirse como </a:t>
            </a:r>
            <a:r>
              <a:rPr lang="es-CL" sz="2000" dirty="0" smtClean="0">
                <a:solidFill>
                  <a:srgbClr val="002060"/>
                </a:solidFill>
                <a:latin typeface="Arial" pitchFamily="34" charset="0"/>
                <a:cs typeface="Arial" pitchFamily="34" charset="0"/>
              </a:rPr>
              <a:t>“la </a:t>
            </a:r>
            <a:r>
              <a:rPr lang="es-CL" sz="2000" dirty="0">
                <a:solidFill>
                  <a:srgbClr val="002060"/>
                </a:solidFill>
                <a:latin typeface="Arial" pitchFamily="34" charset="0"/>
                <a:cs typeface="Arial" pitchFamily="34" charset="0"/>
              </a:rPr>
              <a:t>expansión de la red </a:t>
            </a:r>
            <a:r>
              <a:rPr lang="es-CL" sz="2000" dirty="0" smtClean="0">
                <a:solidFill>
                  <a:srgbClr val="002060"/>
                </a:solidFill>
                <a:latin typeface="Arial" pitchFamily="34" charset="0"/>
                <a:cs typeface="Arial" pitchFamily="34" charset="0"/>
              </a:rPr>
              <a:t>penal”.</a:t>
            </a:r>
            <a:endParaRPr lang="es-CL" sz="2000" dirty="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28</a:t>
            </a:fld>
            <a:endParaRPr lang="es-CL"/>
          </a:p>
        </p:txBody>
      </p:sp>
    </p:spTree>
    <p:extLst>
      <p:ext uri="{BB962C8B-B14F-4D97-AF65-F5344CB8AC3E}">
        <p14:creationId xmlns="" xmlns:p14="http://schemas.microsoft.com/office/powerpoint/2010/main" val="1526932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CONCLUSIÓN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1219200"/>
          </a:xfrm>
        </p:spPr>
        <p:txBody>
          <a:bodyPr>
            <a:noAutofit/>
          </a:bodyPr>
          <a:lstStyle/>
          <a:p>
            <a:pPr algn="l"/>
            <a:r>
              <a:rPr lang="es-CL" sz="2000" dirty="0">
                <a:solidFill>
                  <a:srgbClr val="002060"/>
                </a:solidFill>
                <a:latin typeface="Arial" pitchFamily="34" charset="0"/>
                <a:cs typeface="Arial" pitchFamily="34" charset="0"/>
              </a:rPr>
              <a:t>Entonces, ¿cómo reaccionamos frente a la constatación de que las MAR no disminuyen el uso de la c</a:t>
            </a:r>
            <a:r>
              <a:rPr lang="es-CL" sz="2000" dirty="0" smtClean="0">
                <a:solidFill>
                  <a:srgbClr val="002060"/>
                </a:solidFill>
                <a:latin typeface="Arial" pitchFamily="34" charset="0"/>
                <a:cs typeface="Arial" pitchFamily="34" charset="0"/>
              </a:rPr>
              <a:t>árcel</a:t>
            </a:r>
            <a:r>
              <a:rPr lang="es-CL" sz="2000" dirty="0">
                <a:solidFill>
                  <a:srgbClr val="002060"/>
                </a:solidFill>
                <a:latin typeface="Arial" pitchFamily="34" charset="0"/>
                <a:cs typeface="Arial" pitchFamily="34" charset="0"/>
              </a:rPr>
              <a:t>?</a:t>
            </a:r>
          </a:p>
          <a:p>
            <a:pPr algn="l"/>
            <a:endParaRPr lang="es-CL" sz="2000" dirty="0" smtClean="0">
              <a:solidFill>
                <a:srgbClr val="002060"/>
              </a:solidFill>
              <a:latin typeface="Arial" pitchFamily="34" charset="0"/>
              <a:cs typeface="Arial" pitchFamily="34" charset="0"/>
            </a:endParaRP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Las </a:t>
            </a:r>
            <a:r>
              <a:rPr lang="es-CL" sz="2000" dirty="0">
                <a:solidFill>
                  <a:srgbClr val="002060"/>
                </a:solidFill>
                <a:latin typeface="Arial" pitchFamily="34" charset="0"/>
                <a:cs typeface="Arial" pitchFamily="34" charset="0"/>
              </a:rPr>
              <a:t>MAR en todo caso siempre mejores que la cárcel. Sin embargo, es el típico argumento de que no nos podemos </a:t>
            </a:r>
            <a:r>
              <a:rPr lang="es-CL" sz="2000" dirty="0" smtClean="0">
                <a:solidFill>
                  <a:srgbClr val="002060"/>
                </a:solidFill>
                <a:latin typeface="Arial" pitchFamily="34" charset="0"/>
                <a:cs typeface="Arial" pitchFamily="34" charset="0"/>
              </a:rPr>
              <a:t>quejar de </a:t>
            </a:r>
            <a:r>
              <a:rPr lang="es-CL" sz="2000" dirty="0">
                <a:solidFill>
                  <a:srgbClr val="002060"/>
                </a:solidFill>
                <a:latin typeface="Arial" pitchFamily="34" charset="0"/>
                <a:cs typeface="Arial" pitchFamily="34" charset="0"/>
              </a:rPr>
              <a:t>nada que nos pase, si nos puede pasar algo peor. De ahí que se sostenga que es preferible defender a las MAR desde una perspectiva autónoma y no en comparación con la cárcel.</a:t>
            </a:r>
          </a:p>
          <a:p>
            <a:pPr marL="342900" indent="-342900" algn="l">
              <a:buFont typeface="Arial" pitchFamily="34" charset="0"/>
              <a:buChar char="•"/>
            </a:pPr>
            <a:endParaRPr lang="es-CL" sz="2000" dirty="0" smtClean="0">
              <a:solidFill>
                <a:srgbClr val="002060"/>
              </a:solidFill>
              <a:latin typeface="Arial" pitchFamily="34" charset="0"/>
              <a:cs typeface="Arial" pitchFamily="34" charset="0"/>
            </a:endParaRP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Las </a:t>
            </a:r>
            <a:r>
              <a:rPr lang="es-CL" sz="2000" dirty="0">
                <a:solidFill>
                  <a:srgbClr val="002060"/>
                </a:solidFill>
                <a:latin typeface="Arial" pitchFamily="34" charset="0"/>
                <a:cs typeface="Arial" pitchFamily="34" charset="0"/>
              </a:rPr>
              <a:t>MAR deben </a:t>
            </a:r>
            <a:r>
              <a:rPr lang="es-CL" sz="2000" dirty="0" smtClean="0">
                <a:solidFill>
                  <a:srgbClr val="002060"/>
                </a:solidFill>
                <a:latin typeface="Arial" pitchFamily="34" charset="0"/>
                <a:cs typeface="Arial" pitchFamily="34" charset="0"/>
              </a:rPr>
              <a:t>dejar de considerarse </a:t>
            </a:r>
            <a:r>
              <a:rPr lang="es-CL" sz="2000" dirty="0">
                <a:solidFill>
                  <a:srgbClr val="002060"/>
                </a:solidFill>
                <a:latin typeface="Arial" pitchFamily="34" charset="0"/>
                <a:cs typeface="Arial" pitchFamily="34" charset="0"/>
              </a:rPr>
              <a:t>como alternativas a la cárcel y </a:t>
            </a:r>
            <a:r>
              <a:rPr lang="es-CL" sz="2000" dirty="0" smtClean="0">
                <a:solidFill>
                  <a:srgbClr val="002060"/>
                </a:solidFill>
                <a:latin typeface="Arial" pitchFamily="34" charset="0"/>
                <a:cs typeface="Arial" pitchFamily="34" charset="0"/>
              </a:rPr>
              <a:t>concebirse </a:t>
            </a:r>
            <a:r>
              <a:rPr lang="es-CL" sz="2000" dirty="0">
                <a:solidFill>
                  <a:srgbClr val="002060"/>
                </a:solidFill>
                <a:latin typeface="Arial" pitchFamily="34" charset="0"/>
                <a:cs typeface="Arial" pitchFamily="34" charset="0"/>
              </a:rPr>
              <a:t>en cambio como sanciones principales frente a determinados delitos. Ello implica que los sistemas penales dejen de considerar la prisión </a:t>
            </a:r>
            <a:r>
              <a:rPr lang="es-CL" sz="2000" dirty="0" smtClean="0">
                <a:solidFill>
                  <a:srgbClr val="002060"/>
                </a:solidFill>
                <a:latin typeface="Arial" pitchFamily="34" charset="0"/>
                <a:cs typeface="Arial" pitchFamily="34" charset="0"/>
              </a:rPr>
              <a:t>como </a:t>
            </a:r>
            <a:r>
              <a:rPr lang="es-CL" sz="2000" dirty="0">
                <a:solidFill>
                  <a:srgbClr val="002060"/>
                </a:solidFill>
                <a:latin typeface="Arial" pitchFamily="34" charset="0"/>
                <a:cs typeface="Arial" pitchFamily="34" charset="0"/>
              </a:rPr>
              <a:t>la respuesta principal y autónoma.</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29</a:t>
            </a:fld>
            <a:endParaRPr lang="es-CL"/>
          </a:p>
        </p:txBody>
      </p:sp>
    </p:spTree>
    <p:extLst>
      <p:ext uri="{BB962C8B-B14F-4D97-AF65-F5344CB8AC3E}">
        <p14:creationId xmlns="" xmlns:p14="http://schemas.microsoft.com/office/powerpoint/2010/main" val="32260730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251520" y="908720"/>
            <a:ext cx="8640960" cy="4968552"/>
          </a:xfrm>
        </p:spPr>
        <p:txBody>
          <a:bodyPr>
            <a:noAutofit/>
          </a:bodyPr>
          <a:lstStyle/>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Es ampliamente aceptable que el delito debe tener un costo para el transgresor. La discusión entonces se centra en cómo se materializa este costo, que debiese ser equivalente al daño social provocado por el delito.</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Atendido a que hay distintos tipos de daño, la consecuencia es que deben existir distintos tipos de respuestas penales, y no una sola más o menos larga.</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En consecuencia, se debe propender a establecer una serie de medidas (catálogo) de menor a mayor intensidad.</a:t>
            </a:r>
          </a:p>
          <a:p>
            <a:pPr algn="l"/>
            <a:endParaRPr lang="es-CL" sz="2000" dirty="0" smtClean="0">
              <a:solidFill>
                <a:srgbClr val="002060"/>
              </a:solidFill>
              <a:latin typeface="Arial" pitchFamily="34" charset="0"/>
              <a:cs typeface="Arial" pitchFamily="34" charset="0"/>
            </a:endParaRP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3</a:t>
            </a:fld>
            <a:endParaRPr lang="es-CL"/>
          </a:p>
        </p:txBody>
      </p:sp>
    </p:spTree>
    <p:extLst>
      <p:ext uri="{BB962C8B-B14F-4D97-AF65-F5344CB8AC3E}">
        <p14:creationId xmlns="" xmlns:p14="http://schemas.microsoft.com/office/powerpoint/2010/main" val="41304771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Autofit/>
          </a:bodyPr>
          <a:lstStyle/>
          <a:p>
            <a:pPr algn="l"/>
            <a:r>
              <a:rPr lang="es-CL" sz="2000" dirty="0" smtClean="0">
                <a:solidFill>
                  <a:srgbClr val="002060"/>
                </a:solidFill>
                <a:latin typeface="Arial" pitchFamily="34" charset="0"/>
                <a:cs typeface="Arial" pitchFamily="34" charset="0"/>
              </a:rPr>
              <a:t>En este catálogo de medidas, se puede partir desde las menos intensas (multa o amonestación) hasta la más intensa, como lo es la privación de libertad.</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Todo ello si se considera que la cárcel:</a:t>
            </a:r>
          </a:p>
          <a:p>
            <a:pPr marL="342900" indent="-342900" algn="l">
              <a:buFont typeface="Wingdings" pitchFamily="2" charset="2"/>
              <a:buChar char="ü"/>
            </a:pPr>
            <a:r>
              <a:rPr lang="es-CL" sz="2000" dirty="0" smtClean="0">
                <a:solidFill>
                  <a:srgbClr val="002060"/>
                </a:solidFill>
                <a:latin typeface="Arial" pitchFamily="34" charset="0"/>
                <a:cs typeface="Arial" pitchFamily="34" charset="0"/>
              </a:rPr>
              <a:t>Es la medida más costosa económicamente</a:t>
            </a:r>
          </a:p>
          <a:p>
            <a:pPr marL="342900" indent="-342900" algn="l">
              <a:buFont typeface="Wingdings" pitchFamily="2" charset="2"/>
              <a:buChar char="ü"/>
            </a:pPr>
            <a:r>
              <a:rPr lang="es-CL" sz="2000" dirty="0" smtClean="0">
                <a:solidFill>
                  <a:srgbClr val="002060"/>
                </a:solidFill>
                <a:latin typeface="Arial" pitchFamily="34" charset="0"/>
                <a:cs typeface="Arial" pitchFamily="34" charset="0"/>
              </a:rPr>
              <a:t>Es la medida más costosa en términos de vulneración de derechos</a:t>
            </a:r>
          </a:p>
          <a:p>
            <a:pPr marL="342900" indent="-342900" algn="l">
              <a:buFont typeface="Wingdings" pitchFamily="2" charset="2"/>
              <a:buChar char="ü"/>
            </a:pPr>
            <a:r>
              <a:rPr lang="es-CL" sz="2000" dirty="0" smtClean="0">
                <a:solidFill>
                  <a:srgbClr val="002060"/>
                </a:solidFill>
                <a:latin typeface="Arial" pitchFamily="34" charset="0"/>
                <a:cs typeface="Arial" pitchFamily="34" charset="0"/>
              </a:rPr>
              <a:t>No ofrece garantías de contribuir la seguridad pública en el largo plazo</a:t>
            </a:r>
          </a:p>
          <a:p>
            <a:pPr marL="342900" indent="-342900" algn="l">
              <a:buFont typeface="Wingdings" pitchFamily="2" charset="2"/>
              <a:buChar char="ü"/>
            </a:pPr>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a:t>
            </a:r>
            <a:r>
              <a:rPr lang="es-CL" sz="2000" b="1" dirty="0" smtClean="0">
                <a:solidFill>
                  <a:srgbClr val="002060"/>
                </a:solidFill>
                <a:latin typeface="Arial" pitchFamily="34" charset="0"/>
                <a:cs typeface="Arial" pitchFamily="34" charset="0"/>
              </a:rPr>
              <a:t>Hay situaciones en que el daño social provocado por un delito no justifica sumar a aquél el costo de administrar el castigo</a:t>
            </a:r>
            <a:r>
              <a:rPr lang="es-CL" sz="2000" dirty="0" smtClean="0">
                <a:solidFill>
                  <a:srgbClr val="002060"/>
                </a:solidFill>
                <a:latin typeface="Arial" pitchFamily="34" charset="0"/>
                <a:cs typeface="Arial" pitchFamily="34" charset="0"/>
              </a:rPr>
              <a:t>”</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 </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4</a:t>
            </a:fld>
            <a:endParaRPr lang="es-CL"/>
          </a:p>
        </p:txBody>
      </p:sp>
    </p:spTree>
    <p:extLst>
      <p:ext uri="{BB962C8B-B14F-4D97-AF65-F5344CB8AC3E}">
        <p14:creationId xmlns="" xmlns:p14="http://schemas.microsoft.com/office/powerpoint/2010/main" val="41643462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Autofit/>
          </a:bodyPr>
          <a:lstStyle/>
          <a:p>
            <a:pPr algn="l"/>
            <a:r>
              <a:rPr lang="es-CL" sz="2000" b="1" dirty="0" smtClean="0">
                <a:solidFill>
                  <a:srgbClr val="002060"/>
                </a:solidFill>
                <a:latin typeface="Arial" pitchFamily="34" charset="0"/>
                <a:cs typeface="Arial" pitchFamily="34" charset="0"/>
              </a:rPr>
              <a:t>DESDE LOS PRINCIPIOS</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Más allá de estos antecedentes fácticos, se deben considerar algunos principios que legitiman el sistema penal:</a:t>
            </a:r>
          </a:p>
          <a:p>
            <a:pPr algn="l"/>
            <a:endParaRPr lang="es-CL" sz="2000" dirty="0" smtClean="0">
              <a:solidFill>
                <a:srgbClr val="002060"/>
              </a:solidFill>
              <a:latin typeface="Arial" pitchFamily="34" charset="0"/>
              <a:cs typeface="Arial" pitchFamily="34" charset="0"/>
            </a:endParaRPr>
          </a:p>
          <a:p>
            <a:pPr marL="342900" indent="-342900" algn="l">
              <a:buFont typeface="Wingdings" pitchFamily="2" charset="2"/>
              <a:buChar char="Ø"/>
            </a:pPr>
            <a:r>
              <a:rPr lang="es-CL" sz="2000" dirty="0" smtClean="0">
                <a:solidFill>
                  <a:srgbClr val="002060"/>
                </a:solidFill>
                <a:latin typeface="Arial" pitchFamily="34" charset="0"/>
                <a:cs typeface="Arial" pitchFamily="34" charset="0"/>
              </a:rPr>
              <a:t>Principio de Intervención Mínima</a:t>
            </a:r>
          </a:p>
          <a:p>
            <a:pPr marL="342900" indent="-342900" algn="l">
              <a:buFont typeface="Wingdings" pitchFamily="2" charset="2"/>
              <a:buChar char="Ø"/>
            </a:pPr>
            <a:endParaRPr lang="es-CL" sz="2000" dirty="0" smtClean="0">
              <a:solidFill>
                <a:srgbClr val="002060"/>
              </a:solidFill>
              <a:latin typeface="Arial" pitchFamily="34" charset="0"/>
              <a:cs typeface="Arial" pitchFamily="34" charset="0"/>
            </a:endParaRPr>
          </a:p>
          <a:p>
            <a:pPr marL="342900" indent="-342900" algn="l">
              <a:buFont typeface="Wingdings" pitchFamily="2" charset="2"/>
              <a:buChar char="Ø"/>
            </a:pPr>
            <a:r>
              <a:rPr lang="es-CL" sz="2000" dirty="0" smtClean="0">
                <a:solidFill>
                  <a:srgbClr val="002060"/>
                </a:solidFill>
                <a:latin typeface="Arial" pitchFamily="34" charset="0"/>
                <a:cs typeface="Arial" pitchFamily="34" charset="0"/>
              </a:rPr>
              <a:t>Principio de Proporcionalidad</a:t>
            </a:r>
          </a:p>
          <a:p>
            <a:pPr algn="l"/>
            <a:r>
              <a:rPr lang="es-CL" sz="2000" dirty="0" smtClean="0">
                <a:solidFill>
                  <a:srgbClr val="002060"/>
                </a:solidFill>
                <a:latin typeface="Arial" pitchFamily="34" charset="0"/>
                <a:cs typeface="Arial" pitchFamily="34" charset="0"/>
              </a:rPr>
              <a:t> </a:t>
            </a:r>
          </a:p>
          <a:p>
            <a:pPr algn="l"/>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a:t>
            </a:r>
            <a:r>
              <a:rPr lang="es-CL" smtClean="0"/>
              <a:t>/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5</a:t>
            </a:fld>
            <a:endParaRPr lang="es-CL"/>
          </a:p>
        </p:txBody>
      </p:sp>
    </p:spTree>
    <p:extLst>
      <p:ext uri="{BB962C8B-B14F-4D97-AF65-F5344CB8AC3E}">
        <p14:creationId xmlns="" xmlns:p14="http://schemas.microsoft.com/office/powerpoint/2010/main" val="36506267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Autofit/>
          </a:bodyPr>
          <a:lstStyle/>
          <a:p>
            <a:pPr algn="l"/>
            <a:r>
              <a:rPr lang="es-CL" sz="2000" b="1" dirty="0" smtClean="0">
                <a:solidFill>
                  <a:srgbClr val="002060"/>
                </a:solidFill>
                <a:latin typeface="Arial" pitchFamily="34" charset="0"/>
                <a:cs typeface="Arial" pitchFamily="34" charset="0"/>
              </a:rPr>
              <a:t>DESDE LOS PRINCIPIOS. INTERVENCIÓN MÍNIMA</a:t>
            </a:r>
          </a:p>
          <a:p>
            <a:pPr algn="l"/>
            <a:endParaRPr lang="es-CL" sz="2000"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Puesto que el ejercicio de la potestad penal implica privación o limitación de alguno de los derechos fundamentales de la persona, la intervención del Estado en esta materia sólo es legítima a condición de que no se extienda más allá de lo estrictamente </a:t>
            </a:r>
            <a:r>
              <a:rPr lang="es-CL" sz="2000" dirty="0" smtClean="0">
                <a:solidFill>
                  <a:srgbClr val="002060"/>
                </a:solidFill>
                <a:latin typeface="Arial" pitchFamily="34" charset="0"/>
                <a:cs typeface="Arial" pitchFamily="34" charset="0"/>
              </a:rPr>
              <a:t>necesario.</a:t>
            </a:r>
          </a:p>
          <a:p>
            <a:pPr algn="l"/>
            <a:endParaRPr lang="es-CL" sz="2000"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La idea de intervención mínima está presente en una serie de postulados que, en estricto rigor, constituyen manifestaciones de aquel principio general: </a:t>
            </a:r>
            <a:endParaRPr lang="es-CL" sz="2000" dirty="0" smtClean="0">
              <a:solidFill>
                <a:srgbClr val="002060"/>
              </a:solidFill>
              <a:latin typeface="Arial" pitchFamily="34" charset="0"/>
              <a:cs typeface="Arial" pitchFamily="34" charset="0"/>
            </a:endParaRPr>
          </a:p>
          <a:p>
            <a:pPr marL="342900" indent="-342900" algn="l">
              <a:buFont typeface="Arial" pitchFamily="34" charset="0"/>
              <a:buChar char="•"/>
            </a:pPr>
            <a:r>
              <a:rPr lang="es-CL" sz="2000" b="1" dirty="0">
                <a:solidFill>
                  <a:srgbClr val="002060"/>
                </a:solidFill>
                <a:latin typeface="Arial" pitchFamily="34" charset="0"/>
                <a:cs typeface="Arial" pitchFamily="34" charset="0"/>
              </a:rPr>
              <a:t>L</a:t>
            </a:r>
            <a:r>
              <a:rPr lang="es-CL" sz="2000" b="1" dirty="0" smtClean="0">
                <a:solidFill>
                  <a:srgbClr val="002060"/>
                </a:solidFill>
                <a:latin typeface="Arial" pitchFamily="34" charset="0"/>
                <a:cs typeface="Arial" pitchFamily="34" charset="0"/>
              </a:rPr>
              <a:t>a necesidad </a:t>
            </a:r>
            <a:r>
              <a:rPr lang="es-CL" sz="2000" b="1" dirty="0">
                <a:solidFill>
                  <a:srgbClr val="002060"/>
                </a:solidFill>
                <a:latin typeface="Arial" pitchFamily="34" charset="0"/>
                <a:cs typeface="Arial" pitchFamily="34" charset="0"/>
              </a:rPr>
              <a:t>de la intervención </a:t>
            </a:r>
            <a:r>
              <a:rPr lang="es-CL" sz="2000" b="1" dirty="0" smtClean="0">
                <a:solidFill>
                  <a:srgbClr val="002060"/>
                </a:solidFill>
                <a:latin typeface="Arial" pitchFamily="34" charset="0"/>
                <a:cs typeface="Arial" pitchFamily="34" charset="0"/>
              </a:rPr>
              <a:t>penal</a:t>
            </a:r>
          </a:p>
          <a:p>
            <a:pPr marL="342900" indent="-342900" algn="l">
              <a:buFont typeface="Arial" pitchFamily="34" charset="0"/>
              <a:buChar char="•"/>
            </a:pPr>
            <a:r>
              <a:rPr lang="es-CL" sz="2000" b="1" dirty="0">
                <a:solidFill>
                  <a:srgbClr val="002060"/>
                </a:solidFill>
                <a:latin typeface="Arial" pitchFamily="34" charset="0"/>
                <a:cs typeface="Arial" pitchFamily="34" charset="0"/>
              </a:rPr>
              <a:t>L</a:t>
            </a:r>
            <a:r>
              <a:rPr lang="es-CL" sz="2000" b="1" dirty="0" smtClean="0">
                <a:solidFill>
                  <a:srgbClr val="002060"/>
                </a:solidFill>
                <a:latin typeface="Arial" pitchFamily="34" charset="0"/>
                <a:cs typeface="Arial" pitchFamily="34" charset="0"/>
              </a:rPr>
              <a:t>a </a:t>
            </a:r>
            <a:r>
              <a:rPr lang="es-CL" sz="2000" b="1" dirty="0">
                <a:solidFill>
                  <a:srgbClr val="002060"/>
                </a:solidFill>
                <a:latin typeface="Arial" pitchFamily="34" charset="0"/>
                <a:cs typeface="Arial" pitchFamily="34" charset="0"/>
              </a:rPr>
              <a:t>subsidiariedad del derecho </a:t>
            </a:r>
            <a:r>
              <a:rPr lang="es-CL" sz="2000" b="1" dirty="0" smtClean="0">
                <a:solidFill>
                  <a:srgbClr val="002060"/>
                </a:solidFill>
                <a:latin typeface="Arial" pitchFamily="34" charset="0"/>
                <a:cs typeface="Arial" pitchFamily="34" charset="0"/>
              </a:rPr>
              <a:t>penal</a:t>
            </a:r>
          </a:p>
          <a:p>
            <a:pPr marL="342900" indent="-342900" algn="l">
              <a:buFont typeface="Arial" pitchFamily="34" charset="0"/>
              <a:buChar char="•"/>
            </a:pPr>
            <a:r>
              <a:rPr lang="es-CL" sz="2000" b="1" dirty="0" smtClean="0">
                <a:solidFill>
                  <a:srgbClr val="002060"/>
                </a:solidFill>
                <a:latin typeface="Arial" pitchFamily="34" charset="0"/>
                <a:cs typeface="Arial" pitchFamily="34" charset="0"/>
              </a:rPr>
              <a:t>La fragmentariedad del derecho penal</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El principio </a:t>
            </a:r>
            <a:r>
              <a:rPr lang="es-CL" sz="2000" i="1" dirty="0">
                <a:solidFill>
                  <a:srgbClr val="002060"/>
                </a:solidFill>
                <a:latin typeface="Arial" pitchFamily="34" charset="0"/>
                <a:cs typeface="Arial" pitchFamily="34" charset="0"/>
              </a:rPr>
              <a:t>non bis in </a:t>
            </a:r>
            <a:r>
              <a:rPr lang="es-CL" sz="2000" i="1" dirty="0" err="1" smtClean="0">
                <a:solidFill>
                  <a:srgbClr val="002060"/>
                </a:solidFill>
                <a:latin typeface="Arial" pitchFamily="34" charset="0"/>
                <a:cs typeface="Arial" pitchFamily="34" charset="0"/>
              </a:rPr>
              <a:t>idem</a:t>
            </a:r>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6</a:t>
            </a:fld>
            <a:endParaRPr lang="es-CL"/>
          </a:p>
        </p:txBody>
      </p:sp>
    </p:spTree>
    <p:extLst>
      <p:ext uri="{BB962C8B-B14F-4D97-AF65-F5344CB8AC3E}">
        <p14:creationId xmlns="" xmlns:p14="http://schemas.microsoft.com/office/powerpoint/2010/main" val="36800835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Autofit/>
          </a:bodyPr>
          <a:lstStyle/>
          <a:p>
            <a:pPr algn="l"/>
            <a:r>
              <a:rPr lang="es-CL" sz="2000" b="1" dirty="0" smtClean="0">
                <a:solidFill>
                  <a:srgbClr val="002060"/>
                </a:solidFill>
                <a:latin typeface="Arial" pitchFamily="34" charset="0"/>
                <a:cs typeface="Arial" pitchFamily="34" charset="0"/>
              </a:rPr>
              <a:t>DESDE LOS PRINCIPIOS. INTERVENCIÓN MÍNIMA</a:t>
            </a:r>
          </a:p>
          <a:p>
            <a:pPr algn="l"/>
            <a:endParaRPr lang="es-CL" sz="2000" dirty="0">
              <a:solidFill>
                <a:srgbClr val="002060"/>
              </a:solidFill>
              <a:latin typeface="Arial" pitchFamily="34" charset="0"/>
              <a:cs typeface="Arial" pitchFamily="34" charset="0"/>
            </a:endParaRPr>
          </a:p>
          <a:p>
            <a:pPr marL="342900" indent="-342900" algn="l">
              <a:buFont typeface="Arial" pitchFamily="34" charset="0"/>
              <a:buChar char="•"/>
            </a:pPr>
            <a:r>
              <a:rPr lang="es-CL" sz="2000" b="1" dirty="0" smtClean="0">
                <a:solidFill>
                  <a:srgbClr val="002060"/>
                </a:solidFill>
                <a:latin typeface="Arial" pitchFamily="34" charset="0"/>
                <a:cs typeface="Arial" pitchFamily="34" charset="0"/>
              </a:rPr>
              <a:t>La necesidad </a:t>
            </a:r>
            <a:r>
              <a:rPr lang="es-CL" sz="2000" b="1" dirty="0">
                <a:solidFill>
                  <a:srgbClr val="002060"/>
                </a:solidFill>
                <a:latin typeface="Arial" pitchFamily="34" charset="0"/>
                <a:cs typeface="Arial" pitchFamily="34" charset="0"/>
              </a:rPr>
              <a:t>de la intervención </a:t>
            </a:r>
            <a:r>
              <a:rPr lang="es-CL" sz="2000" b="1" dirty="0" smtClean="0">
                <a:solidFill>
                  <a:srgbClr val="002060"/>
                </a:solidFill>
                <a:latin typeface="Arial" pitchFamily="34" charset="0"/>
                <a:cs typeface="Arial" pitchFamily="34" charset="0"/>
              </a:rPr>
              <a:t>penal</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Si </a:t>
            </a:r>
            <a:r>
              <a:rPr lang="es-CL" sz="2000" dirty="0">
                <a:solidFill>
                  <a:srgbClr val="002060"/>
                </a:solidFill>
                <a:latin typeface="Arial" pitchFamily="34" charset="0"/>
                <a:cs typeface="Arial" pitchFamily="34" charset="0"/>
              </a:rPr>
              <a:t>el derecho penal </a:t>
            </a:r>
            <a:r>
              <a:rPr lang="es-CL" sz="2000" dirty="0" smtClean="0">
                <a:solidFill>
                  <a:srgbClr val="002060"/>
                </a:solidFill>
                <a:latin typeface="Arial" pitchFamily="34" charset="0"/>
                <a:cs typeface="Arial" pitchFamily="34" charset="0"/>
              </a:rPr>
              <a:t>se </a:t>
            </a:r>
            <a:r>
              <a:rPr lang="es-CL" sz="2000" dirty="0">
                <a:solidFill>
                  <a:srgbClr val="002060"/>
                </a:solidFill>
                <a:latin typeface="Arial" pitchFamily="34" charset="0"/>
                <a:cs typeface="Arial" pitchFamily="34" charset="0"/>
              </a:rPr>
              <a:t>legitima sólo en cuanto protege a la sociedad, perderá su justificación si su intervención se demuestra inútil, por ser incapaz de servir para evitar delitos.  El principio de necesidad, conduce, pues, a la exigencia de utilidad. Esto plantea por de pronto la cuestión de si realmente el derecho penal sirve para evitar </a:t>
            </a:r>
            <a:r>
              <a:rPr lang="es-CL" sz="2000" dirty="0" smtClean="0">
                <a:solidFill>
                  <a:srgbClr val="002060"/>
                </a:solidFill>
                <a:latin typeface="Arial" pitchFamily="34" charset="0"/>
                <a:cs typeface="Arial" pitchFamily="34" charset="0"/>
              </a:rPr>
              <a:t>delitos.</a:t>
            </a:r>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¿Como se mide?</a:t>
            </a:r>
          </a:p>
          <a:p>
            <a:pPr algn="l"/>
            <a:r>
              <a:rPr lang="es-CL" sz="2000" dirty="0" smtClean="0">
                <a:solidFill>
                  <a:srgbClr val="002060"/>
                </a:solidFill>
                <a:latin typeface="Arial" pitchFamily="34" charset="0"/>
                <a:cs typeface="Arial" pitchFamily="34" charset="0"/>
              </a:rPr>
              <a:t>En base a quienes no delinquen, y no en base a quienes reinciden.</a:t>
            </a: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7</a:t>
            </a:fld>
            <a:endParaRPr lang="es-CL"/>
          </a:p>
        </p:txBody>
      </p:sp>
    </p:spTree>
    <p:extLst>
      <p:ext uri="{BB962C8B-B14F-4D97-AF65-F5344CB8AC3E}">
        <p14:creationId xmlns="" xmlns:p14="http://schemas.microsoft.com/office/powerpoint/2010/main" val="3077314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Autofit/>
          </a:bodyPr>
          <a:lstStyle/>
          <a:p>
            <a:pPr algn="l"/>
            <a:r>
              <a:rPr lang="es-CL" sz="2000" b="1" dirty="0" smtClean="0">
                <a:solidFill>
                  <a:srgbClr val="002060"/>
                </a:solidFill>
                <a:latin typeface="Arial" pitchFamily="34" charset="0"/>
                <a:cs typeface="Arial" pitchFamily="34" charset="0"/>
              </a:rPr>
              <a:t>DESDE LOS PRINCIPIOS. INTERVENCIÓN MÍNIMA</a:t>
            </a:r>
          </a:p>
          <a:p>
            <a:pPr algn="l"/>
            <a:endParaRPr lang="es-CL" sz="2000" dirty="0">
              <a:solidFill>
                <a:srgbClr val="002060"/>
              </a:solidFill>
              <a:latin typeface="Arial" pitchFamily="34" charset="0"/>
              <a:cs typeface="Arial" pitchFamily="34" charset="0"/>
            </a:endParaRPr>
          </a:p>
          <a:p>
            <a:pPr marL="342900" indent="-342900" algn="l">
              <a:buFont typeface="Arial" pitchFamily="34" charset="0"/>
              <a:buChar char="•"/>
            </a:pPr>
            <a:r>
              <a:rPr lang="es-CL" sz="2000" b="1" dirty="0">
                <a:solidFill>
                  <a:srgbClr val="002060"/>
                </a:solidFill>
                <a:latin typeface="Arial" pitchFamily="34" charset="0"/>
                <a:cs typeface="Arial" pitchFamily="34" charset="0"/>
              </a:rPr>
              <a:t>La subsidiariedad del derecho penal</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El </a:t>
            </a:r>
            <a:r>
              <a:rPr lang="es-CL" sz="2000" dirty="0">
                <a:solidFill>
                  <a:srgbClr val="002060"/>
                </a:solidFill>
                <a:latin typeface="Arial" pitchFamily="34" charset="0"/>
                <a:cs typeface="Arial" pitchFamily="34" charset="0"/>
              </a:rPr>
              <a:t>derecho penal deja de ser necesario para proteger a la sociedad cuando esto puede conseguirse por otros medios, que serán preferibles en cuanto sean menos lesivos para los derechos individuales</a:t>
            </a:r>
            <a:r>
              <a:rPr lang="es-CL" sz="2000" dirty="0" smtClean="0">
                <a:solidFill>
                  <a:srgbClr val="002060"/>
                </a:solidFill>
                <a:latin typeface="Arial" pitchFamily="34" charset="0"/>
                <a:cs typeface="Arial" pitchFamily="34" charset="0"/>
              </a:rPr>
              <a:t>. </a:t>
            </a:r>
            <a:r>
              <a:rPr lang="es-CL" sz="2000" dirty="0">
                <a:solidFill>
                  <a:srgbClr val="002060"/>
                </a:solidFill>
                <a:latin typeface="Arial" pitchFamily="34" charset="0"/>
                <a:cs typeface="Arial" pitchFamily="34" charset="0"/>
              </a:rPr>
              <a:t>Se trata de una exigencia de economía social coherente con la lógica del Estado social, que debe buscar el mayor bien social, con el menor costo social.  Ello da lugar al principio de subsidiariedad, según el cual el derecho penal ha de ser la última </a:t>
            </a:r>
            <a:r>
              <a:rPr lang="es-CL" sz="2000" i="1" dirty="0">
                <a:solidFill>
                  <a:srgbClr val="002060"/>
                </a:solidFill>
                <a:latin typeface="Arial" pitchFamily="34" charset="0"/>
                <a:cs typeface="Arial" pitchFamily="34" charset="0"/>
              </a:rPr>
              <a:t>ratio</a:t>
            </a:r>
            <a:r>
              <a:rPr lang="es-CL" sz="2000" dirty="0">
                <a:solidFill>
                  <a:srgbClr val="002060"/>
                </a:solidFill>
                <a:latin typeface="Arial" pitchFamily="34" charset="0"/>
                <a:cs typeface="Arial" pitchFamily="34" charset="0"/>
              </a:rPr>
              <a:t>, el último recurso a utilizar a falta de otros menos lesivos</a:t>
            </a:r>
            <a:endParaRPr lang="es-CL" sz="2000" dirty="0" smtClean="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8</a:t>
            </a:fld>
            <a:endParaRPr lang="es-CL"/>
          </a:p>
        </p:txBody>
      </p:sp>
    </p:spTree>
    <p:extLst>
      <p:ext uri="{BB962C8B-B14F-4D97-AF65-F5344CB8AC3E}">
        <p14:creationId xmlns="" xmlns:p14="http://schemas.microsoft.com/office/powerpoint/2010/main" val="9311584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INTRODUCCIÓN</a:t>
            </a:r>
            <a:endParaRPr lang="es-CL" sz="2400" dirty="0">
              <a:solidFill>
                <a:srgbClr val="FF0000"/>
              </a:solidFill>
            </a:endParaRPr>
          </a:p>
        </p:txBody>
      </p:sp>
      <p:sp>
        <p:nvSpPr>
          <p:cNvPr id="3" name="2 Subtítulo"/>
          <p:cNvSpPr>
            <a:spLocks noGrp="1"/>
          </p:cNvSpPr>
          <p:nvPr>
            <p:ph type="subTitle" idx="1"/>
          </p:nvPr>
        </p:nvSpPr>
        <p:spPr>
          <a:xfrm>
            <a:off x="179512" y="1340768"/>
            <a:ext cx="8640960" cy="4968552"/>
          </a:xfrm>
        </p:spPr>
        <p:txBody>
          <a:bodyPr>
            <a:noAutofit/>
          </a:bodyPr>
          <a:lstStyle/>
          <a:p>
            <a:pPr algn="l"/>
            <a:r>
              <a:rPr lang="es-CL" sz="2000" b="1" dirty="0" smtClean="0">
                <a:solidFill>
                  <a:srgbClr val="002060"/>
                </a:solidFill>
                <a:latin typeface="Arial" pitchFamily="34" charset="0"/>
                <a:cs typeface="Arial" pitchFamily="34" charset="0"/>
              </a:rPr>
              <a:t>DESDE LOS PRINCIPIOS. INTERVENCIÓN MÍNIMA</a:t>
            </a:r>
          </a:p>
          <a:p>
            <a:pPr algn="l"/>
            <a:endParaRPr lang="es-CL" sz="2000" dirty="0">
              <a:solidFill>
                <a:srgbClr val="002060"/>
              </a:solidFill>
              <a:latin typeface="Arial" pitchFamily="34" charset="0"/>
              <a:cs typeface="Arial" pitchFamily="34" charset="0"/>
            </a:endParaRPr>
          </a:p>
          <a:p>
            <a:pPr marL="342900" indent="-342900" algn="l">
              <a:buFont typeface="Arial" pitchFamily="34" charset="0"/>
              <a:buChar char="•"/>
            </a:pPr>
            <a:r>
              <a:rPr lang="es-CL" sz="2000" b="1" dirty="0" smtClean="0">
                <a:solidFill>
                  <a:srgbClr val="002060"/>
                </a:solidFill>
                <a:latin typeface="Arial" pitchFamily="34" charset="0"/>
                <a:cs typeface="Arial" pitchFamily="34" charset="0"/>
              </a:rPr>
              <a:t>La fragmentariedad del derecho penal</a:t>
            </a:r>
          </a:p>
          <a:p>
            <a:pPr marL="342900" indent="-342900" algn="l">
              <a:buFont typeface="Arial" pitchFamily="34" charset="0"/>
              <a:buChar char="•"/>
            </a:pPr>
            <a:endParaRPr lang="es-CL" sz="2000" dirty="0">
              <a:solidFill>
                <a:srgbClr val="002060"/>
              </a:solidFill>
              <a:latin typeface="Arial" pitchFamily="34" charset="0"/>
              <a:cs typeface="Arial" pitchFamily="34" charset="0"/>
            </a:endParaRPr>
          </a:p>
          <a:p>
            <a:pPr algn="l"/>
            <a:r>
              <a:rPr lang="es-CL" sz="2000" dirty="0">
                <a:solidFill>
                  <a:srgbClr val="002060"/>
                </a:solidFill>
                <a:latin typeface="Arial" pitchFamily="34" charset="0"/>
                <a:cs typeface="Arial" pitchFamily="34" charset="0"/>
              </a:rPr>
              <a:t>El postulado del carácter fragmentario del derecho penal significa que éste no ha de sancionar todas las conductas lesivas de los bienes que protege, sino sólo las modalidades de ataque más peligrosas para ellos.  Así, no todos los ataques a la propiedad constituyen delito, sino sólo ciertas modalidades especialmente peligrosas, como el apoderamiento subrepticio, violento o fraudulento.</a:t>
            </a:r>
            <a:endParaRPr lang="es-CL" sz="2000" dirty="0" smtClean="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t>Sebastian Valenzuela A/ El Salvador/ Marzo 2013</a:t>
            </a:r>
            <a:endParaRPr lang="es-CL" dirty="0"/>
          </a:p>
        </p:txBody>
      </p:sp>
      <p:sp>
        <p:nvSpPr>
          <p:cNvPr id="6" name="5 Marcador de número de diapositiva"/>
          <p:cNvSpPr>
            <a:spLocks noGrp="1"/>
          </p:cNvSpPr>
          <p:nvPr>
            <p:ph type="sldNum" sz="quarter" idx="11"/>
          </p:nvPr>
        </p:nvSpPr>
        <p:spPr/>
        <p:txBody>
          <a:bodyPr/>
          <a:lstStyle/>
          <a:p>
            <a:fld id="{FA6519B8-2E90-4E4F-BE67-FCC11E72190C}" type="slidenum">
              <a:rPr lang="es-CL" smtClean="0"/>
              <a:pPr/>
              <a:t>9</a:t>
            </a:fld>
            <a:endParaRPr lang="es-CL"/>
          </a:p>
        </p:txBody>
      </p:sp>
    </p:spTree>
    <p:extLst>
      <p:ext uri="{BB962C8B-B14F-4D97-AF65-F5344CB8AC3E}">
        <p14:creationId xmlns="" xmlns:p14="http://schemas.microsoft.com/office/powerpoint/2010/main" val="105867740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jecutivo">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jecutiv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j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822</TotalTime>
  <Words>2585</Words>
  <Application>Microsoft Office PowerPoint</Application>
  <PresentationFormat>Presentación en pantalla (4:3)</PresentationFormat>
  <Paragraphs>313</Paragraphs>
  <Slides>29</Slides>
  <Notes>13</Notes>
  <HiddenSlides>0</HiddenSlides>
  <MMClips>0</MMClips>
  <ScaleCrop>false</ScaleCrop>
  <HeadingPairs>
    <vt:vector size="4" baseType="variant">
      <vt:variant>
        <vt:lpstr>Tema</vt:lpstr>
      </vt:variant>
      <vt:variant>
        <vt:i4>1</vt:i4>
      </vt:variant>
      <vt:variant>
        <vt:lpstr>Títulos de diapositiva</vt:lpstr>
      </vt:variant>
      <vt:variant>
        <vt:i4>29</vt:i4>
      </vt:variant>
    </vt:vector>
  </HeadingPairs>
  <TitlesOfParts>
    <vt:vector size="30" baseType="lpstr">
      <vt:lpstr>Ejecutivo</vt:lpstr>
      <vt:lpstr>MEDIDAS ALTERNATIVAS A LA RECLUSIÓN  INTRODUCCIÓN E HISTORIA </vt:lpstr>
      <vt:lpstr>INTRODUCCIÓN</vt:lpstr>
      <vt:lpstr>INTRODUCCIÓN</vt:lpstr>
      <vt:lpstr>INTRODUCCIÓN</vt:lpstr>
      <vt:lpstr>INTRODUCCIÓN</vt:lpstr>
      <vt:lpstr>INTRODUCCIÓN</vt:lpstr>
      <vt:lpstr>INTRODUCCIÓN</vt:lpstr>
      <vt:lpstr>INTRODUCCIÓN</vt:lpstr>
      <vt:lpstr>INTRODUCCIÓN</vt:lpstr>
      <vt:lpstr>INTRODUCCIÓN</vt:lpstr>
      <vt:lpstr>INTRODUCCIÓN</vt:lpstr>
      <vt:lpstr>INTRODUCCIÓN</vt:lpstr>
      <vt:lpstr>INTRODUCCIÓN</vt:lpstr>
      <vt:lpstr>INTRODUCCIÓN</vt:lpstr>
      <vt:lpstr>INTRODUCCIÓN</vt:lpstr>
      <vt:lpstr>INTRODUCCIÓN</vt:lpstr>
      <vt:lpstr>INTRODUCCIÓN</vt:lpstr>
      <vt:lpstr>INTRODUCCIÓN</vt:lpstr>
      <vt:lpstr>INTRODUCCIÓN</vt:lpstr>
      <vt:lpstr>INTRODUCCIÓN</vt:lpstr>
      <vt:lpstr>HISTORIA</vt:lpstr>
      <vt:lpstr>HISTORIA</vt:lpstr>
      <vt:lpstr>HISTORIA</vt:lpstr>
      <vt:lpstr>HISTORIA</vt:lpstr>
      <vt:lpstr>HISTORIA</vt:lpstr>
      <vt:lpstr>HISTORIA</vt:lpstr>
      <vt:lpstr>HISTORIA</vt:lpstr>
      <vt:lpstr>HISTORIA</vt:lpstr>
      <vt:lpstr>CONCLUSIÓN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Sebastian Valenzuela Aguero</dc:creator>
  <cp:lastModifiedBy>ASISTENTE</cp:lastModifiedBy>
  <cp:revision>76</cp:revision>
  <dcterms:created xsi:type="dcterms:W3CDTF">2012-10-29T14:38:20Z</dcterms:created>
  <dcterms:modified xsi:type="dcterms:W3CDTF">2013-10-03T07:43:58Z</dcterms:modified>
</cp:coreProperties>
</file>