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62" r:id="rId3"/>
    <p:sldId id="257" r:id="rId4"/>
    <p:sldId id="265" r:id="rId5"/>
    <p:sldId id="266" r:id="rId6"/>
    <p:sldId id="271" r:id="rId7"/>
    <p:sldId id="267" r:id="rId8"/>
    <p:sldId id="268" r:id="rId9"/>
    <p:sldId id="292" r:id="rId10"/>
    <p:sldId id="283" r:id="rId11"/>
    <p:sldId id="279" r:id="rId12"/>
    <p:sldId id="269" r:id="rId13"/>
    <p:sldId id="277" r:id="rId14"/>
    <p:sldId id="278" r:id="rId15"/>
    <p:sldId id="273" r:id="rId16"/>
    <p:sldId id="274" r:id="rId17"/>
    <p:sldId id="276" r:id="rId18"/>
    <p:sldId id="272" r:id="rId19"/>
    <p:sldId id="284" r:id="rId20"/>
    <p:sldId id="285" r:id="rId21"/>
    <p:sldId id="286" r:id="rId22"/>
    <p:sldId id="289" r:id="rId23"/>
    <p:sldId id="290" r:id="rId24"/>
    <p:sldId id="291" r:id="rId25"/>
    <p:sldId id="270" r:id="rId26"/>
    <p:sldId id="280" r:id="rId27"/>
    <p:sldId id="287" r:id="rId28"/>
    <p:sldId id="281" r:id="rId29"/>
    <p:sldId id="282" r:id="rId30"/>
    <p:sldId id="288" r:id="rId31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31223" autoAdjust="0"/>
  </p:normalViewPr>
  <p:slideViewPr>
    <p:cSldViewPr>
      <p:cViewPr varScale="1">
        <p:scale>
          <a:sx n="105" d="100"/>
          <a:sy n="105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ED844B-0D5C-4E52-AC91-05D58F7B569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8587E51B-DF2B-4564-B80D-8D03E2533CF0}">
      <dgm:prSet/>
      <dgm:spPr/>
      <dgm:t>
        <a:bodyPr/>
        <a:lstStyle/>
        <a:p>
          <a:pPr rtl="0"/>
          <a:r>
            <a:rPr lang="es-CL" b="1" dirty="0" smtClean="0"/>
            <a:t>DETENCIÓN</a:t>
          </a:r>
        </a:p>
      </dgm:t>
    </dgm:pt>
    <dgm:pt modelId="{6371F42D-D4C5-4CB5-B987-C2B88C1CDC1C}" type="parTrans" cxnId="{93C55B51-E6E2-46EE-A637-DE2BB0ED3741}">
      <dgm:prSet/>
      <dgm:spPr/>
      <dgm:t>
        <a:bodyPr/>
        <a:lstStyle/>
        <a:p>
          <a:endParaRPr lang="es-CL"/>
        </a:p>
      </dgm:t>
    </dgm:pt>
    <dgm:pt modelId="{B681FBE4-B0E8-493D-B351-02DD58B14A9D}" type="sibTrans" cxnId="{93C55B51-E6E2-46EE-A637-DE2BB0ED3741}">
      <dgm:prSet/>
      <dgm:spPr/>
      <dgm:t>
        <a:bodyPr/>
        <a:lstStyle/>
        <a:p>
          <a:endParaRPr lang="es-CL"/>
        </a:p>
      </dgm:t>
    </dgm:pt>
    <dgm:pt modelId="{E8CB90D0-30C5-477B-8D46-D540836F25F0}">
      <dgm:prSet/>
      <dgm:spPr/>
      <dgm:t>
        <a:bodyPr/>
        <a:lstStyle/>
        <a:p>
          <a:pPr rtl="0"/>
          <a:r>
            <a:rPr lang="es-CL" b="1" dirty="0" smtClean="0"/>
            <a:t>PROCESO DE INVESTIGACIÓN</a:t>
          </a:r>
          <a:endParaRPr lang="es-CL" b="1" dirty="0"/>
        </a:p>
      </dgm:t>
    </dgm:pt>
    <dgm:pt modelId="{FECD3BA4-CD15-49F3-A151-CBAC643547A5}" type="parTrans" cxnId="{CC6D6A83-012F-4FD2-BDAC-659E62A76F4C}">
      <dgm:prSet/>
      <dgm:spPr/>
      <dgm:t>
        <a:bodyPr/>
        <a:lstStyle/>
        <a:p>
          <a:endParaRPr lang="es-CL"/>
        </a:p>
      </dgm:t>
    </dgm:pt>
    <dgm:pt modelId="{394B4EA2-3553-47F2-BB6D-CB8F1C171532}" type="sibTrans" cxnId="{CC6D6A83-012F-4FD2-BDAC-659E62A76F4C}">
      <dgm:prSet/>
      <dgm:spPr/>
      <dgm:t>
        <a:bodyPr/>
        <a:lstStyle/>
        <a:p>
          <a:endParaRPr lang="es-CL"/>
        </a:p>
      </dgm:t>
    </dgm:pt>
    <dgm:pt modelId="{4C8D064B-428E-46E8-AE05-31C8AB0C69C0}">
      <dgm:prSet/>
      <dgm:spPr/>
      <dgm:t>
        <a:bodyPr/>
        <a:lstStyle/>
        <a:p>
          <a:pPr rtl="0"/>
          <a:r>
            <a:rPr lang="es-CL" b="1" dirty="0" smtClean="0"/>
            <a:t>SENTENCIA</a:t>
          </a:r>
          <a:endParaRPr lang="es-CL" b="1" dirty="0"/>
        </a:p>
      </dgm:t>
    </dgm:pt>
    <dgm:pt modelId="{3F55CF6D-1347-4D5A-9220-31C2BC6E396D}" type="parTrans" cxnId="{D988AB5F-81AF-4218-9CEA-ECB10AAF1118}">
      <dgm:prSet/>
      <dgm:spPr/>
      <dgm:t>
        <a:bodyPr/>
        <a:lstStyle/>
        <a:p>
          <a:endParaRPr lang="es-CL"/>
        </a:p>
      </dgm:t>
    </dgm:pt>
    <dgm:pt modelId="{F7DCB2AB-CC75-4796-A7C7-C0E3C3877275}" type="sibTrans" cxnId="{D988AB5F-81AF-4218-9CEA-ECB10AAF1118}">
      <dgm:prSet/>
      <dgm:spPr/>
      <dgm:t>
        <a:bodyPr/>
        <a:lstStyle/>
        <a:p>
          <a:endParaRPr lang="es-CL"/>
        </a:p>
      </dgm:t>
    </dgm:pt>
    <dgm:pt modelId="{7798B887-2574-49C1-8006-AD80E13DBFA7}">
      <dgm:prSet/>
      <dgm:spPr/>
      <dgm:t>
        <a:bodyPr/>
        <a:lstStyle/>
        <a:p>
          <a:pPr rtl="0"/>
          <a:r>
            <a:rPr lang="es-CL" dirty="0" smtClean="0"/>
            <a:t>CUMPLIMIENTO</a:t>
          </a:r>
          <a:endParaRPr lang="es-CL" dirty="0"/>
        </a:p>
      </dgm:t>
    </dgm:pt>
    <dgm:pt modelId="{5B759CE4-C575-4DCE-8AD5-8BEAA7E4C680}" type="parTrans" cxnId="{3DC3AE5C-49B7-4CBC-9FCF-FE85AB9AD289}">
      <dgm:prSet/>
      <dgm:spPr/>
      <dgm:t>
        <a:bodyPr/>
        <a:lstStyle/>
        <a:p>
          <a:endParaRPr lang="es-CL"/>
        </a:p>
      </dgm:t>
    </dgm:pt>
    <dgm:pt modelId="{DF74DC98-16CA-48F0-9172-49029A8BE5F3}" type="sibTrans" cxnId="{3DC3AE5C-49B7-4CBC-9FCF-FE85AB9AD289}">
      <dgm:prSet/>
      <dgm:spPr/>
      <dgm:t>
        <a:bodyPr/>
        <a:lstStyle/>
        <a:p>
          <a:endParaRPr lang="es-CL"/>
        </a:p>
      </dgm:t>
    </dgm:pt>
    <dgm:pt modelId="{C7070A5C-8BAB-45FF-8234-92237634A756}" type="pres">
      <dgm:prSet presAssocID="{54ED844B-0D5C-4E52-AC91-05D58F7B569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5AA9BB0C-D299-405C-89F1-DE0291D233FA}" type="pres">
      <dgm:prSet presAssocID="{54ED844B-0D5C-4E52-AC91-05D58F7B569F}" presName="arrow" presStyleLbl="bgShp" presStyleIdx="0" presStyleCnt="1"/>
      <dgm:spPr/>
    </dgm:pt>
    <dgm:pt modelId="{71639302-D166-4D44-BF0E-3D87C458B275}" type="pres">
      <dgm:prSet presAssocID="{54ED844B-0D5C-4E52-AC91-05D58F7B569F}" presName="linearProcess" presStyleCnt="0"/>
      <dgm:spPr/>
    </dgm:pt>
    <dgm:pt modelId="{5AEB78FD-0108-4B91-AD25-03E45820570A}" type="pres">
      <dgm:prSet presAssocID="{8587E51B-DF2B-4564-B80D-8D03E2533CF0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948D6C7-246F-42DE-B4D6-7782E14F6D6D}" type="pres">
      <dgm:prSet presAssocID="{B681FBE4-B0E8-493D-B351-02DD58B14A9D}" presName="sibTrans" presStyleCnt="0"/>
      <dgm:spPr/>
    </dgm:pt>
    <dgm:pt modelId="{592ADEB2-69AD-40CD-A9C1-8401E3A66BC3}" type="pres">
      <dgm:prSet presAssocID="{E8CB90D0-30C5-477B-8D46-D540836F25F0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CCA36AA-33B8-4C21-9F21-D643F36E2550}" type="pres">
      <dgm:prSet presAssocID="{394B4EA2-3553-47F2-BB6D-CB8F1C171532}" presName="sibTrans" presStyleCnt="0"/>
      <dgm:spPr/>
    </dgm:pt>
    <dgm:pt modelId="{10028C02-355C-49B5-962D-52CDC1BA7BDD}" type="pres">
      <dgm:prSet presAssocID="{4C8D064B-428E-46E8-AE05-31C8AB0C69C0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70B005C-50B0-439C-8079-E4000252BD48}" type="pres">
      <dgm:prSet presAssocID="{F7DCB2AB-CC75-4796-A7C7-C0E3C3877275}" presName="sibTrans" presStyleCnt="0"/>
      <dgm:spPr/>
    </dgm:pt>
    <dgm:pt modelId="{644CEC08-2093-4244-98D9-94B582975254}" type="pres">
      <dgm:prSet presAssocID="{7798B887-2574-49C1-8006-AD80E13DBFA7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E545D731-06D5-4A7F-8CA0-9F07E85856EF}" type="presOf" srcId="{E8CB90D0-30C5-477B-8D46-D540836F25F0}" destId="{592ADEB2-69AD-40CD-A9C1-8401E3A66BC3}" srcOrd="0" destOrd="0" presId="urn:microsoft.com/office/officeart/2005/8/layout/hProcess9"/>
    <dgm:cxn modelId="{93C55B51-E6E2-46EE-A637-DE2BB0ED3741}" srcId="{54ED844B-0D5C-4E52-AC91-05D58F7B569F}" destId="{8587E51B-DF2B-4564-B80D-8D03E2533CF0}" srcOrd="0" destOrd="0" parTransId="{6371F42D-D4C5-4CB5-B987-C2B88C1CDC1C}" sibTransId="{B681FBE4-B0E8-493D-B351-02DD58B14A9D}"/>
    <dgm:cxn modelId="{D988AB5F-81AF-4218-9CEA-ECB10AAF1118}" srcId="{54ED844B-0D5C-4E52-AC91-05D58F7B569F}" destId="{4C8D064B-428E-46E8-AE05-31C8AB0C69C0}" srcOrd="2" destOrd="0" parTransId="{3F55CF6D-1347-4D5A-9220-31C2BC6E396D}" sibTransId="{F7DCB2AB-CC75-4796-A7C7-C0E3C3877275}"/>
    <dgm:cxn modelId="{3DC3AE5C-49B7-4CBC-9FCF-FE85AB9AD289}" srcId="{54ED844B-0D5C-4E52-AC91-05D58F7B569F}" destId="{7798B887-2574-49C1-8006-AD80E13DBFA7}" srcOrd="3" destOrd="0" parTransId="{5B759CE4-C575-4DCE-8AD5-8BEAA7E4C680}" sibTransId="{DF74DC98-16CA-48F0-9172-49029A8BE5F3}"/>
    <dgm:cxn modelId="{CC6D6A83-012F-4FD2-BDAC-659E62A76F4C}" srcId="{54ED844B-0D5C-4E52-AC91-05D58F7B569F}" destId="{E8CB90D0-30C5-477B-8D46-D540836F25F0}" srcOrd="1" destOrd="0" parTransId="{FECD3BA4-CD15-49F3-A151-CBAC643547A5}" sibTransId="{394B4EA2-3553-47F2-BB6D-CB8F1C171532}"/>
    <dgm:cxn modelId="{A69C3BE9-9050-4BC6-8286-7E16FED7A3D1}" type="presOf" srcId="{8587E51B-DF2B-4564-B80D-8D03E2533CF0}" destId="{5AEB78FD-0108-4B91-AD25-03E45820570A}" srcOrd="0" destOrd="0" presId="urn:microsoft.com/office/officeart/2005/8/layout/hProcess9"/>
    <dgm:cxn modelId="{2F1AB5CA-1A1A-4F10-92FA-E90A51611400}" type="presOf" srcId="{54ED844B-0D5C-4E52-AC91-05D58F7B569F}" destId="{C7070A5C-8BAB-45FF-8234-92237634A756}" srcOrd="0" destOrd="0" presId="urn:microsoft.com/office/officeart/2005/8/layout/hProcess9"/>
    <dgm:cxn modelId="{26E56A59-EBE4-4084-B16B-E8FDB61DF844}" type="presOf" srcId="{7798B887-2574-49C1-8006-AD80E13DBFA7}" destId="{644CEC08-2093-4244-98D9-94B582975254}" srcOrd="0" destOrd="0" presId="urn:microsoft.com/office/officeart/2005/8/layout/hProcess9"/>
    <dgm:cxn modelId="{3DDFD61A-FD23-4370-B63F-87DA28CE5A99}" type="presOf" srcId="{4C8D064B-428E-46E8-AE05-31C8AB0C69C0}" destId="{10028C02-355C-49B5-962D-52CDC1BA7BDD}" srcOrd="0" destOrd="0" presId="urn:microsoft.com/office/officeart/2005/8/layout/hProcess9"/>
    <dgm:cxn modelId="{458FDB14-1690-4D39-B7AC-9CCF73D96FA2}" type="presParOf" srcId="{C7070A5C-8BAB-45FF-8234-92237634A756}" destId="{5AA9BB0C-D299-405C-89F1-DE0291D233FA}" srcOrd="0" destOrd="0" presId="urn:microsoft.com/office/officeart/2005/8/layout/hProcess9"/>
    <dgm:cxn modelId="{EAF4B119-3894-4942-9966-BC10EF3A5E9D}" type="presParOf" srcId="{C7070A5C-8BAB-45FF-8234-92237634A756}" destId="{71639302-D166-4D44-BF0E-3D87C458B275}" srcOrd="1" destOrd="0" presId="urn:microsoft.com/office/officeart/2005/8/layout/hProcess9"/>
    <dgm:cxn modelId="{EB6576D4-4958-4034-920D-24D3478E1856}" type="presParOf" srcId="{71639302-D166-4D44-BF0E-3D87C458B275}" destId="{5AEB78FD-0108-4B91-AD25-03E45820570A}" srcOrd="0" destOrd="0" presId="urn:microsoft.com/office/officeart/2005/8/layout/hProcess9"/>
    <dgm:cxn modelId="{17CEFF1A-422C-4C04-B1C3-B2C30EE073BE}" type="presParOf" srcId="{71639302-D166-4D44-BF0E-3D87C458B275}" destId="{B948D6C7-246F-42DE-B4D6-7782E14F6D6D}" srcOrd="1" destOrd="0" presId="urn:microsoft.com/office/officeart/2005/8/layout/hProcess9"/>
    <dgm:cxn modelId="{BDD71FCD-4003-4294-8E37-B60C7686FB95}" type="presParOf" srcId="{71639302-D166-4D44-BF0E-3D87C458B275}" destId="{592ADEB2-69AD-40CD-A9C1-8401E3A66BC3}" srcOrd="2" destOrd="0" presId="urn:microsoft.com/office/officeart/2005/8/layout/hProcess9"/>
    <dgm:cxn modelId="{A9513388-BF3E-4AA3-A20F-8500B239A88C}" type="presParOf" srcId="{71639302-D166-4D44-BF0E-3D87C458B275}" destId="{4CCA36AA-33B8-4C21-9F21-D643F36E2550}" srcOrd="3" destOrd="0" presId="urn:microsoft.com/office/officeart/2005/8/layout/hProcess9"/>
    <dgm:cxn modelId="{5F205E59-ACCB-402E-B96D-CDD1A9536411}" type="presParOf" srcId="{71639302-D166-4D44-BF0E-3D87C458B275}" destId="{10028C02-355C-49B5-962D-52CDC1BA7BDD}" srcOrd="4" destOrd="0" presId="urn:microsoft.com/office/officeart/2005/8/layout/hProcess9"/>
    <dgm:cxn modelId="{D7D98F4C-5AEA-47D1-81C4-71700A991073}" type="presParOf" srcId="{71639302-D166-4D44-BF0E-3D87C458B275}" destId="{C70B005C-50B0-439C-8079-E4000252BD48}" srcOrd="5" destOrd="0" presId="urn:microsoft.com/office/officeart/2005/8/layout/hProcess9"/>
    <dgm:cxn modelId="{0E624C5A-89F5-4D45-9172-C8BC10ED3317}" type="presParOf" srcId="{71639302-D166-4D44-BF0E-3D87C458B275}" destId="{644CEC08-2093-4244-98D9-94B582975254}" srcOrd="6" destOrd="0" presId="urn:microsoft.com/office/officeart/2005/8/layout/hProcess9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01A591-662A-4433-A552-4CE6710F2C5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8B2EA899-5258-4094-AC50-D8F4DCD6D82F}">
      <dgm:prSet/>
      <dgm:spPr/>
      <dgm:t>
        <a:bodyPr/>
        <a:lstStyle/>
        <a:p>
          <a:pPr rtl="0"/>
          <a:r>
            <a:rPr lang="es-CL" dirty="0" smtClean="0"/>
            <a:t>MEDIDAS ALTERNATIVAS AL PROCESO PENAL</a:t>
          </a:r>
          <a:endParaRPr lang="es-CL" dirty="0"/>
        </a:p>
      </dgm:t>
    </dgm:pt>
    <dgm:pt modelId="{ED2D47A9-A344-4377-BD75-4480178A83F9}" type="parTrans" cxnId="{7F7D5DA6-984C-4DF5-8039-5B9CB6C6819B}">
      <dgm:prSet/>
      <dgm:spPr/>
      <dgm:t>
        <a:bodyPr/>
        <a:lstStyle/>
        <a:p>
          <a:endParaRPr lang="es-CL"/>
        </a:p>
      </dgm:t>
    </dgm:pt>
    <dgm:pt modelId="{9B87DFFB-44E7-454E-A0BA-79DF5C38F8A8}" type="sibTrans" cxnId="{7F7D5DA6-984C-4DF5-8039-5B9CB6C6819B}">
      <dgm:prSet/>
      <dgm:spPr/>
      <dgm:t>
        <a:bodyPr/>
        <a:lstStyle/>
        <a:p>
          <a:endParaRPr lang="es-CL"/>
        </a:p>
      </dgm:t>
    </dgm:pt>
    <dgm:pt modelId="{44CABEEB-0F15-407A-A728-DA6CDD7F0E2A}">
      <dgm:prSet/>
      <dgm:spPr/>
      <dgm:t>
        <a:bodyPr/>
        <a:lstStyle/>
        <a:p>
          <a:pPr rtl="0"/>
          <a:r>
            <a:rPr lang="es-CL" dirty="0" smtClean="0"/>
            <a:t>SALIDAS ALTERNATIVAS AL PROCESO PENAL</a:t>
          </a:r>
          <a:endParaRPr lang="es-CL" dirty="0"/>
        </a:p>
      </dgm:t>
    </dgm:pt>
    <dgm:pt modelId="{FC6619C5-92BD-43F0-A764-1B6410FCFDF1}" type="parTrans" cxnId="{7252B7C3-D293-4595-980F-1EED9F1F744B}">
      <dgm:prSet/>
      <dgm:spPr/>
      <dgm:t>
        <a:bodyPr/>
        <a:lstStyle/>
        <a:p>
          <a:endParaRPr lang="es-CL"/>
        </a:p>
      </dgm:t>
    </dgm:pt>
    <dgm:pt modelId="{6E8E493C-624D-470C-A718-F72B37B66ABF}" type="sibTrans" cxnId="{7252B7C3-D293-4595-980F-1EED9F1F744B}">
      <dgm:prSet/>
      <dgm:spPr/>
      <dgm:t>
        <a:bodyPr/>
        <a:lstStyle/>
        <a:p>
          <a:endParaRPr lang="es-CL"/>
        </a:p>
      </dgm:t>
    </dgm:pt>
    <dgm:pt modelId="{ADCF515C-3676-4D1D-98C8-742DD11F62C8}">
      <dgm:prSet/>
      <dgm:spPr/>
      <dgm:t>
        <a:bodyPr/>
        <a:lstStyle/>
        <a:p>
          <a:pPr rtl="0"/>
          <a:r>
            <a:rPr lang="es-CL" dirty="0" smtClean="0"/>
            <a:t>MEDIDAS ALTERNATIVAS A LA IMPOSICIÓN DEL FALLO</a:t>
          </a:r>
          <a:endParaRPr lang="es-CL" dirty="0"/>
        </a:p>
      </dgm:t>
    </dgm:pt>
    <dgm:pt modelId="{565DAB4F-A099-4FF6-96CC-AA38CE45A337}" type="parTrans" cxnId="{F7DAF4B2-DBB1-450B-90C4-671CF91E3401}">
      <dgm:prSet/>
      <dgm:spPr/>
      <dgm:t>
        <a:bodyPr/>
        <a:lstStyle/>
        <a:p>
          <a:endParaRPr lang="es-CL"/>
        </a:p>
      </dgm:t>
    </dgm:pt>
    <dgm:pt modelId="{3505580F-2FE7-423D-9E54-C757A5F51EE8}" type="sibTrans" cxnId="{F7DAF4B2-DBB1-450B-90C4-671CF91E3401}">
      <dgm:prSet/>
      <dgm:spPr/>
      <dgm:t>
        <a:bodyPr/>
        <a:lstStyle/>
        <a:p>
          <a:endParaRPr lang="es-CL"/>
        </a:p>
      </dgm:t>
    </dgm:pt>
    <dgm:pt modelId="{223DE696-DEE5-4EE6-B21A-8945F4FF3FEF}">
      <dgm:prSet/>
      <dgm:spPr/>
      <dgm:t>
        <a:bodyPr/>
        <a:lstStyle/>
        <a:p>
          <a:pPr rtl="0"/>
          <a:r>
            <a:rPr lang="es-CL" dirty="0" smtClean="0"/>
            <a:t>PENAS ALTERNATIVAS A LA EJECUCIÓN DE LA PENA</a:t>
          </a:r>
          <a:endParaRPr lang="es-CL" dirty="0"/>
        </a:p>
      </dgm:t>
    </dgm:pt>
    <dgm:pt modelId="{17D6740B-ADFC-464F-8F4A-F234343EA0BB}" type="parTrans" cxnId="{BBDA8170-8F4C-4B31-92F3-3BFDF57E35FF}">
      <dgm:prSet/>
      <dgm:spPr/>
      <dgm:t>
        <a:bodyPr/>
        <a:lstStyle/>
        <a:p>
          <a:endParaRPr lang="es-CL"/>
        </a:p>
      </dgm:t>
    </dgm:pt>
    <dgm:pt modelId="{4C33BFFF-47FA-4434-8CD2-31F9331196F0}" type="sibTrans" cxnId="{BBDA8170-8F4C-4B31-92F3-3BFDF57E35FF}">
      <dgm:prSet/>
      <dgm:spPr/>
      <dgm:t>
        <a:bodyPr/>
        <a:lstStyle/>
        <a:p>
          <a:endParaRPr lang="es-CL"/>
        </a:p>
      </dgm:t>
    </dgm:pt>
    <dgm:pt modelId="{9F63AA20-6430-42F2-B10C-353A765BE73C}">
      <dgm:prSet/>
      <dgm:spPr/>
      <dgm:t>
        <a:bodyPr/>
        <a:lstStyle/>
        <a:p>
          <a:pPr rtl="0"/>
          <a:r>
            <a:rPr lang="es-CL" dirty="0" smtClean="0"/>
            <a:t>MEDIDAS ALTERNATIVAS A LA PRISIÓN PREVENTIVA</a:t>
          </a:r>
          <a:endParaRPr lang="es-CL" dirty="0"/>
        </a:p>
      </dgm:t>
    </dgm:pt>
    <dgm:pt modelId="{AA5A7876-DE2F-449D-AFF5-782CC3A8ACB0}" type="parTrans" cxnId="{C181DFE7-D13F-4222-8507-D01CE5DC9063}">
      <dgm:prSet/>
      <dgm:spPr/>
      <dgm:t>
        <a:bodyPr/>
        <a:lstStyle/>
        <a:p>
          <a:endParaRPr lang="es-CL"/>
        </a:p>
      </dgm:t>
    </dgm:pt>
    <dgm:pt modelId="{3F8CD120-A6F8-4A8F-B4E6-CF0420EF90F2}" type="sibTrans" cxnId="{C181DFE7-D13F-4222-8507-D01CE5DC9063}">
      <dgm:prSet/>
      <dgm:spPr/>
      <dgm:t>
        <a:bodyPr/>
        <a:lstStyle/>
        <a:p>
          <a:endParaRPr lang="es-CL"/>
        </a:p>
      </dgm:t>
    </dgm:pt>
    <dgm:pt modelId="{031A9407-094B-4B0D-A46E-8203D1060296}" type="pres">
      <dgm:prSet presAssocID="{4301A591-662A-4433-A552-4CE6710F2C5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9A2C46EA-C73A-421D-95A7-08FE47B0562C}" type="pres">
      <dgm:prSet presAssocID="{4301A591-662A-4433-A552-4CE6710F2C53}" presName="arrow" presStyleLbl="bgShp" presStyleIdx="0" presStyleCnt="1"/>
      <dgm:spPr/>
    </dgm:pt>
    <dgm:pt modelId="{16AFF474-7966-4609-A6EC-F79B0AD004E4}" type="pres">
      <dgm:prSet presAssocID="{4301A591-662A-4433-A552-4CE6710F2C53}" presName="linearProcess" presStyleCnt="0"/>
      <dgm:spPr/>
    </dgm:pt>
    <dgm:pt modelId="{EBA6E7D3-5678-47A3-8A82-B60809685802}" type="pres">
      <dgm:prSet presAssocID="{8B2EA899-5258-4094-AC50-D8F4DCD6D82F}" presName="textNode" presStyleLbl="node1" presStyleIdx="0" presStyleCnt="5" custLinFactX="4061" custLinFactNeighborX="100000" custLinFactNeighborY="119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D8BC6B4-B529-4664-98A8-183C6BDD521E}" type="pres">
      <dgm:prSet presAssocID="{9B87DFFB-44E7-454E-A0BA-79DF5C38F8A8}" presName="sibTrans" presStyleCnt="0"/>
      <dgm:spPr/>
    </dgm:pt>
    <dgm:pt modelId="{83FB9FBA-802E-4F33-8A7E-DDC5B6D62795}" type="pres">
      <dgm:prSet presAssocID="{44CABEEB-0F15-407A-A728-DA6CDD7F0E2A}" presName="textNode" presStyleLbl="node1" presStyleIdx="1" presStyleCnt="5" custScaleY="59191" custLinFactX="24838" custLinFactNeighborX="100000" custLinFactNeighborY="-20361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A8C3820D-84CB-4FED-90BE-7AC80ED723D8}" type="pres">
      <dgm:prSet presAssocID="{6E8E493C-624D-470C-A718-F72B37B66ABF}" presName="sibTrans" presStyleCnt="0"/>
      <dgm:spPr/>
    </dgm:pt>
    <dgm:pt modelId="{DA81BA94-D143-4DC5-A641-98898043B535}" type="pres">
      <dgm:prSet presAssocID="{ADCF515C-3676-4D1D-98C8-742DD11F62C8}" presName="textNode" presStyleLbl="node1" presStyleIdx="2" presStyleCnt="5" custLinFactX="63087" custLinFactNeighborX="100000" custLinFactNeighborY="-2832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333E524-E09C-4D34-8E78-226A147DE344}" type="pres">
      <dgm:prSet presAssocID="{3505580F-2FE7-423D-9E54-C757A5F51EE8}" presName="sibTrans" presStyleCnt="0"/>
      <dgm:spPr/>
    </dgm:pt>
    <dgm:pt modelId="{C41CC004-E8DA-4449-83DD-EB74EF75D658}" type="pres">
      <dgm:prSet presAssocID="{223DE696-DEE5-4EE6-B21A-8945F4FF3FEF}" presName="textNode" presStyleLbl="node1" presStyleIdx="3" presStyleCnt="5" custLinFactX="83864" custLinFactNeighborX="100000" custLinFactNeighborY="-209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532B04D-4958-4699-A6E6-730A61C7DEC7}" type="pres">
      <dgm:prSet presAssocID="{4C33BFFF-47FA-4434-8CD2-31F9331196F0}" presName="sibTrans" presStyleCnt="0"/>
      <dgm:spPr/>
    </dgm:pt>
    <dgm:pt modelId="{13BFECD8-D9E3-475E-BEEC-DDB5E8074099}" type="pres">
      <dgm:prSet presAssocID="{9F63AA20-6430-42F2-B10C-353A765BE73C}" presName="textNode" presStyleLbl="node1" presStyleIdx="4" presStyleCnt="5" custScaleY="64346" custLinFactX="-270162" custLinFactNeighborX="-300000" custLinFactNeighborY="47029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501327F7-67D5-4A94-BF98-8015BF2B27CB}" type="presOf" srcId="{223DE696-DEE5-4EE6-B21A-8945F4FF3FEF}" destId="{C41CC004-E8DA-4449-83DD-EB74EF75D658}" srcOrd="0" destOrd="0" presId="urn:microsoft.com/office/officeart/2005/8/layout/hProcess9"/>
    <dgm:cxn modelId="{C181DFE7-D13F-4222-8507-D01CE5DC9063}" srcId="{4301A591-662A-4433-A552-4CE6710F2C53}" destId="{9F63AA20-6430-42F2-B10C-353A765BE73C}" srcOrd="4" destOrd="0" parTransId="{AA5A7876-DE2F-449D-AFF5-782CC3A8ACB0}" sibTransId="{3F8CD120-A6F8-4A8F-B4E6-CF0420EF90F2}"/>
    <dgm:cxn modelId="{D6431DFD-CE2E-43AA-A0C4-11DDCBDDDA7A}" type="presOf" srcId="{44CABEEB-0F15-407A-A728-DA6CDD7F0E2A}" destId="{83FB9FBA-802E-4F33-8A7E-DDC5B6D62795}" srcOrd="0" destOrd="0" presId="urn:microsoft.com/office/officeart/2005/8/layout/hProcess9"/>
    <dgm:cxn modelId="{7252B7C3-D293-4595-980F-1EED9F1F744B}" srcId="{4301A591-662A-4433-A552-4CE6710F2C53}" destId="{44CABEEB-0F15-407A-A728-DA6CDD7F0E2A}" srcOrd="1" destOrd="0" parTransId="{FC6619C5-92BD-43F0-A764-1B6410FCFDF1}" sibTransId="{6E8E493C-624D-470C-A718-F72B37B66ABF}"/>
    <dgm:cxn modelId="{8DB90625-843C-42F2-A79B-B78CCBD765B1}" type="presOf" srcId="{9F63AA20-6430-42F2-B10C-353A765BE73C}" destId="{13BFECD8-D9E3-475E-BEEC-DDB5E8074099}" srcOrd="0" destOrd="0" presId="urn:microsoft.com/office/officeart/2005/8/layout/hProcess9"/>
    <dgm:cxn modelId="{7F7D5DA6-984C-4DF5-8039-5B9CB6C6819B}" srcId="{4301A591-662A-4433-A552-4CE6710F2C53}" destId="{8B2EA899-5258-4094-AC50-D8F4DCD6D82F}" srcOrd="0" destOrd="0" parTransId="{ED2D47A9-A344-4377-BD75-4480178A83F9}" sibTransId="{9B87DFFB-44E7-454E-A0BA-79DF5C38F8A8}"/>
    <dgm:cxn modelId="{D589F6C8-238A-4136-B42E-76AD7DED80C3}" type="presOf" srcId="{8B2EA899-5258-4094-AC50-D8F4DCD6D82F}" destId="{EBA6E7D3-5678-47A3-8A82-B60809685802}" srcOrd="0" destOrd="0" presId="urn:microsoft.com/office/officeart/2005/8/layout/hProcess9"/>
    <dgm:cxn modelId="{6A2F1FDD-662E-41D2-B4AD-DB3302F7ADAB}" type="presOf" srcId="{4301A591-662A-4433-A552-4CE6710F2C53}" destId="{031A9407-094B-4B0D-A46E-8203D1060296}" srcOrd="0" destOrd="0" presId="urn:microsoft.com/office/officeart/2005/8/layout/hProcess9"/>
    <dgm:cxn modelId="{BBDA8170-8F4C-4B31-92F3-3BFDF57E35FF}" srcId="{4301A591-662A-4433-A552-4CE6710F2C53}" destId="{223DE696-DEE5-4EE6-B21A-8945F4FF3FEF}" srcOrd="3" destOrd="0" parTransId="{17D6740B-ADFC-464F-8F4A-F234343EA0BB}" sibTransId="{4C33BFFF-47FA-4434-8CD2-31F9331196F0}"/>
    <dgm:cxn modelId="{F28FEE3C-53C7-4A9A-B011-2F5E8811F2B1}" type="presOf" srcId="{ADCF515C-3676-4D1D-98C8-742DD11F62C8}" destId="{DA81BA94-D143-4DC5-A641-98898043B535}" srcOrd="0" destOrd="0" presId="urn:microsoft.com/office/officeart/2005/8/layout/hProcess9"/>
    <dgm:cxn modelId="{F7DAF4B2-DBB1-450B-90C4-671CF91E3401}" srcId="{4301A591-662A-4433-A552-4CE6710F2C53}" destId="{ADCF515C-3676-4D1D-98C8-742DD11F62C8}" srcOrd="2" destOrd="0" parTransId="{565DAB4F-A099-4FF6-96CC-AA38CE45A337}" sibTransId="{3505580F-2FE7-423D-9E54-C757A5F51EE8}"/>
    <dgm:cxn modelId="{DA6A3B74-FAA4-4354-88F0-D75DFE5E8C6A}" type="presParOf" srcId="{031A9407-094B-4B0D-A46E-8203D1060296}" destId="{9A2C46EA-C73A-421D-95A7-08FE47B0562C}" srcOrd="0" destOrd="0" presId="urn:microsoft.com/office/officeart/2005/8/layout/hProcess9"/>
    <dgm:cxn modelId="{8F592F09-8DEB-4218-8B84-D817C9F14B37}" type="presParOf" srcId="{031A9407-094B-4B0D-A46E-8203D1060296}" destId="{16AFF474-7966-4609-A6EC-F79B0AD004E4}" srcOrd="1" destOrd="0" presId="urn:microsoft.com/office/officeart/2005/8/layout/hProcess9"/>
    <dgm:cxn modelId="{ABC77C76-0E58-4CC3-A354-038FDB4F74E7}" type="presParOf" srcId="{16AFF474-7966-4609-A6EC-F79B0AD004E4}" destId="{EBA6E7D3-5678-47A3-8A82-B60809685802}" srcOrd="0" destOrd="0" presId="urn:microsoft.com/office/officeart/2005/8/layout/hProcess9"/>
    <dgm:cxn modelId="{8240FC58-33A0-4051-AF34-76298D0D5684}" type="presParOf" srcId="{16AFF474-7966-4609-A6EC-F79B0AD004E4}" destId="{1D8BC6B4-B529-4664-98A8-183C6BDD521E}" srcOrd="1" destOrd="0" presId="urn:microsoft.com/office/officeart/2005/8/layout/hProcess9"/>
    <dgm:cxn modelId="{A45CCB33-1C2E-4441-A261-43DF9FDE5521}" type="presParOf" srcId="{16AFF474-7966-4609-A6EC-F79B0AD004E4}" destId="{83FB9FBA-802E-4F33-8A7E-DDC5B6D62795}" srcOrd="2" destOrd="0" presId="urn:microsoft.com/office/officeart/2005/8/layout/hProcess9"/>
    <dgm:cxn modelId="{C6F13768-B5F8-45AE-A1C6-7161F7B98DA7}" type="presParOf" srcId="{16AFF474-7966-4609-A6EC-F79B0AD004E4}" destId="{A8C3820D-84CB-4FED-90BE-7AC80ED723D8}" srcOrd="3" destOrd="0" presId="urn:microsoft.com/office/officeart/2005/8/layout/hProcess9"/>
    <dgm:cxn modelId="{21F67E81-EA11-44B9-A838-029AE9A35DAC}" type="presParOf" srcId="{16AFF474-7966-4609-A6EC-F79B0AD004E4}" destId="{DA81BA94-D143-4DC5-A641-98898043B535}" srcOrd="4" destOrd="0" presId="urn:microsoft.com/office/officeart/2005/8/layout/hProcess9"/>
    <dgm:cxn modelId="{9163D754-B97B-4826-A961-0EF7E613CE76}" type="presParOf" srcId="{16AFF474-7966-4609-A6EC-F79B0AD004E4}" destId="{B333E524-E09C-4D34-8E78-226A147DE344}" srcOrd="5" destOrd="0" presId="urn:microsoft.com/office/officeart/2005/8/layout/hProcess9"/>
    <dgm:cxn modelId="{FEA87DF3-9B02-4FC4-A20B-1A9398FE2D4C}" type="presParOf" srcId="{16AFF474-7966-4609-A6EC-F79B0AD004E4}" destId="{C41CC004-E8DA-4449-83DD-EB74EF75D658}" srcOrd="6" destOrd="0" presId="urn:microsoft.com/office/officeart/2005/8/layout/hProcess9"/>
    <dgm:cxn modelId="{0EAE1919-E773-491A-9D28-6B9627990AAE}" type="presParOf" srcId="{16AFF474-7966-4609-A6EC-F79B0AD004E4}" destId="{3532B04D-4958-4699-A6E6-730A61C7DEC7}" srcOrd="7" destOrd="0" presId="urn:microsoft.com/office/officeart/2005/8/layout/hProcess9"/>
    <dgm:cxn modelId="{C924B0C5-09CA-4D74-8C4B-C1903A3CD887}" type="presParOf" srcId="{16AFF474-7966-4609-A6EC-F79B0AD004E4}" destId="{13BFECD8-D9E3-475E-BEEC-DDB5E8074099}" srcOrd="8" destOrd="0" presId="urn:microsoft.com/office/officeart/2005/8/layout/hProcess9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A9BB0C-D299-405C-89F1-DE0291D233FA}">
      <dsp:nvSpPr>
        <dsp:cNvPr id="0" name=""/>
        <dsp:cNvSpPr/>
      </dsp:nvSpPr>
      <dsp:spPr>
        <a:xfrm>
          <a:off x="648071" y="0"/>
          <a:ext cx="7344816" cy="12192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EB78FD-0108-4B91-AD25-03E45820570A}">
      <dsp:nvSpPr>
        <dsp:cNvPr id="0" name=""/>
        <dsp:cNvSpPr/>
      </dsp:nvSpPr>
      <dsp:spPr>
        <a:xfrm>
          <a:off x="4562" y="365760"/>
          <a:ext cx="2043881" cy="487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b="1" kern="1200" dirty="0" smtClean="0"/>
            <a:t>DETENCIÓN</a:t>
          </a:r>
        </a:p>
      </dsp:txBody>
      <dsp:txXfrm>
        <a:off x="28369" y="389567"/>
        <a:ext cx="1996267" cy="440066"/>
      </dsp:txXfrm>
    </dsp:sp>
    <dsp:sp modelId="{592ADEB2-69AD-40CD-A9C1-8401E3A66BC3}">
      <dsp:nvSpPr>
        <dsp:cNvPr id="0" name=""/>
        <dsp:cNvSpPr/>
      </dsp:nvSpPr>
      <dsp:spPr>
        <a:xfrm>
          <a:off x="2200546" y="365760"/>
          <a:ext cx="2043881" cy="487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b="1" kern="1200" dirty="0" smtClean="0"/>
            <a:t>PROCESO DE INVESTIGACIÓN</a:t>
          </a:r>
          <a:endParaRPr lang="es-CL" sz="1100" b="1" kern="1200" dirty="0"/>
        </a:p>
      </dsp:txBody>
      <dsp:txXfrm>
        <a:off x="2224353" y="389567"/>
        <a:ext cx="1996267" cy="440066"/>
      </dsp:txXfrm>
    </dsp:sp>
    <dsp:sp modelId="{10028C02-355C-49B5-962D-52CDC1BA7BDD}">
      <dsp:nvSpPr>
        <dsp:cNvPr id="0" name=""/>
        <dsp:cNvSpPr/>
      </dsp:nvSpPr>
      <dsp:spPr>
        <a:xfrm>
          <a:off x="4396531" y="365760"/>
          <a:ext cx="2043881" cy="487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b="1" kern="1200" dirty="0" smtClean="0"/>
            <a:t>SENTENCIA</a:t>
          </a:r>
          <a:endParaRPr lang="es-CL" sz="1100" b="1" kern="1200" dirty="0"/>
        </a:p>
      </dsp:txBody>
      <dsp:txXfrm>
        <a:off x="4420338" y="389567"/>
        <a:ext cx="1996267" cy="440066"/>
      </dsp:txXfrm>
    </dsp:sp>
    <dsp:sp modelId="{644CEC08-2093-4244-98D9-94B582975254}">
      <dsp:nvSpPr>
        <dsp:cNvPr id="0" name=""/>
        <dsp:cNvSpPr/>
      </dsp:nvSpPr>
      <dsp:spPr>
        <a:xfrm>
          <a:off x="6592516" y="365760"/>
          <a:ext cx="2043881" cy="487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100" kern="1200" dirty="0" smtClean="0"/>
            <a:t>CUMPLIMIENTO</a:t>
          </a:r>
          <a:endParaRPr lang="es-CL" sz="1100" kern="1200" dirty="0"/>
        </a:p>
      </dsp:txBody>
      <dsp:txXfrm>
        <a:off x="6616323" y="389567"/>
        <a:ext cx="1996267" cy="4400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2C46EA-C73A-421D-95A7-08FE47B0562C}">
      <dsp:nvSpPr>
        <dsp:cNvPr id="0" name=""/>
        <dsp:cNvSpPr/>
      </dsp:nvSpPr>
      <dsp:spPr>
        <a:xfrm>
          <a:off x="648071" y="0"/>
          <a:ext cx="7344816" cy="450514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A6E7D3-5678-47A3-8A82-B60809685802}">
      <dsp:nvSpPr>
        <dsp:cNvPr id="0" name=""/>
        <dsp:cNvSpPr/>
      </dsp:nvSpPr>
      <dsp:spPr>
        <a:xfrm>
          <a:off x="154233" y="1373114"/>
          <a:ext cx="1660262" cy="18020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kern="1200" dirty="0" smtClean="0"/>
            <a:t>MEDIDAS ALTERNATIVAS AL PROCESO PENAL</a:t>
          </a:r>
          <a:endParaRPr lang="es-CL" sz="1300" kern="1200" dirty="0"/>
        </a:p>
      </dsp:txBody>
      <dsp:txXfrm>
        <a:off x="235280" y="1454161"/>
        <a:ext cx="1498168" cy="1639964"/>
      </dsp:txXfrm>
    </dsp:sp>
    <dsp:sp modelId="{83FB9FBA-802E-4F33-8A7E-DDC5B6D62795}">
      <dsp:nvSpPr>
        <dsp:cNvPr id="0" name=""/>
        <dsp:cNvSpPr/>
      </dsp:nvSpPr>
      <dsp:spPr>
        <a:xfrm>
          <a:off x="2242462" y="1352327"/>
          <a:ext cx="1660262" cy="10666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kern="1200" dirty="0" smtClean="0"/>
            <a:t>SALIDAS ALTERNATIVAS AL PROCESO PENAL</a:t>
          </a:r>
          <a:endParaRPr lang="es-CL" sz="1300" kern="1200" dirty="0"/>
        </a:p>
      </dsp:txBody>
      <dsp:txXfrm>
        <a:off x="2294532" y="1404397"/>
        <a:ext cx="1556122" cy="962516"/>
      </dsp:txXfrm>
    </dsp:sp>
    <dsp:sp modelId="{DA81BA94-D143-4DC5-A641-98898043B535}">
      <dsp:nvSpPr>
        <dsp:cNvPr id="0" name=""/>
        <dsp:cNvSpPr/>
      </dsp:nvSpPr>
      <dsp:spPr>
        <a:xfrm>
          <a:off x="4620771" y="1300509"/>
          <a:ext cx="1660262" cy="18020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kern="1200" dirty="0" smtClean="0"/>
            <a:t>MEDIDAS ALTERNATIVAS A LA IMPOSICIÓN DEL FALLO</a:t>
          </a:r>
          <a:endParaRPr lang="es-CL" sz="1300" kern="1200" dirty="0"/>
        </a:p>
      </dsp:txBody>
      <dsp:txXfrm>
        <a:off x="4701818" y="1381556"/>
        <a:ext cx="1498168" cy="1639964"/>
      </dsp:txXfrm>
    </dsp:sp>
    <dsp:sp modelId="{C41CC004-E8DA-4449-83DD-EB74EF75D658}">
      <dsp:nvSpPr>
        <dsp:cNvPr id="0" name=""/>
        <dsp:cNvSpPr/>
      </dsp:nvSpPr>
      <dsp:spPr>
        <a:xfrm>
          <a:off x="6709000" y="1313808"/>
          <a:ext cx="1660262" cy="18020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kern="1200" dirty="0" smtClean="0"/>
            <a:t>PENAS ALTERNATIVAS A LA EJECUCIÓN DE LA PENA</a:t>
          </a:r>
          <a:endParaRPr lang="es-CL" sz="1300" kern="1200" dirty="0"/>
        </a:p>
      </dsp:txBody>
      <dsp:txXfrm>
        <a:off x="6790047" y="1394855"/>
        <a:ext cx="1498168" cy="1639964"/>
      </dsp:txXfrm>
    </dsp:sp>
    <dsp:sp modelId="{13BFECD8-D9E3-475E-BEEC-DDB5E8074099}">
      <dsp:nvSpPr>
        <dsp:cNvPr id="0" name=""/>
        <dsp:cNvSpPr/>
      </dsp:nvSpPr>
      <dsp:spPr>
        <a:xfrm>
          <a:off x="2242462" y="2520286"/>
          <a:ext cx="1660262" cy="1159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300" kern="1200" dirty="0" smtClean="0"/>
            <a:t>MEDIDAS ALTERNATIVAS A LA PRISIÓN PREVENTIVA</a:t>
          </a:r>
          <a:endParaRPr lang="es-CL" sz="1300" kern="1200" dirty="0"/>
        </a:p>
      </dsp:txBody>
      <dsp:txXfrm>
        <a:off x="2299067" y="2576891"/>
        <a:ext cx="1547052" cy="10463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F1920-6256-467B-90D0-014BD00B68A7}" type="datetimeFigureOut">
              <a:rPr lang="es-CL" smtClean="0"/>
              <a:pPr/>
              <a:t>03-10-2013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C8EBE-38ED-444E-B31F-11D20568946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3767595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C8EBE-38ED-444E-B31F-11D20568946C}" type="slidenum">
              <a:rPr lang="es-CL" smtClean="0"/>
              <a:pPr/>
              <a:t>2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345677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C8EBE-38ED-444E-B31F-11D20568946C}" type="slidenum">
              <a:rPr lang="es-CL" smtClean="0"/>
              <a:pPr/>
              <a:t>17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815829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C8EBE-38ED-444E-B31F-11D20568946C}" type="slidenum">
              <a:rPr lang="es-CL" smtClean="0"/>
              <a:pPr/>
              <a:t>18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1600442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C8EBE-38ED-444E-B31F-11D20568946C}" type="slidenum">
              <a:rPr lang="es-CL" smtClean="0"/>
              <a:pPr/>
              <a:t>22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1189731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C8EBE-38ED-444E-B31F-11D20568946C}" type="slidenum">
              <a:rPr lang="es-CL" smtClean="0"/>
              <a:pPr/>
              <a:t>23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4082706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C8EBE-38ED-444E-B31F-11D20568946C}" type="slidenum">
              <a:rPr lang="es-CL" smtClean="0"/>
              <a:pPr/>
              <a:t>25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1386909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7C8EBE-38ED-444E-B31F-11D20568946C}" type="slidenum">
              <a:rPr lang="es-CL" smtClean="0"/>
              <a:pPr/>
              <a:t>26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4000014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7A938-7D9C-4DBD-AA0B-F02EEC5C10A8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E12B3-268E-4D8F-AF9A-C30648269CAA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7108D-4D39-4A29-880E-18FAE2E80755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524DB-077B-4BC0-B0D4-E93A0958014A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27CC8-1DE4-4057-B032-DCD28344C610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18DB1-BE8F-4A92-8AEB-32DB8D7BAF31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7C9A7-6122-4755-A3C7-D30BC98C9A60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E201-7148-47D7-9504-51CEEF233302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694FD-F721-415A-A15C-22E93F9C9F5F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378BE-DA11-45B6-9B73-0BDA7278A105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0D552-431E-4439-8C09-4CF175517D87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4794FA2-09F3-416F-A37F-16C19573DBB7}" type="datetime1">
              <a:rPr lang="es-CL" smtClean="0"/>
              <a:pPr/>
              <a:t>03-10-2013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s-CL" smtClean="0"/>
              <a:t>Sebastian Valenzuela A/ El Salvador/ Noviembre 2012</a:t>
            </a:r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A6519B8-2E90-4E4F-BE67-FCC11E72190C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.png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5491336"/>
          </a:xfrm>
        </p:spPr>
        <p:txBody>
          <a:bodyPr anchor="t" anchorCtr="0"/>
          <a:lstStyle/>
          <a:p>
            <a:r>
              <a:rPr lang="es-CL" sz="6000" b="1" dirty="0" smtClean="0"/>
              <a:t>MEDIDAS ALTERNATIVAS A LA RECLUSIÓN</a:t>
            </a:r>
            <a:r>
              <a:rPr lang="es-CL" sz="6000" dirty="0" smtClean="0"/>
              <a:t/>
            </a:r>
            <a:br>
              <a:rPr lang="es-CL" sz="6000" dirty="0" smtClean="0"/>
            </a:br>
            <a:r>
              <a:rPr lang="es-CL" sz="6000" dirty="0" smtClean="0"/>
              <a:t/>
            </a:r>
            <a:br>
              <a:rPr lang="es-CL" sz="6000" dirty="0" smtClean="0"/>
            </a:br>
            <a:r>
              <a:rPr lang="es-CL" sz="4000" dirty="0" smtClean="0">
                <a:solidFill>
                  <a:srgbClr val="FF0000"/>
                </a:solidFill>
              </a:rPr>
              <a:t>TIPOS</a:t>
            </a:r>
            <a:r>
              <a:rPr lang="es-CL" sz="4000" dirty="0">
                <a:solidFill>
                  <a:srgbClr val="FF0000"/>
                </a:solidFill>
              </a:rPr>
              <a:t> </a:t>
            </a:r>
            <a:r>
              <a:rPr lang="es-CL" sz="4000" smtClean="0">
                <a:solidFill>
                  <a:srgbClr val="FF0000"/>
                </a:solidFill>
              </a:rPr>
              <a:t>DE MEDIDAS </a:t>
            </a:r>
            <a:endParaRPr lang="es-CL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7220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POSIBLE CLASIFICACIÓN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052736"/>
            <a:ext cx="8640960" cy="1507232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Medidas Alternativas</a:t>
            </a: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Auto-regulatorias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No conllevan la intervención del sistema penal para su ejecución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Ej.: Amonestación, Dispensa, Remisión</a:t>
            </a: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Pecuniarias y de restitución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Tienen énfasis en la reparación o compensación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Ej.: Multa, Servicios Comunitarios, 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Supervisión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Conllevan una intervención más o menos intensiva, buscando generar cambios en el condenado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Ej.: Libertad Vigilada (simple o intensiva), arrestos domiciliarios, participación en programas, campamentos militares</a:t>
            </a: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10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3507532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r>
              <a:rPr lang="es-CL" sz="5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MEDIDAS ALTERNATIVAS EN PARTICULAR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11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3146357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Tribunales de Tratamiento de Drogas (TTD)</a:t>
            </a: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l">
              <a:spcBef>
                <a:spcPts val="0"/>
              </a:spcBef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Un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consumidor problemático 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drogas, que ha cometido cierto tipo de delitos,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acepta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someterse a un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tratamiento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de rehabilitación integral bajo estricta supervisión judicial. </a:t>
            </a:r>
          </a:p>
          <a:p>
            <a:pPr lvl="0" algn="l">
              <a:spcBef>
                <a:spcPts val="0"/>
              </a:spcBef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l">
              <a:spcBef>
                <a:spcPts val="0"/>
              </a:spcBef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Durante el tiempo de la suspensión del proceso, el usuario realiza las actividades propias del tratamiento, se somete a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intervenciones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en un Centro de Tratamiento,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chequeos periódicos 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consumo, y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comparece periódicamente ante el tribunal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para controlar el cumplimiento de la condición. </a:t>
            </a:r>
          </a:p>
          <a:p>
            <a:pPr lvl="0" algn="l">
              <a:spcBef>
                <a:spcPts val="0"/>
              </a:spcBef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l">
              <a:spcBef>
                <a:spcPts val="0"/>
              </a:spcBef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Al término del período la persona egresa del TTD y es sobreseído definitivamente, quedando por consiguiente,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 antecedentes penales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12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622402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908720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Tribunales de Tratamiento de Drogas</a:t>
            </a:r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13</a:t>
            </a:fld>
            <a:endParaRPr lang="es-CL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718550" cy="514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47166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Tribunales de Tratamiento de Drogas</a:t>
            </a:r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Resultados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Mayor retención en el tratamiento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Menor reincidencia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Menor consumo de drogas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Menores costos que la cárcel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Menor uso de la cárcel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14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070076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Tribunales de Tratamiento de Drogas</a:t>
            </a:r>
          </a:p>
          <a:p>
            <a:pPr lvl="0" algn="l">
              <a:spcBef>
                <a:spcPts val="0"/>
              </a:spcBef>
            </a:pPr>
            <a:r>
              <a:rPr lang="es-CL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PRINCIPIOS DE LAS NACIONES UNIDAS</a:t>
            </a:r>
          </a:p>
          <a:p>
            <a:pPr lvl="0" algn="l">
              <a:spcBef>
                <a:spcPts val="0"/>
              </a:spcBef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Los programas deben integrar el tratamiento para la dependencia de sustancias con el procesamiento de los casos en el sistema judicial.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Debe utilizarse un sistema no </a:t>
            </a:r>
            <a:r>
              <a:rPr lang="es-CL" sz="2000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adversarial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lo que implica que abogados, defensores y fiscales promuevan la seguridad ciudadana mientras protegen el derecho al debido proceso de los ofensores.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Los ofensores elegibles deben ser detectados tempranamente e integrados a la brevedad a los programas.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El programa debe asegurar atención continua en el tratamiento para la dependencia de sustancias u otro servicio de rehabilitación.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15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4209023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Tribunales de Tratamiento de Drogas</a:t>
            </a:r>
          </a:p>
          <a:p>
            <a:pPr lvl="0" algn="l">
              <a:spcBef>
                <a:spcPts val="0"/>
              </a:spcBef>
            </a:pPr>
            <a:r>
              <a:rPr lang="es-CL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PRINCIPIOS DE LAS NACIONES UNIDAS (CONTINUACIÓN)</a:t>
            </a:r>
          </a:p>
          <a:p>
            <a:pPr lvl="0" algn="l">
              <a:spcBef>
                <a:spcPts val="0"/>
              </a:spcBef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El cumplimiento debe ser monitoreado de manera objetiva a través de frecuentes pruebas de abuso de sustancias.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Las respuestas de la Corte al cumplimiento o incumplimiento del programa por parte del ofensor deben responder a una estrategia coordinada entre los diversos actores participantes (fiscal, defensor, programa de tratamiento).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Es esencial la interacción continua de los actores judiciales con el ofensor que participa del programa.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El programa debe ser evaluado y monitoreado para medir el logro de las metas del programa y su efectividad.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16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1613208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Tribunales de Tratamiento de Drogas</a:t>
            </a:r>
          </a:p>
          <a:p>
            <a:pPr lvl="0" algn="l">
              <a:spcBef>
                <a:spcPts val="0"/>
              </a:spcBef>
            </a:pPr>
            <a:r>
              <a:rPr lang="es-CL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PRINCIPIOS DE LAS NACIONES UNIDAS (CONTINUACIÓN)</a:t>
            </a:r>
          </a:p>
          <a:p>
            <a:pPr lvl="0" algn="l">
              <a:spcBef>
                <a:spcPts val="0"/>
              </a:spcBef>
            </a:pPr>
            <a:endParaRPr lang="es-CL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9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Debe existir capacitación interdisciplinaria continua para promover la planificación, implementación y operación efectiva de las cortes especializadas.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9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9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Deben existir asociaciones entre los programas de cortes especializadas, las instituciones públicas y las organizaciones de base con el objeto de generar un soporte local del programa y mejorar la efectividad de este.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9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9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 administración de cada caso debe incorporar el soporte social necesario para lograr la reintegración social.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9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9"/>
            </a:pP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Debe existir cierta flexibilidad para adaptar los contenidos del programa, incluidos los incentivos y sanciones, para obtener mejores resultados con grupos particulares, como mujeres, minorías étnicas y otros.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17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006994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Servicios comunitarios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Los servicios comunitarios comenzaron como formas de trabajo forzoso:</a:t>
            </a:r>
          </a:p>
          <a:p>
            <a:pPr marL="541338" indent="-180975" algn="l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Las galeras (1530)</a:t>
            </a:r>
          </a:p>
          <a:p>
            <a:pPr marL="541338" indent="-180975" algn="l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Las minas de Almadén (1565)</a:t>
            </a:r>
          </a:p>
          <a:p>
            <a:pPr marL="541338" indent="-180975" algn="l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Los presidios peninsulares y africanos (segunda mitad del s. XVIII)</a:t>
            </a:r>
          </a:p>
          <a:p>
            <a:pPr algn="l"/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Condiciones degradantes, trato vejatorio, inseguridad, jornadas extensas)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Posteriormente presentan un decaimiento, para relevar la idea del tratamiento penitenciario a través de la privación de libertad (s. XIX)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Luego vuelven a surgir como consecuencia del fracaso de las penas cortas de prisión, para el cumplimiento de las penas pecuniarias (fines del s. XIX)</a:t>
            </a: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18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3882030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Servicios comunitarios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Como primer antecedente moderno surgen en Inglaterra en 1979</a:t>
            </a: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Características: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 trabaja con instituciones voluntarias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No incluye reparación directa a la víctima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 determinan legalmente las hipótesis, extensión e hipótesis de incumplimiento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19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1549017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</a:t>
            </a:r>
            <a:endParaRPr lang="es-CL" sz="2400" dirty="0">
              <a:solidFill>
                <a:srgbClr val="FF0000"/>
              </a:solidFill>
            </a:endParaRPr>
          </a:p>
        </p:txBody>
      </p:sp>
      <p:graphicFrame>
        <p:nvGraphicFramePr>
          <p:cNvPr id="8" name="7 Diagrama"/>
          <p:cNvGraphicFramePr/>
          <p:nvPr>
            <p:extLst>
              <p:ext uri="{D42A27DB-BD31-4B8C-83A1-F6EECF244321}">
                <p14:modId xmlns="" xmlns:p14="http://schemas.microsoft.com/office/powerpoint/2010/main" val="3747784877"/>
              </p:ext>
            </p:extLst>
          </p:nvPr>
        </p:nvGraphicFramePr>
        <p:xfrm>
          <a:off x="107504" y="980728"/>
          <a:ext cx="864096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</a:t>
            </a:fld>
            <a:endParaRPr lang="es-CL"/>
          </a:p>
        </p:txBody>
      </p:sp>
      <p:graphicFrame>
        <p:nvGraphicFramePr>
          <p:cNvPr id="10" name="9 Diagrama"/>
          <p:cNvGraphicFramePr/>
          <p:nvPr>
            <p:extLst>
              <p:ext uri="{D42A27DB-BD31-4B8C-83A1-F6EECF244321}">
                <p14:modId xmlns="" xmlns:p14="http://schemas.microsoft.com/office/powerpoint/2010/main" val="1420630243"/>
              </p:ext>
            </p:extLst>
          </p:nvPr>
        </p:nvGraphicFramePr>
        <p:xfrm>
          <a:off x="239263" y="1844824"/>
          <a:ext cx="8640960" cy="45051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2 Flecha abajo"/>
          <p:cNvSpPr/>
          <p:nvPr/>
        </p:nvSpPr>
        <p:spPr>
          <a:xfrm>
            <a:off x="971600" y="1844824"/>
            <a:ext cx="504056" cy="9361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8 Flecha abajo"/>
          <p:cNvSpPr/>
          <p:nvPr/>
        </p:nvSpPr>
        <p:spPr>
          <a:xfrm>
            <a:off x="3059832" y="1844824"/>
            <a:ext cx="504056" cy="9361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10 Flecha abajo"/>
          <p:cNvSpPr/>
          <p:nvPr/>
        </p:nvSpPr>
        <p:spPr>
          <a:xfrm>
            <a:off x="5292080" y="1844824"/>
            <a:ext cx="504056" cy="9361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11 Flecha abajo"/>
          <p:cNvSpPr/>
          <p:nvPr/>
        </p:nvSpPr>
        <p:spPr>
          <a:xfrm>
            <a:off x="7452320" y="1844824"/>
            <a:ext cx="504056" cy="9361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3 Estrella de 5 puntas"/>
          <p:cNvSpPr/>
          <p:nvPr/>
        </p:nvSpPr>
        <p:spPr>
          <a:xfrm>
            <a:off x="60913" y="2909114"/>
            <a:ext cx="360040" cy="288032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13" name="12 Conector recto"/>
          <p:cNvCxnSpPr/>
          <p:nvPr/>
        </p:nvCxnSpPr>
        <p:spPr>
          <a:xfrm>
            <a:off x="240933" y="3197146"/>
            <a:ext cx="0" cy="29681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240933" y="6165304"/>
            <a:ext cx="1594763" cy="4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CuadroTexto"/>
          <p:cNvSpPr txBox="1"/>
          <p:nvPr/>
        </p:nvSpPr>
        <p:spPr>
          <a:xfrm>
            <a:off x="1835696" y="5980638"/>
            <a:ext cx="730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>
                <a:solidFill>
                  <a:schemeClr val="tx2">
                    <a:lumMod val="50000"/>
                  </a:schemeClr>
                </a:solidFill>
              </a:rPr>
              <a:t>Alternativas a la vía penal            Liberaciones anticipadas    </a:t>
            </a:r>
            <a:endParaRPr lang="es-CL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16 Estrella de 5 puntas"/>
          <p:cNvSpPr/>
          <p:nvPr/>
        </p:nvSpPr>
        <p:spPr>
          <a:xfrm>
            <a:off x="8604448" y="2865478"/>
            <a:ext cx="360040" cy="288032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1768" y="3197146"/>
            <a:ext cx="12700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17 Conector recto de flecha"/>
          <p:cNvCxnSpPr/>
          <p:nvPr/>
        </p:nvCxnSpPr>
        <p:spPr>
          <a:xfrm flipH="1">
            <a:off x="7704348" y="6165304"/>
            <a:ext cx="10674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9573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Servicios comunitarios</a:t>
            </a: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 consolidan como una alternativa a las penas de corta duración, que presentan las siguientes deficiencias: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Imposibilidad de realizar intervención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Abandono por parte del sistema penitenciario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Poco efecto disuasivo para delincuentes habituales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Contacto criminógeno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20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3864172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Servicios comunitarios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Aspectos importantes a considerar:</a:t>
            </a: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Courier New" pitchFamily="49" charset="0"/>
              <a:buChar char="o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El consentimiento del condenado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Los beneficiados con el servicio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Relación con normas laborales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Causales de incumplimiento</a:t>
            </a:r>
          </a:p>
          <a:p>
            <a:pPr marL="342900" indent="-342900" algn="l">
              <a:buFont typeface="Courier New" pitchFamily="49" charset="0"/>
              <a:buChar char="o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Dificultades para su inclusión en América Latina: 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 desempleo 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21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42612115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908720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Multa</a:t>
            </a: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Ha tenido gran aplicación práctica, e históricamente ha sido de las medidas alternativas más antiguas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El dinero puede ir a beneficio estatal, de una institución o de la víctima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Su incumplimiento puede dar lugar a la pena privativa de libertad o a servicios comunitarios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rincipal problema</a:t>
            </a: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buscar la igualdad del sacrificio económico</a:t>
            </a:r>
          </a:p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Solución</a:t>
            </a: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Sistema de días multa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 fija una unidad de valor diario dependiendo de la capacidad económica del infractor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Sin embargo ello ha significado que personas que han cometido delitos muy distintos (ensuciar la vía pública v/s lesiones leves) paguen lo mismo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Algunos sostienen que debe darse mayor valor a la ofensa por sobre la capacidad económica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22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9145776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Arresto de fin semana</a:t>
            </a: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Consiste en asistir los fines de semana solamente a establecimientos penitenciarios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 trata más bien de una prisión atenuada en lugar de una alternativa a la pena principal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Para algunos, consiste simplemente en fraccionar el cumplimiento de penas cortas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Su regulación conduce en muchos casos a avalar estas opiniones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23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4564374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Arresto domiciliario (</a:t>
            </a:r>
            <a:r>
              <a:rPr lang="es-CL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curfew</a:t>
            </a:r>
            <a:r>
              <a:rPr lang="es-CL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CL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orders</a:t>
            </a: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gran aplicación en el mundo anglosajón</a:t>
            </a: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Un factor esencial es el control efectivo de su cumplimiento. Ello se realiza a través de:</a:t>
            </a:r>
          </a:p>
          <a:p>
            <a:pPr marL="342900" indent="-342900" algn="l">
              <a:buFont typeface="Wingdings" pitchFamily="2" charset="2"/>
              <a:buChar char="Ø"/>
            </a:pPr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Ø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Llamadas telefónicas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Visitas inspectivas</a:t>
            </a:r>
          </a:p>
          <a:p>
            <a:pPr marL="342900" indent="-342900" algn="l">
              <a:buFont typeface="Wingdings" pitchFamily="2" charset="2"/>
              <a:buChar char="Ø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Vigilancia electrónica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24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14441619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Libertad Vigilada (libertad a prueba, </a:t>
            </a:r>
            <a:r>
              <a:rPr lang="es-CL" sz="2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probation</a:t>
            </a: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Contemplada en la mayoría de la legislaciones, es posible definirla como un régimen en libertad, consistente en cumplir determinadas condiciones, supervisada por un oficial penitenciario.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Características: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Generalmente se impone en conjunto con otras medidas alternativas (arresto domiciliario, asistencia a programas de tratamiento)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Una condición esencial es la no comisión de un nuevo delito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Generalmente se requiere un informe </a:t>
            </a:r>
            <a:r>
              <a:rPr lang="es-CL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presentencial</a:t>
            </a:r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 aplica para penas privativas de libertad de 6 meses hasta 5 años. 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 elaboran y remiten informes periódicos al tribunal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25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36120597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4968552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Libertad Vigilada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Modalidades: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 pena privativa de libertad puede haberse determinado previamente o no.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Cumpliendo requisitos objetivos (límite máximo de penas, ausencia de condenas anteriores), puede ser obligatoria o facultativa para el tribunal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Puede haber supervisión judicial o no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 actividad del oficial puede ser administrativa o de intervención propiamente tal</a:t>
            </a:r>
          </a:p>
          <a:p>
            <a:pPr marL="342900" indent="-342900" algn="l">
              <a:buFont typeface="Courier New" pitchFamily="49" charset="0"/>
              <a:buChar char="o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Mayor o menor regulación de las condiciones a imponerse (principio de legalidad)</a:t>
            </a: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26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6245970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Libertad Vigilada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El </a:t>
            </a: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incumplimiento </a:t>
            </a: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las condiciones puede dar lugar a:</a:t>
            </a: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Imposición de más condiciones 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Prórroga del tiempo de la libertad vigilada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Imposición de la pena privativa de libertad*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*Automáticamente cuando se comete un nuevo delito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Problemas más comunes: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Poco personal para atender a todos los condenados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Falta de mecanismos para controlar adecuadamente el cumplimiento de las condiciones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27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8089633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Libertad Vigilada</a:t>
            </a:r>
          </a:p>
          <a:p>
            <a:pPr algn="l"/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¿A quien se podría </a:t>
            </a: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otorgar?</a:t>
            </a:r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Básicamente 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 contemplan 4 requisitos:</a:t>
            </a: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l">
              <a:buAutoNum type="arabicPeriod"/>
            </a:pP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Buen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pronóstico 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(con todos los desafíos y dudas ya vistos). </a:t>
            </a:r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Aquí 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 critica que si la ley exige valorar “las circunstancias del hecho y del sujeto”, si nos quedamos sólo con el delito habría una triple valoración (para determinar el marco penal, para determinar la pena privativa en concreto y ahora para decidir si se suspende).</a:t>
            </a: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l">
              <a:buAutoNum type="arabicPeriod" startAt="2"/>
            </a:pPr>
            <a:r>
              <a:rPr lang="es-CL" sz="2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Primariedad</a:t>
            </a: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delictiva 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(que también puede ser criticable</a:t>
            </a: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). 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Al 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menos se debe exigir que haya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condena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anterior (no sólo la comisión del hecho punible), y que </a:t>
            </a: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no son 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impedimentos las faltas ni los delitos imprudentes.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28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16523715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Libertad Vigilada</a:t>
            </a:r>
          </a:p>
          <a:p>
            <a:pPr algn="l"/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¿A quien se podría </a:t>
            </a: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otorgar?</a:t>
            </a:r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l">
              <a:buAutoNum type="arabicPeriod" startAt="3"/>
            </a:pP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Satisfacción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 responsabilidades civiles</a:t>
            </a: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Es 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criticable, ya sea por cuanto puede verse dificultados por características económicas del condenado, o bien por que la vía civil puede ser demasiado lenta frente al proceso penal.</a:t>
            </a:r>
          </a:p>
          <a:p>
            <a:pPr algn="l"/>
            <a:endParaRPr lang="es-CL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l">
              <a:buAutoNum type="arabicPeriod" startAt="4"/>
            </a:pP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Consentimiento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del condenado</a:t>
            </a: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Lamentablemente</a:t>
            </a:r>
            <a:r>
              <a:rPr lang="es-CL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no siempre se establece así en las legislaciones.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29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459081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Alternativas a la vía penal</a:t>
            </a: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Promoción de la igualdad social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Despenalización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Mecanismos alternativos de la prevención de conflictos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3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6270068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 </a:t>
            </a:r>
            <a:br>
              <a:rPr lang="es-CL" sz="2400" dirty="0" smtClean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EN PARTICULAR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Libertad Vigilada Intensiva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 la conoce como una “sanción intermedia”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Implica un contacto incluso diario con el sistema, y se aplica en conjunto con varias medidas alternativas (arrestos domiciliarios, programas de tratamientos, prohibiciones de acercamiento, obligación de estar estudiando o trabajando, etc.)</a:t>
            </a:r>
          </a:p>
          <a:p>
            <a:pPr algn="l"/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Nace en EEUU  en la década de los 80´ para responder a cuestionamientos acerca de “lo blando” de las medidas alternativas y no aumentar el hacinamiento de la población penal</a:t>
            </a: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30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958131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Medidas Alternativas al proceso penal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Dispensa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Derivación (</a:t>
            </a:r>
            <a:r>
              <a:rPr lang="es-CL" sz="20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diversion</a:t>
            </a: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Amonestación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Prescripción</a:t>
            </a:r>
          </a:p>
          <a:p>
            <a:pPr marL="342900" indent="-342900" algn="l">
              <a:buFont typeface="Wingdings" pitchFamily="2" charset="2"/>
              <a:buChar char="ü"/>
            </a:pP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4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3550126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Salidas Alternativas al proceso penal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Derivación (</a:t>
            </a:r>
            <a:r>
              <a:rPr lang="es-CL" sz="20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diversion</a:t>
            </a: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Mediación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Suspensión (condicional) del procedimiento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Acuerdos </a:t>
            </a:r>
            <a:r>
              <a:rPr lang="es-CL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reparatorios</a:t>
            </a:r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Tribunales de Tratamiento de Drogas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Campamentos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5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4171331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Medidas Alternativas a la prisión preventiva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Fortalecimiento de Medidas Cautelares no privativas de libertad</a:t>
            </a:r>
          </a:p>
          <a:p>
            <a:pPr algn="l"/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Agencia de control para el control y seguimiento de medidas cautelares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Caución de conducta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6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1869248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Medidas Alternativas a la imposición del fallo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Suspensión condicional del fallo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7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3114979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Medidas Alternativas a la ejecución de la pena privativa de libertad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Amonestación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Multa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Remisión de la pena</a:t>
            </a:r>
            <a:endParaRPr lang="es-CL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Servicios comunitarios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Libertad vigilada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Inhabilitación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Arresto domiciliario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Arresto de fin de semana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Programas de tratamiento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Expulsión</a:t>
            </a:r>
            <a:endParaRPr lang="es-CL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8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22299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20080"/>
          </a:xfrm>
        </p:spPr>
        <p:txBody>
          <a:bodyPr/>
          <a:lstStyle/>
          <a:p>
            <a:r>
              <a:rPr lang="es-CL" sz="2400" dirty="0" smtClean="0">
                <a:solidFill>
                  <a:srgbClr val="FF0000"/>
                </a:solidFill>
              </a:rPr>
              <a:t>TIPOS DE MEDIDAS ALTERNATIVAS</a:t>
            </a:r>
            <a:endParaRPr lang="es-CL" sz="2400" dirty="0">
              <a:solidFill>
                <a:srgbClr val="FF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640960" cy="1219200"/>
          </a:xfrm>
        </p:spPr>
        <p:txBody>
          <a:bodyPr>
            <a:noAutofit/>
          </a:bodyPr>
          <a:lstStyle/>
          <a:p>
            <a:pPr algn="l"/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Medidas Alternativas </a:t>
            </a:r>
            <a:r>
              <a:rPr lang="es-CL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s-CL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 cumplimiento completo de la pena privativa de libertad</a:t>
            </a:r>
          </a:p>
          <a:p>
            <a:pPr algn="l"/>
            <a:endParaRPr lang="es-CL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Beneficios progresivos penitenciarios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Libertad Condicional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es-CL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Indulto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659165" y="6356350"/>
            <a:ext cx="4272875" cy="365125"/>
          </a:xfrm>
        </p:spPr>
        <p:txBody>
          <a:bodyPr/>
          <a:lstStyle/>
          <a:p>
            <a:r>
              <a:rPr lang="es-CL" dirty="0" smtClean="0"/>
              <a:t>Sebastian Valenzuela A/ El Salvador</a:t>
            </a:r>
            <a:r>
              <a:rPr lang="es-CL" smtClean="0"/>
              <a:t>/ Marzo 2013</a:t>
            </a:r>
            <a:endParaRPr lang="es-CL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9</a:t>
            </a:fld>
            <a:endParaRPr lang="es-CL"/>
          </a:p>
        </p:txBody>
      </p:sp>
    </p:spTree>
    <p:extLst>
      <p:ext uri="{BB962C8B-B14F-4D97-AF65-F5344CB8AC3E}">
        <p14:creationId xmlns="" xmlns:p14="http://schemas.microsoft.com/office/powerpoint/2010/main" val="27011878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jecutivo">
  <a:themeElements>
    <a:clrScheme name="Ejecutivo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jecutiv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jecutiv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401</TotalTime>
  <Words>2046</Words>
  <Application>Microsoft Office PowerPoint</Application>
  <PresentationFormat>Presentación en pantalla (4:3)</PresentationFormat>
  <Paragraphs>341</Paragraphs>
  <Slides>30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1" baseType="lpstr">
      <vt:lpstr>Ejecutivo</vt:lpstr>
      <vt:lpstr>MEDIDAS ALTERNATIVAS A LA RECLUSIÓN  TIPOS DE MEDIDAS </vt:lpstr>
      <vt:lpstr>TIPOS DE MEDIDAS</vt:lpstr>
      <vt:lpstr>TIPOS DE MEDIDAS ALTERNATIVAS</vt:lpstr>
      <vt:lpstr>TIPOS DE MEDIDAS ALTERNATIVAS</vt:lpstr>
      <vt:lpstr>TIPOS DE MEDIDAS ALTERNATIVAS</vt:lpstr>
      <vt:lpstr>TIPOS DE MEDIDAS ALTERNATIVAS</vt:lpstr>
      <vt:lpstr>TIPOS DE MEDIDAS ALTERNATIVAS</vt:lpstr>
      <vt:lpstr>TIPOS DE MEDIDAS ALTERNATIVAS</vt:lpstr>
      <vt:lpstr>TIPOS DE MEDIDAS ALTERNATIVAS</vt:lpstr>
      <vt:lpstr>POSIBLE CLASIFICACIÓN</vt:lpstr>
      <vt:lpstr>TIPOS DE MEDIDAS ALTERNATIVAS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  <vt:lpstr>TIPOS DE MEDIDAS ALTERNATIVAS  EN PARTICULAR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Sebastian Valenzuela Aguero</dc:creator>
  <cp:lastModifiedBy>ASISTENTE</cp:lastModifiedBy>
  <cp:revision>72</cp:revision>
  <dcterms:created xsi:type="dcterms:W3CDTF">2012-10-29T14:38:20Z</dcterms:created>
  <dcterms:modified xsi:type="dcterms:W3CDTF">2013-10-03T07:41:36Z</dcterms:modified>
</cp:coreProperties>
</file>