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drawings/drawing4.xml" ContentType="application/vnd.openxmlformats-officedocument.drawingml.chartshape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rawings/drawing2.xml" ContentType="application/vnd.openxmlformats-officedocument.drawingml.chartshapes+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charts/chart6.xml" ContentType="application/vnd.openxmlformats-officedocument.drawingml.chart+xml"/>
  <Override PartName="/ppt/notesSlides/notesSlide12.xml" ContentType="application/vnd.openxmlformats-officedocument.presentationml.notesSlide+xml"/>
  <Override PartName="/ppt/diagrams/layout2.xml" ContentType="application/vnd.openxmlformats-officedocument.drawingml.diagramLayout+xml"/>
  <Default Extension="xlsx" ContentType="application/vnd.openxmlformats-officedocument.spreadsheetml.sheet"/>
  <Override PartName="/ppt/charts/chart3.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4.xml" ContentType="application/vnd.openxmlformats-officedocument.drawingml.chart+xml"/>
  <Override PartName="/ppt/charts/chart5.xml" ContentType="application/vnd.openxmlformats-officedocument.drawingml.chart+xml"/>
  <Override PartName="/ppt/notesSlides/notesSlide10.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drawings/drawing3.xml" ContentType="application/vnd.openxmlformats-officedocument.drawingml.chartshapes+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rawings/drawing1.xml" ContentType="application/vnd.openxmlformats-officedocument.drawingml.chartshapes+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0"/>
  </p:notesMasterIdLst>
  <p:sldIdLst>
    <p:sldId id="256" r:id="rId2"/>
    <p:sldId id="264" r:id="rId3"/>
    <p:sldId id="265" r:id="rId4"/>
    <p:sldId id="266" r:id="rId5"/>
    <p:sldId id="269" r:id="rId6"/>
    <p:sldId id="259" r:id="rId7"/>
    <p:sldId id="260" r:id="rId8"/>
    <p:sldId id="275" r:id="rId9"/>
    <p:sldId id="273" r:id="rId10"/>
    <p:sldId id="271" r:id="rId11"/>
    <p:sldId id="276" r:id="rId12"/>
    <p:sldId id="277" r:id="rId13"/>
    <p:sldId id="261" r:id="rId14"/>
    <p:sldId id="296" r:id="rId15"/>
    <p:sldId id="278" r:id="rId16"/>
    <p:sldId id="262" r:id="rId17"/>
    <p:sldId id="282" r:id="rId18"/>
    <p:sldId id="297" r:id="rId19"/>
  </p:sldIdLst>
  <p:sldSz cx="9144000" cy="6858000" type="screen4x3"/>
  <p:notesSz cx="6858000" cy="9144000"/>
  <p:defaultTex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D6B"/>
    <a:srgbClr val="FF7C80"/>
    <a:srgbClr val="FF505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8705" autoAdjust="0"/>
  </p:normalViewPr>
  <p:slideViewPr>
    <p:cSldViewPr>
      <p:cViewPr>
        <p:scale>
          <a:sx n="80" d="100"/>
          <a:sy n="80" d="100"/>
        </p:scale>
        <p:origin x="-864" y="-63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Hoja_de_c_lculo_de_Microsoft_Office_Excel1.xlsx"/></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Hoja_de_c_lculo_de_Microsoft_Office_Excel2.xlsx"/></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Hoja_de_c_lculo_de_Microsoft_Office_Excel3.xlsx"/></Relationships>
</file>

<file path=ppt/charts/_rels/chart4.xml.rels><?xml version="1.0" encoding="UTF-8" standalone="yes"?>
<Relationships xmlns="http://schemas.openxmlformats.org/package/2006/relationships"><Relationship Id="rId1" Type="http://schemas.openxmlformats.org/officeDocument/2006/relationships/package" Target="../embeddings/Hoja_de_c_lculo_de_Microsoft_Office_Excel4.xlsx"/></Relationships>
</file>

<file path=ppt/charts/_rels/chart5.xml.rels><?xml version="1.0" encoding="UTF-8" standalone="yes"?>
<Relationships xmlns="http://schemas.openxmlformats.org/package/2006/relationships"><Relationship Id="rId3" Type="http://schemas.openxmlformats.org/officeDocument/2006/relationships/chartUserShapes" Target="../drawings/drawing3.xml"/><Relationship Id="rId2" Type="http://schemas.openxmlformats.org/officeDocument/2006/relationships/package" Target="../embeddings/Hoja_de_c_lculo_de_Microsoft_Office_Excel5.xlsx"/><Relationship Id="rId1" Type="http://schemas.openxmlformats.org/officeDocument/2006/relationships/themeOverride" Target="../theme/themeOverride1.xml"/></Relationships>
</file>

<file path=ppt/charts/_rels/chart6.xml.rels><?xml version="1.0" encoding="UTF-8" standalone="yes"?>
<Relationships xmlns="http://schemas.openxmlformats.org/package/2006/relationships"><Relationship Id="rId3" Type="http://schemas.openxmlformats.org/officeDocument/2006/relationships/chartUserShapes" Target="../drawings/drawing4.xml"/><Relationship Id="rId2" Type="http://schemas.openxmlformats.org/officeDocument/2006/relationships/package" Target="../embeddings/Hoja_de_c_lculo_de_Microsoft_Office_Excel6.xlsx"/><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c:lang val="es-ES"/>
  <c:style val="18"/>
  <c:chart>
    <c:autoTitleDeleted val="1"/>
    <c:plotArea>
      <c:layout/>
      <c:barChart>
        <c:barDir val="bar"/>
        <c:grouping val="clustered"/>
        <c:ser>
          <c:idx val="0"/>
          <c:order val="0"/>
          <c:tx>
            <c:strRef>
              <c:f>GRÁFICO_3_4!$B$2</c:f>
              <c:strCache>
                <c:ptCount val="1"/>
                <c:pt idx="0">
                  <c:v>PORCENTAJE</c:v>
                </c:pt>
              </c:strCache>
            </c:strRef>
          </c:tx>
          <c:spPr>
            <a:solidFill>
              <a:schemeClr val="tx2">
                <a:lumMod val="60000"/>
                <a:lumOff val="40000"/>
              </a:schemeClr>
            </a:solidFill>
          </c:spPr>
          <c:dPt>
            <c:idx val="19"/>
            <c:spPr>
              <a:solidFill>
                <a:schemeClr val="tx1">
                  <a:lumMod val="65000"/>
                  <a:lumOff val="35000"/>
                </a:schemeClr>
              </a:solidFill>
            </c:spPr>
          </c:dPt>
          <c:dPt>
            <c:idx val="20"/>
            <c:spPr>
              <a:solidFill>
                <a:schemeClr val="tx1">
                  <a:lumMod val="65000"/>
                  <a:lumOff val="35000"/>
                </a:schemeClr>
              </a:solidFill>
            </c:spPr>
          </c:dPt>
          <c:dPt>
            <c:idx val="21"/>
            <c:spPr>
              <a:solidFill>
                <a:schemeClr val="tx1">
                  <a:lumMod val="65000"/>
                  <a:lumOff val="35000"/>
                </a:schemeClr>
              </a:solidFill>
            </c:spPr>
          </c:dPt>
          <c:dPt>
            <c:idx val="22"/>
            <c:spPr>
              <a:solidFill>
                <a:schemeClr val="tx1">
                  <a:lumMod val="65000"/>
                  <a:lumOff val="35000"/>
                </a:schemeClr>
              </a:solidFill>
            </c:spPr>
          </c:dPt>
          <c:dPt>
            <c:idx val="23"/>
            <c:spPr>
              <a:solidFill>
                <a:schemeClr val="tx1">
                  <a:lumMod val="65000"/>
                  <a:lumOff val="35000"/>
                </a:schemeClr>
              </a:solidFill>
            </c:spPr>
          </c:dPt>
          <c:dPt>
            <c:idx val="24"/>
            <c:spPr>
              <a:solidFill>
                <a:schemeClr val="tx1">
                  <a:lumMod val="65000"/>
                  <a:lumOff val="35000"/>
                </a:schemeClr>
              </a:solidFill>
            </c:spPr>
          </c:dPt>
          <c:dPt>
            <c:idx val="25"/>
            <c:spPr>
              <a:solidFill>
                <a:schemeClr val="tx1">
                  <a:lumMod val="65000"/>
                  <a:lumOff val="35000"/>
                </a:schemeClr>
              </a:solidFill>
            </c:spPr>
          </c:dPt>
          <c:dPt>
            <c:idx val="26"/>
            <c:spPr>
              <a:solidFill>
                <a:schemeClr val="tx1">
                  <a:lumMod val="65000"/>
                  <a:lumOff val="35000"/>
                </a:schemeClr>
              </a:solidFill>
            </c:spPr>
          </c:dPt>
          <c:dPt>
            <c:idx val="27"/>
            <c:spPr>
              <a:solidFill>
                <a:schemeClr val="tx1">
                  <a:lumMod val="65000"/>
                  <a:lumOff val="35000"/>
                </a:schemeClr>
              </a:solidFill>
            </c:spPr>
          </c:dPt>
          <c:dPt>
            <c:idx val="28"/>
            <c:spPr>
              <a:solidFill>
                <a:schemeClr val="tx1">
                  <a:lumMod val="65000"/>
                  <a:lumOff val="35000"/>
                </a:schemeClr>
              </a:solidFill>
            </c:spPr>
          </c:dPt>
          <c:dPt>
            <c:idx val="29"/>
            <c:spPr>
              <a:solidFill>
                <a:schemeClr val="tx1">
                  <a:lumMod val="65000"/>
                  <a:lumOff val="35000"/>
                </a:schemeClr>
              </a:solidFill>
            </c:spPr>
          </c:dPt>
          <c:cat>
            <c:strRef>
              <c:f>GRÁFICO_3_4!$A$3:$A$32</c:f>
              <c:strCache>
                <c:ptCount val="30"/>
                <c:pt idx="0">
                  <c:v>Paraguay</c:v>
                </c:pt>
                <c:pt idx="1">
                  <c:v>Bolivia</c:v>
                </c:pt>
                <c:pt idx="2">
                  <c:v>El Salvador</c:v>
                </c:pt>
                <c:pt idx="3">
                  <c:v>Rep. Dominicana</c:v>
                </c:pt>
                <c:pt idx="4">
                  <c:v>Uruguay</c:v>
                </c:pt>
                <c:pt idx="5">
                  <c:v>Colombia</c:v>
                </c:pt>
                <c:pt idx="6">
                  <c:v>Venezuela</c:v>
                </c:pt>
                <c:pt idx="7">
                  <c:v>México</c:v>
                </c:pt>
                <c:pt idx="8">
                  <c:v>Perú</c:v>
                </c:pt>
                <c:pt idx="9">
                  <c:v>Panamá</c:v>
                </c:pt>
                <c:pt idx="10">
                  <c:v>Ecuador</c:v>
                </c:pt>
                <c:pt idx="11">
                  <c:v>Honduras</c:v>
                </c:pt>
                <c:pt idx="12">
                  <c:v>Guatemala</c:v>
                </c:pt>
                <c:pt idx="13">
                  <c:v>Chile</c:v>
                </c:pt>
                <c:pt idx="14">
                  <c:v>Argentina</c:v>
                </c:pt>
                <c:pt idx="15">
                  <c:v>Martinica</c:v>
                </c:pt>
                <c:pt idx="16">
                  <c:v>Antillas Holand</c:v>
                </c:pt>
                <c:pt idx="17">
                  <c:v>Costa Rica</c:v>
                </c:pt>
                <c:pt idx="19">
                  <c:v>Guyana</c:v>
                </c:pt>
                <c:pt idx="20">
                  <c:v>Dominica</c:v>
                </c:pt>
                <c:pt idx="21">
                  <c:v>St. Kitts &amp; Nevis</c:v>
                </c:pt>
                <c:pt idx="22">
                  <c:v>Puerto Rico</c:v>
                </c:pt>
                <c:pt idx="23">
                  <c:v>San Vicente </c:v>
                </c:pt>
                <c:pt idx="24">
                  <c:v>Barbados</c:v>
                </c:pt>
                <c:pt idx="25">
                  <c:v>Jamaica</c:v>
                </c:pt>
                <c:pt idx="26">
                  <c:v>Montserrat</c:v>
                </c:pt>
                <c:pt idx="27">
                  <c:v>Belice</c:v>
                </c:pt>
                <c:pt idx="28">
                  <c:v>Sta. Lucía</c:v>
                </c:pt>
                <c:pt idx="29">
                  <c:v>Caíman</c:v>
                </c:pt>
              </c:strCache>
            </c:strRef>
          </c:cat>
          <c:val>
            <c:numRef>
              <c:f>GRÁFICO_3_4!$B$3:$B$32</c:f>
              <c:numCache>
                <c:formatCode>General</c:formatCode>
                <c:ptCount val="30"/>
                <c:pt idx="0">
                  <c:v>95</c:v>
                </c:pt>
                <c:pt idx="1">
                  <c:v>89</c:v>
                </c:pt>
                <c:pt idx="2">
                  <c:v>83</c:v>
                </c:pt>
                <c:pt idx="3">
                  <c:v>80</c:v>
                </c:pt>
                <c:pt idx="4">
                  <c:v>76</c:v>
                </c:pt>
                <c:pt idx="5">
                  <c:v>74</c:v>
                </c:pt>
                <c:pt idx="6">
                  <c:v>74</c:v>
                </c:pt>
                <c:pt idx="7">
                  <c:v>74</c:v>
                </c:pt>
                <c:pt idx="8">
                  <c:v>71</c:v>
                </c:pt>
                <c:pt idx="9">
                  <c:v>67</c:v>
                </c:pt>
                <c:pt idx="10">
                  <c:v>64</c:v>
                </c:pt>
                <c:pt idx="11">
                  <c:v>57</c:v>
                </c:pt>
                <c:pt idx="12">
                  <c:v>53</c:v>
                </c:pt>
                <c:pt idx="13">
                  <c:v>52</c:v>
                </c:pt>
                <c:pt idx="14">
                  <c:v>51</c:v>
                </c:pt>
                <c:pt idx="15">
                  <c:v>51</c:v>
                </c:pt>
                <c:pt idx="16">
                  <c:v>50</c:v>
                </c:pt>
                <c:pt idx="17">
                  <c:v>47</c:v>
                </c:pt>
                <c:pt idx="19">
                  <c:v>37</c:v>
                </c:pt>
                <c:pt idx="20">
                  <c:v>34</c:v>
                </c:pt>
                <c:pt idx="21">
                  <c:v>27</c:v>
                </c:pt>
                <c:pt idx="22">
                  <c:v>23</c:v>
                </c:pt>
                <c:pt idx="23">
                  <c:v>22</c:v>
                </c:pt>
                <c:pt idx="24">
                  <c:v>16</c:v>
                </c:pt>
                <c:pt idx="25">
                  <c:v>16</c:v>
                </c:pt>
                <c:pt idx="26">
                  <c:v>14</c:v>
                </c:pt>
                <c:pt idx="27">
                  <c:v>12</c:v>
                </c:pt>
                <c:pt idx="28">
                  <c:v>11</c:v>
                </c:pt>
                <c:pt idx="29">
                  <c:v>2</c:v>
                </c:pt>
              </c:numCache>
            </c:numRef>
          </c:val>
        </c:ser>
        <c:gapWidth val="75"/>
        <c:overlap val="40"/>
        <c:axId val="219078656"/>
        <c:axId val="219080192"/>
      </c:barChart>
      <c:catAx>
        <c:axId val="219078656"/>
        <c:scaling>
          <c:orientation val="minMax"/>
        </c:scaling>
        <c:axPos val="l"/>
        <c:majorTickMark val="none"/>
        <c:tickLblPos val="nextTo"/>
        <c:txPr>
          <a:bodyPr/>
          <a:lstStyle/>
          <a:p>
            <a:pPr>
              <a:defRPr lang="es-SV">
                <a:latin typeface="Cambria" pitchFamily="18" charset="0"/>
              </a:defRPr>
            </a:pPr>
            <a:endParaRPr lang="es-ES"/>
          </a:p>
        </c:txPr>
        <c:crossAx val="219080192"/>
        <c:crosses val="autoZero"/>
        <c:auto val="1"/>
        <c:lblAlgn val="ctr"/>
        <c:lblOffset val="100"/>
        <c:tickLblSkip val="1"/>
      </c:catAx>
      <c:valAx>
        <c:axId val="219080192"/>
        <c:scaling>
          <c:orientation val="minMax"/>
        </c:scaling>
        <c:axPos val="b"/>
        <c:majorGridlines>
          <c:spPr>
            <a:ln>
              <a:solidFill>
                <a:schemeClr val="tx2">
                  <a:lumMod val="40000"/>
                  <a:lumOff val="60000"/>
                </a:schemeClr>
              </a:solidFill>
            </a:ln>
          </c:spPr>
        </c:majorGridlines>
        <c:numFmt formatCode="General" sourceLinked="1"/>
        <c:majorTickMark val="none"/>
        <c:tickLblPos val="nextTo"/>
        <c:spPr>
          <a:ln>
            <a:solidFill>
              <a:schemeClr val="accent1"/>
            </a:solidFill>
          </a:ln>
        </c:spPr>
        <c:txPr>
          <a:bodyPr/>
          <a:lstStyle/>
          <a:p>
            <a:pPr>
              <a:defRPr lang="es-SV"/>
            </a:pPr>
            <a:endParaRPr lang="es-ES"/>
          </a:p>
        </c:txPr>
        <c:crossAx val="219078656"/>
        <c:crosses val="autoZero"/>
        <c:crossBetween val="between"/>
      </c:valAx>
    </c:plotArea>
    <c:plotVisOnly val="1"/>
    <c:dispBlanksAs val="gap"/>
  </c:chart>
  <c:txPr>
    <a:bodyPr/>
    <a:lstStyle/>
    <a:p>
      <a:pPr>
        <a:defRPr>
          <a:latin typeface="+mj-lt"/>
        </a:defRPr>
      </a:pPr>
      <a:endParaRPr lang="es-E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es-ES"/>
  <c:style val="18"/>
  <c:chart>
    <c:autoTitleDeleted val="1"/>
    <c:plotArea>
      <c:layout>
        <c:manualLayout>
          <c:layoutTarget val="inner"/>
          <c:xMode val="edge"/>
          <c:yMode val="edge"/>
          <c:x val="0.14077946112204068"/>
          <c:y val="2.5809984565740091E-2"/>
          <c:w val="0.83384823211025616"/>
          <c:h val="0.91540976167980359"/>
        </c:manualLayout>
      </c:layout>
      <c:barChart>
        <c:barDir val="bar"/>
        <c:grouping val="clustered"/>
        <c:ser>
          <c:idx val="0"/>
          <c:order val="0"/>
          <c:tx>
            <c:strRef>
              <c:f>GRÁFICO_3_4!$B$2</c:f>
              <c:strCache>
                <c:ptCount val="1"/>
                <c:pt idx="0">
                  <c:v>PORCENTAJE</c:v>
                </c:pt>
              </c:strCache>
            </c:strRef>
          </c:tx>
          <c:spPr>
            <a:solidFill>
              <a:schemeClr val="tx2">
                <a:lumMod val="60000"/>
                <a:lumOff val="40000"/>
              </a:schemeClr>
            </a:solidFill>
          </c:spPr>
          <c:dPt>
            <c:idx val="12"/>
            <c:spPr>
              <a:solidFill>
                <a:schemeClr val="tx1">
                  <a:lumMod val="65000"/>
                  <a:lumOff val="35000"/>
                </a:schemeClr>
              </a:solidFill>
            </c:spPr>
          </c:dPt>
          <c:dPt>
            <c:idx val="13"/>
            <c:spPr>
              <a:solidFill>
                <a:schemeClr val="tx1">
                  <a:lumMod val="65000"/>
                  <a:lumOff val="35000"/>
                </a:schemeClr>
              </a:solidFill>
            </c:spPr>
          </c:dPt>
          <c:dPt>
            <c:idx val="15"/>
            <c:spPr>
              <a:solidFill>
                <a:schemeClr val="tx1">
                  <a:lumMod val="65000"/>
                  <a:lumOff val="35000"/>
                </a:schemeClr>
              </a:solidFill>
            </c:spPr>
          </c:dPt>
          <c:dPt>
            <c:idx val="16"/>
            <c:spPr>
              <a:solidFill>
                <a:schemeClr val="tx1">
                  <a:lumMod val="65000"/>
                  <a:lumOff val="35000"/>
                </a:schemeClr>
              </a:solidFill>
            </c:spPr>
          </c:dPt>
          <c:dPt>
            <c:idx val="17"/>
            <c:spPr>
              <a:solidFill>
                <a:schemeClr val="tx1">
                  <a:lumMod val="65000"/>
                  <a:lumOff val="35000"/>
                </a:schemeClr>
              </a:solidFill>
            </c:spPr>
          </c:dPt>
          <c:dPt>
            <c:idx val="21"/>
            <c:spPr>
              <a:solidFill>
                <a:schemeClr val="tx1">
                  <a:lumMod val="65000"/>
                  <a:lumOff val="35000"/>
                </a:schemeClr>
              </a:solidFill>
            </c:spPr>
          </c:dPt>
          <c:dPt>
            <c:idx val="23"/>
            <c:spPr>
              <a:solidFill>
                <a:schemeClr val="tx1">
                  <a:lumMod val="65000"/>
                  <a:lumOff val="35000"/>
                </a:schemeClr>
              </a:solidFill>
            </c:spPr>
          </c:dPt>
          <c:dPt>
            <c:idx val="24"/>
            <c:spPr>
              <a:solidFill>
                <a:schemeClr val="tx1">
                  <a:lumMod val="65000"/>
                  <a:lumOff val="35000"/>
                </a:schemeClr>
              </a:solidFill>
            </c:spPr>
          </c:dPt>
          <c:dPt>
            <c:idx val="25"/>
            <c:spPr>
              <a:solidFill>
                <a:schemeClr val="tx1">
                  <a:lumMod val="65000"/>
                  <a:lumOff val="35000"/>
                </a:schemeClr>
              </a:solidFill>
            </c:spPr>
          </c:dPt>
          <c:dPt>
            <c:idx val="26"/>
            <c:spPr>
              <a:solidFill>
                <a:schemeClr val="tx1">
                  <a:lumMod val="65000"/>
                  <a:lumOff val="35000"/>
                </a:schemeClr>
              </a:solidFill>
            </c:spPr>
          </c:dPt>
          <c:dPt>
            <c:idx val="27"/>
            <c:spPr>
              <a:solidFill>
                <a:schemeClr val="tx1">
                  <a:lumMod val="65000"/>
                  <a:lumOff val="35000"/>
                </a:schemeClr>
              </a:solidFill>
            </c:spPr>
          </c:dPt>
          <c:dPt>
            <c:idx val="29"/>
            <c:spPr>
              <a:solidFill>
                <a:schemeClr val="tx1">
                  <a:lumMod val="65000"/>
                  <a:lumOff val="35000"/>
                </a:schemeClr>
              </a:solidFill>
            </c:spPr>
          </c:dPt>
          <c:dPt>
            <c:idx val="30"/>
            <c:spPr>
              <a:solidFill>
                <a:schemeClr val="tx1">
                  <a:lumMod val="65000"/>
                  <a:lumOff val="35000"/>
                </a:schemeClr>
              </a:solidFill>
            </c:spPr>
          </c:dPt>
          <c:dPt>
            <c:idx val="31"/>
            <c:spPr>
              <a:solidFill>
                <a:schemeClr val="tx1">
                  <a:lumMod val="65000"/>
                  <a:lumOff val="35000"/>
                </a:schemeClr>
              </a:solidFill>
            </c:spPr>
          </c:dPt>
          <c:cat>
            <c:strRef>
              <c:f>GRÁFICO_3_4!$A$37:$A$68</c:f>
              <c:strCache>
                <c:ptCount val="32"/>
                <c:pt idx="0">
                  <c:v>Bolivia</c:v>
                </c:pt>
                <c:pt idx="1">
                  <c:v>Paraguay</c:v>
                </c:pt>
                <c:pt idx="2">
                  <c:v>Panamá</c:v>
                </c:pt>
                <c:pt idx="3">
                  <c:v>Uruguay</c:v>
                </c:pt>
                <c:pt idx="4">
                  <c:v>Perú</c:v>
                </c:pt>
                <c:pt idx="5">
                  <c:v>Rep. Dominicana</c:v>
                </c:pt>
                <c:pt idx="6">
                  <c:v>Argentina</c:v>
                </c:pt>
                <c:pt idx="7">
                  <c:v>Venezuela</c:v>
                </c:pt>
                <c:pt idx="8">
                  <c:v>Guatemala</c:v>
                </c:pt>
                <c:pt idx="9">
                  <c:v>Honduras</c:v>
                </c:pt>
                <c:pt idx="10">
                  <c:v>Ecuador</c:v>
                </c:pt>
                <c:pt idx="11">
                  <c:v>Brasil</c:v>
                </c:pt>
                <c:pt idx="12">
                  <c:v>Bahamas</c:v>
                </c:pt>
                <c:pt idx="13">
                  <c:v>Trinidad &amp; Tobago</c:v>
                </c:pt>
                <c:pt idx="14">
                  <c:v>México</c:v>
                </c:pt>
                <c:pt idx="15">
                  <c:v>Barbados</c:v>
                </c:pt>
                <c:pt idx="16">
                  <c:v>Antigua &amp; Barbuda</c:v>
                </c:pt>
                <c:pt idx="17">
                  <c:v>St. Kitts &amp; Nevis</c:v>
                </c:pt>
                <c:pt idx="18">
                  <c:v>El Salvador</c:v>
                </c:pt>
                <c:pt idx="19">
                  <c:v>Colombia</c:v>
                </c:pt>
                <c:pt idx="20">
                  <c:v>Nicaragua</c:v>
                </c:pt>
                <c:pt idx="21">
                  <c:v>Sta. Lucía</c:v>
                </c:pt>
                <c:pt idx="22">
                  <c:v>Costa Rica</c:v>
                </c:pt>
                <c:pt idx="23">
                  <c:v>San Vicente</c:v>
                </c:pt>
                <c:pt idx="24">
                  <c:v>Islas Caimán</c:v>
                </c:pt>
                <c:pt idx="25">
                  <c:v>Belice</c:v>
                </c:pt>
                <c:pt idx="26">
                  <c:v>Grenada</c:v>
                </c:pt>
                <c:pt idx="27">
                  <c:v>Anguila</c:v>
                </c:pt>
                <c:pt idx="28">
                  <c:v>Chile</c:v>
                </c:pt>
                <c:pt idx="29">
                  <c:v>Dominica</c:v>
                </c:pt>
                <c:pt idx="30">
                  <c:v>Puerto Rico</c:v>
                </c:pt>
                <c:pt idx="31">
                  <c:v>Jamaica</c:v>
                </c:pt>
              </c:strCache>
            </c:strRef>
          </c:cat>
          <c:val>
            <c:numRef>
              <c:f>GRÁFICO_3_4!$B$37:$B$68</c:f>
              <c:numCache>
                <c:formatCode>General</c:formatCode>
                <c:ptCount val="32"/>
                <c:pt idx="0">
                  <c:v>89</c:v>
                </c:pt>
                <c:pt idx="1">
                  <c:v>71</c:v>
                </c:pt>
                <c:pt idx="2">
                  <c:v>70</c:v>
                </c:pt>
                <c:pt idx="3">
                  <c:v>65</c:v>
                </c:pt>
                <c:pt idx="4">
                  <c:v>65</c:v>
                </c:pt>
                <c:pt idx="5">
                  <c:v>63</c:v>
                </c:pt>
                <c:pt idx="6">
                  <c:v>57</c:v>
                </c:pt>
                <c:pt idx="7">
                  <c:v>54</c:v>
                </c:pt>
                <c:pt idx="8">
                  <c:v>53</c:v>
                </c:pt>
                <c:pt idx="9">
                  <c:v>51</c:v>
                </c:pt>
                <c:pt idx="10">
                  <c:v>45</c:v>
                </c:pt>
                <c:pt idx="11">
                  <c:v>44</c:v>
                </c:pt>
                <c:pt idx="12">
                  <c:v>43</c:v>
                </c:pt>
                <c:pt idx="13">
                  <c:v>42</c:v>
                </c:pt>
                <c:pt idx="14">
                  <c:v>41</c:v>
                </c:pt>
                <c:pt idx="15">
                  <c:v>37</c:v>
                </c:pt>
                <c:pt idx="16">
                  <c:v>33</c:v>
                </c:pt>
                <c:pt idx="17">
                  <c:v>28</c:v>
                </c:pt>
                <c:pt idx="18">
                  <c:v>28</c:v>
                </c:pt>
                <c:pt idx="19">
                  <c:v>27</c:v>
                </c:pt>
                <c:pt idx="20">
                  <c:v>24</c:v>
                </c:pt>
                <c:pt idx="21">
                  <c:v>23</c:v>
                </c:pt>
                <c:pt idx="22">
                  <c:v>23</c:v>
                </c:pt>
                <c:pt idx="23">
                  <c:v>22</c:v>
                </c:pt>
                <c:pt idx="24">
                  <c:v>22</c:v>
                </c:pt>
                <c:pt idx="25">
                  <c:v>22</c:v>
                </c:pt>
                <c:pt idx="26">
                  <c:v>21</c:v>
                </c:pt>
                <c:pt idx="27">
                  <c:v>21</c:v>
                </c:pt>
                <c:pt idx="28">
                  <c:v>20</c:v>
                </c:pt>
                <c:pt idx="29">
                  <c:v>19</c:v>
                </c:pt>
                <c:pt idx="30">
                  <c:v>16</c:v>
                </c:pt>
                <c:pt idx="31">
                  <c:v>15</c:v>
                </c:pt>
              </c:numCache>
            </c:numRef>
          </c:val>
        </c:ser>
        <c:gapWidth val="75"/>
        <c:overlap val="40"/>
        <c:axId val="229232000"/>
        <c:axId val="229237888"/>
      </c:barChart>
      <c:catAx>
        <c:axId val="229232000"/>
        <c:scaling>
          <c:orientation val="minMax"/>
        </c:scaling>
        <c:axPos val="l"/>
        <c:majorTickMark val="none"/>
        <c:tickLblPos val="nextTo"/>
        <c:txPr>
          <a:bodyPr/>
          <a:lstStyle/>
          <a:p>
            <a:pPr>
              <a:defRPr lang="es-SV">
                <a:latin typeface="Cambria" pitchFamily="18" charset="0"/>
              </a:defRPr>
            </a:pPr>
            <a:endParaRPr lang="es-ES"/>
          </a:p>
        </c:txPr>
        <c:crossAx val="229237888"/>
        <c:crosses val="autoZero"/>
        <c:auto val="1"/>
        <c:lblAlgn val="ctr"/>
        <c:lblOffset val="100"/>
        <c:tickLblSkip val="1"/>
      </c:catAx>
      <c:valAx>
        <c:axId val="229237888"/>
        <c:scaling>
          <c:orientation val="minMax"/>
        </c:scaling>
        <c:axPos val="b"/>
        <c:majorGridlines>
          <c:spPr>
            <a:ln>
              <a:solidFill>
                <a:schemeClr val="tx2">
                  <a:lumMod val="40000"/>
                  <a:lumOff val="60000"/>
                </a:schemeClr>
              </a:solidFill>
            </a:ln>
          </c:spPr>
        </c:majorGridlines>
        <c:numFmt formatCode="General" sourceLinked="1"/>
        <c:majorTickMark val="none"/>
        <c:tickLblPos val="nextTo"/>
        <c:txPr>
          <a:bodyPr/>
          <a:lstStyle/>
          <a:p>
            <a:pPr>
              <a:defRPr lang="es-SV"/>
            </a:pPr>
            <a:endParaRPr lang="es-ES"/>
          </a:p>
        </c:txPr>
        <c:crossAx val="229232000"/>
        <c:crosses val="autoZero"/>
        <c:crossBetween val="between"/>
      </c:valAx>
    </c:plotArea>
    <c:plotVisOnly val="1"/>
    <c:dispBlanksAs val="gap"/>
  </c:chart>
  <c:txPr>
    <a:bodyPr/>
    <a:lstStyle/>
    <a:p>
      <a:pPr>
        <a:defRPr>
          <a:latin typeface="+mj-lt"/>
        </a:defRPr>
      </a:pPr>
      <a:endParaRPr lang="es-ES"/>
    </a:p>
  </c:txPr>
  <c:externalData r:id="rId1"/>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s-ES"/>
  <c:chart>
    <c:autoTitleDeleted val="1"/>
    <c:plotArea>
      <c:layout>
        <c:manualLayout>
          <c:layoutTarget val="inner"/>
          <c:xMode val="edge"/>
          <c:yMode val="edge"/>
          <c:x val="3.3485491119693692E-2"/>
          <c:y val="0.13372286758856192"/>
          <c:w val="0.94987482078048269"/>
          <c:h val="0.57889616283476242"/>
        </c:manualLayout>
      </c:layout>
      <c:barChart>
        <c:barDir val="col"/>
        <c:grouping val="clustered"/>
        <c:ser>
          <c:idx val="0"/>
          <c:order val="0"/>
          <c:tx>
            <c:strRef>
              <c:f>GRÁFICO_6!$B$2</c:f>
              <c:strCache>
                <c:ptCount val="1"/>
                <c:pt idx="0">
                  <c:v>PORCENTAJE</c:v>
                </c:pt>
              </c:strCache>
            </c:strRef>
          </c:tx>
          <c:spPr>
            <a:solidFill>
              <a:schemeClr val="tx2">
                <a:lumMod val="60000"/>
                <a:lumOff val="40000"/>
              </a:schemeClr>
            </a:solidFill>
          </c:spPr>
          <c:dLbls>
            <c:dLbl>
              <c:idx val="28"/>
              <c:layout/>
              <c:tx>
                <c:rich>
                  <a:bodyPr/>
                  <a:lstStyle/>
                  <a:p>
                    <a:pPr>
                      <a:defRPr lang="es-SV" sz="1000" b="1">
                        <a:latin typeface="+mj-lt"/>
                      </a:defRPr>
                    </a:pPr>
                    <a:r>
                      <a:rPr lang="en-US" b="0" dirty="0"/>
                      <a:t>20</a:t>
                    </a:r>
                  </a:p>
                </c:rich>
              </c:tx>
              <c:spPr/>
              <c:showVal val="1"/>
            </c:dLbl>
            <c:txPr>
              <a:bodyPr/>
              <a:lstStyle/>
              <a:p>
                <a:pPr>
                  <a:defRPr lang="es-SV" sz="1000">
                    <a:latin typeface="+mj-lt"/>
                  </a:defRPr>
                </a:pPr>
                <a:endParaRPr lang="es-ES"/>
              </a:p>
            </c:txPr>
            <c:showVal val="1"/>
          </c:dLbls>
          <c:cat>
            <c:strRef>
              <c:f>GRÁFICO_6!$A$3:$A$34</c:f>
              <c:strCache>
                <c:ptCount val="32"/>
                <c:pt idx="0">
                  <c:v>Bolivia</c:v>
                </c:pt>
                <c:pt idx="1">
                  <c:v>Paraguay</c:v>
                </c:pt>
                <c:pt idx="2">
                  <c:v>Panamá</c:v>
                </c:pt>
                <c:pt idx="3">
                  <c:v>perú</c:v>
                </c:pt>
                <c:pt idx="4">
                  <c:v>Uruguay</c:v>
                </c:pt>
                <c:pt idx="5">
                  <c:v>Rep. Dominicana</c:v>
                </c:pt>
                <c:pt idx="6">
                  <c:v>Argentina</c:v>
                </c:pt>
                <c:pt idx="7">
                  <c:v>Venezuela</c:v>
                </c:pt>
                <c:pt idx="8">
                  <c:v>Guatemala</c:v>
                </c:pt>
                <c:pt idx="9">
                  <c:v>Honduras</c:v>
                </c:pt>
                <c:pt idx="10">
                  <c:v>Ecuador</c:v>
                </c:pt>
                <c:pt idx="11">
                  <c:v>Brasil</c:v>
                </c:pt>
                <c:pt idx="12">
                  <c:v>Bahamas</c:v>
                </c:pt>
                <c:pt idx="13">
                  <c:v>México</c:v>
                </c:pt>
                <c:pt idx="14">
                  <c:v>Trinidad &amp; Tobago</c:v>
                </c:pt>
                <c:pt idx="15">
                  <c:v>Barbados</c:v>
                </c:pt>
                <c:pt idx="16">
                  <c:v>Antigua &amp; Barbuda</c:v>
                </c:pt>
                <c:pt idx="17">
                  <c:v>El Salvador</c:v>
                </c:pt>
                <c:pt idx="18">
                  <c:v>St. Kitts &amp; Nevis</c:v>
                </c:pt>
                <c:pt idx="19">
                  <c:v>Colombia</c:v>
                </c:pt>
                <c:pt idx="20">
                  <c:v>Nicaragua</c:v>
                </c:pt>
                <c:pt idx="21">
                  <c:v>Costa Rica</c:v>
                </c:pt>
                <c:pt idx="22">
                  <c:v>Sta. Lucía</c:v>
                </c:pt>
                <c:pt idx="23">
                  <c:v>Belice</c:v>
                </c:pt>
                <c:pt idx="24">
                  <c:v>Islas Caíman</c:v>
                </c:pt>
                <c:pt idx="25">
                  <c:v>San Vicente &amp; Granadinas</c:v>
                </c:pt>
                <c:pt idx="26">
                  <c:v>Anguila</c:v>
                </c:pt>
                <c:pt idx="27">
                  <c:v>grenada</c:v>
                </c:pt>
                <c:pt idx="28">
                  <c:v>Chile</c:v>
                </c:pt>
                <c:pt idx="29">
                  <c:v>Dominica</c:v>
                </c:pt>
                <c:pt idx="30">
                  <c:v>Puerto Rico</c:v>
                </c:pt>
                <c:pt idx="31">
                  <c:v>Jamaica</c:v>
                </c:pt>
              </c:strCache>
            </c:strRef>
          </c:cat>
          <c:val>
            <c:numRef>
              <c:f>GRÁFICO_6!$B$3:$B$34</c:f>
              <c:numCache>
                <c:formatCode>General</c:formatCode>
                <c:ptCount val="32"/>
                <c:pt idx="0">
                  <c:v>79</c:v>
                </c:pt>
                <c:pt idx="1">
                  <c:v>71</c:v>
                </c:pt>
                <c:pt idx="2">
                  <c:v>70</c:v>
                </c:pt>
                <c:pt idx="3">
                  <c:v>66</c:v>
                </c:pt>
                <c:pt idx="4">
                  <c:v>66</c:v>
                </c:pt>
                <c:pt idx="5">
                  <c:v>64</c:v>
                </c:pt>
                <c:pt idx="6">
                  <c:v>58</c:v>
                </c:pt>
                <c:pt idx="7">
                  <c:v>54</c:v>
                </c:pt>
                <c:pt idx="8">
                  <c:v>53</c:v>
                </c:pt>
                <c:pt idx="9">
                  <c:v>51</c:v>
                </c:pt>
                <c:pt idx="10">
                  <c:v>45</c:v>
                </c:pt>
                <c:pt idx="11">
                  <c:v>44</c:v>
                </c:pt>
                <c:pt idx="12">
                  <c:v>43</c:v>
                </c:pt>
                <c:pt idx="13">
                  <c:v>43</c:v>
                </c:pt>
                <c:pt idx="14">
                  <c:v>42</c:v>
                </c:pt>
                <c:pt idx="15">
                  <c:v>37</c:v>
                </c:pt>
                <c:pt idx="16">
                  <c:v>34</c:v>
                </c:pt>
                <c:pt idx="17">
                  <c:v>29</c:v>
                </c:pt>
                <c:pt idx="18">
                  <c:v>29</c:v>
                </c:pt>
                <c:pt idx="19">
                  <c:v>28</c:v>
                </c:pt>
                <c:pt idx="20">
                  <c:v>24</c:v>
                </c:pt>
                <c:pt idx="21">
                  <c:v>23</c:v>
                </c:pt>
                <c:pt idx="22">
                  <c:v>23</c:v>
                </c:pt>
                <c:pt idx="23">
                  <c:v>22</c:v>
                </c:pt>
                <c:pt idx="24">
                  <c:v>22</c:v>
                </c:pt>
                <c:pt idx="25">
                  <c:v>22</c:v>
                </c:pt>
                <c:pt idx="26">
                  <c:v>21</c:v>
                </c:pt>
                <c:pt idx="27">
                  <c:v>21</c:v>
                </c:pt>
                <c:pt idx="28">
                  <c:v>20</c:v>
                </c:pt>
                <c:pt idx="29">
                  <c:v>19</c:v>
                </c:pt>
                <c:pt idx="30">
                  <c:v>16</c:v>
                </c:pt>
                <c:pt idx="31">
                  <c:v>15</c:v>
                </c:pt>
              </c:numCache>
            </c:numRef>
          </c:val>
        </c:ser>
        <c:dLbls>
          <c:showVal val="1"/>
        </c:dLbls>
        <c:overlap val="-25"/>
        <c:axId val="234259968"/>
        <c:axId val="234261504"/>
      </c:barChart>
      <c:lineChart>
        <c:grouping val="standard"/>
        <c:ser>
          <c:idx val="1"/>
          <c:order val="1"/>
          <c:tx>
            <c:strRef>
              <c:f>GRÁFICO_6!$C$2</c:f>
              <c:strCache>
                <c:ptCount val="1"/>
              </c:strCache>
            </c:strRef>
          </c:tx>
          <c:spPr>
            <a:ln w="22225">
              <a:solidFill>
                <a:srgbClr val="FFFF00"/>
              </a:solidFill>
            </a:ln>
          </c:spPr>
          <c:marker>
            <c:symbol val="none"/>
          </c:marker>
          <c:cat>
            <c:strRef>
              <c:f>GRÁFICO_6!$A$3:$A$34</c:f>
              <c:strCache>
                <c:ptCount val="32"/>
                <c:pt idx="0">
                  <c:v>Bolivia</c:v>
                </c:pt>
                <c:pt idx="1">
                  <c:v>Paraguay</c:v>
                </c:pt>
                <c:pt idx="2">
                  <c:v>Panamá</c:v>
                </c:pt>
                <c:pt idx="3">
                  <c:v>perú</c:v>
                </c:pt>
                <c:pt idx="4">
                  <c:v>Uruguay</c:v>
                </c:pt>
                <c:pt idx="5">
                  <c:v>Rep. Dominicana</c:v>
                </c:pt>
                <c:pt idx="6">
                  <c:v>Argentina</c:v>
                </c:pt>
                <c:pt idx="7">
                  <c:v>Venezuela</c:v>
                </c:pt>
                <c:pt idx="8">
                  <c:v>Guatemala</c:v>
                </c:pt>
                <c:pt idx="9">
                  <c:v>Honduras</c:v>
                </c:pt>
                <c:pt idx="10">
                  <c:v>Ecuador</c:v>
                </c:pt>
                <c:pt idx="11">
                  <c:v>Brasil</c:v>
                </c:pt>
                <c:pt idx="12">
                  <c:v>Bahamas</c:v>
                </c:pt>
                <c:pt idx="13">
                  <c:v>México</c:v>
                </c:pt>
                <c:pt idx="14">
                  <c:v>Trinidad &amp; Tobago</c:v>
                </c:pt>
                <c:pt idx="15">
                  <c:v>Barbados</c:v>
                </c:pt>
                <c:pt idx="16">
                  <c:v>Antigua &amp; Barbuda</c:v>
                </c:pt>
                <c:pt idx="17">
                  <c:v>El Salvador</c:v>
                </c:pt>
                <c:pt idx="18">
                  <c:v>St. Kitts &amp; Nevis</c:v>
                </c:pt>
                <c:pt idx="19">
                  <c:v>Colombia</c:v>
                </c:pt>
                <c:pt idx="20">
                  <c:v>Nicaragua</c:v>
                </c:pt>
                <c:pt idx="21">
                  <c:v>Costa Rica</c:v>
                </c:pt>
                <c:pt idx="22">
                  <c:v>Sta. Lucía</c:v>
                </c:pt>
                <c:pt idx="23">
                  <c:v>Belice</c:v>
                </c:pt>
                <c:pt idx="24">
                  <c:v>Islas Caíman</c:v>
                </c:pt>
                <c:pt idx="25">
                  <c:v>San Vicente &amp; Granadinas</c:v>
                </c:pt>
                <c:pt idx="26">
                  <c:v>Anguila</c:v>
                </c:pt>
                <c:pt idx="27">
                  <c:v>grenada</c:v>
                </c:pt>
                <c:pt idx="28">
                  <c:v>Chile</c:v>
                </c:pt>
                <c:pt idx="29">
                  <c:v>Dominica</c:v>
                </c:pt>
                <c:pt idx="30">
                  <c:v>Puerto Rico</c:v>
                </c:pt>
                <c:pt idx="31">
                  <c:v>Jamaica</c:v>
                </c:pt>
              </c:strCache>
            </c:strRef>
          </c:cat>
          <c:val>
            <c:numRef>
              <c:f>GRÁFICO_6!$C$3:$C$34</c:f>
              <c:numCache>
                <c:formatCode>General</c:formatCode>
                <c:ptCount val="32"/>
                <c:pt idx="0">
                  <c:v>50</c:v>
                </c:pt>
                <c:pt idx="1">
                  <c:v>50</c:v>
                </c:pt>
                <c:pt idx="2">
                  <c:v>50</c:v>
                </c:pt>
                <c:pt idx="3">
                  <c:v>50</c:v>
                </c:pt>
                <c:pt idx="4">
                  <c:v>50</c:v>
                </c:pt>
                <c:pt idx="5">
                  <c:v>50</c:v>
                </c:pt>
                <c:pt idx="6">
                  <c:v>50</c:v>
                </c:pt>
                <c:pt idx="7">
                  <c:v>50</c:v>
                </c:pt>
                <c:pt idx="8">
                  <c:v>50</c:v>
                </c:pt>
                <c:pt idx="9">
                  <c:v>50</c:v>
                </c:pt>
                <c:pt idx="10">
                  <c:v>50</c:v>
                </c:pt>
                <c:pt idx="11">
                  <c:v>50</c:v>
                </c:pt>
                <c:pt idx="12">
                  <c:v>50</c:v>
                </c:pt>
                <c:pt idx="13">
                  <c:v>50</c:v>
                </c:pt>
                <c:pt idx="14">
                  <c:v>50</c:v>
                </c:pt>
                <c:pt idx="15">
                  <c:v>50</c:v>
                </c:pt>
                <c:pt idx="16">
                  <c:v>50</c:v>
                </c:pt>
                <c:pt idx="17">
                  <c:v>50</c:v>
                </c:pt>
                <c:pt idx="18">
                  <c:v>50</c:v>
                </c:pt>
                <c:pt idx="19">
                  <c:v>50</c:v>
                </c:pt>
                <c:pt idx="20">
                  <c:v>50</c:v>
                </c:pt>
                <c:pt idx="21">
                  <c:v>50</c:v>
                </c:pt>
                <c:pt idx="22">
                  <c:v>50</c:v>
                </c:pt>
                <c:pt idx="23">
                  <c:v>50</c:v>
                </c:pt>
                <c:pt idx="24">
                  <c:v>50</c:v>
                </c:pt>
                <c:pt idx="25">
                  <c:v>50</c:v>
                </c:pt>
                <c:pt idx="26">
                  <c:v>50</c:v>
                </c:pt>
                <c:pt idx="27">
                  <c:v>50</c:v>
                </c:pt>
                <c:pt idx="28">
                  <c:v>50</c:v>
                </c:pt>
                <c:pt idx="29">
                  <c:v>50</c:v>
                </c:pt>
                <c:pt idx="30">
                  <c:v>50</c:v>
                </c:pt>
                <c:pt idx="31">
                  <c:v>50</c:v>
                </c:pt>
              </c:numCache>
            </c:numRef>
          </c:val>
        </c:ser>
        <c:marker val="1"/>
        <c:axId val="234259968"/>
        <c:axId val="234261504"/>
      </c:lineChart>
      <c:catAx>
        <c:axId val="234259968"/>
        <c:scaling>
          <c:orientation val="minMax"/>
        </c:scaling>
        <c:axPos val="b"/>
        <c:majorTickMark val="none"/>
        <c:tickLblPos val="nextTo"/>
        <c:txPr>
          <a:bodyPr/>
          <a:lstStyle/>
          <a:p>
            <a:pPr>
              <a:defRPr lang="es-SV" sz="1000">
                <a:latin typeface="+mj-lt"/>
              </a:defRPr>
            </a:pPr>
            <a:endParaRPr lang="es-ES"/>
          </a:p>
        </c:txPr>
        <c:crossAx val="234261504"/>
        <c:crosses val="autoZero"/>
        <c:auto val="1"/>
        <c:lblAlgn val="ctr"/>
        <c:lblOffset val="100"/>
      </c:catAx>
      <c:valAx>
        <c:axId val="234261504"/>
        <c:scaling>
          <c:orientation val="minMax"/>
        </c:scaling>
        <c:delete val="1"/>
        <c:axPos val="l"/>
        <c:numFmt formatCode="General" sourceLinked="1"/>
        <c:tickLblPos val="none"/>
        <c:crossAx val="234259968"/>
        <c:crosses val="autoZero"/>
        <c:crossBetween val="between"/>
      </c:valAx>
    </c:plotArea>
    <c:plotVisOnly val="1"/>
    <c:dispBlanksAs val="gap"/>
  </c:chart>
  <c:spPr>
    <a:ln>
      <a:noFill/>
    </a:ln>
  </c:spPr>
  <c:externalData r:id="rId1"/>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s-ES"/>
  <c:style val="34"/>
  <c:chart>
    <c:autoTitleDeleted val="1"/>
    <c:plotArea>
      <c:layout/>
      <c:barChart>
        <c:barDir val="col"/>
        <c:grouping val="clustered"/>
        <c:ser>
          <c:idx val="0"/>
          <c:order val="0"/>
          <c:tx>
            <c:strRef>
              <c:f>GRÁFICO_2!$B$22</c:f>
              <c:strCache>
                <c:ptCount val="1"/>
                <c:pt idx="0">
                  <c:v>1992</c:v>
                </c:pt>
              </c:strCache>
            </c:strRef>
          </c:tx>
          <c:spPr>
            <a:solidFill>
              <a:schemeClr val="tx2">
                <a:lumMod val="60000"/>
                <a:lumOff val="40000"/>
              </a:schemeClr>
            </a:solidFill>
          </c:spPr>
          <c:cat>
            <c:strRef>
              <c:f>GRÁFICO_2!$A$23:$A$40</c:f>
              <c:strCache>
                <c:ptCount val="18"/>
                <c:pt idx="0">
                  <c:v>Argentina</c:v>
                </c:pt>
                <c:pt idx="1">
                  <c:v>Bolivia</c:v>
                </c:pt>
                <c:pt idx="2">
                  <c:v>Brasil</c:v>
                </c:pt>
                <c:pt idx="3">
                  <c:v>Colombia</c:v>
                </c:pt>
                <c:pt idx="4">
                  <c:v>Costa Rica</c:v>
                </c:pt>
                <c:pt idx="5">
                  <c:v>Chile</c:v>
                </c:pt>
                <c:pt idx="6">
                  <c:v>Ecuador</c:v>
                </c:pt>
                <c:pt idx="7">
                  <c:v>El Salvador</c:v>
                </c:pt>
                <c:pt idx="8">
                  <c:v>Guatemala</c:v>
                </c:pt>
                <c:pt idx="9">
                  <c:v>Honduras</c:v>
                </c:pt>
                <c:pt idx="10">
                  <c:v>México</c:v>
                </c:pt>
                <c:pt idx="11">
                  <c:v>Nicaragua</c:v>
                </c:pt>
                <c:pt idx="12">
                  <c:v>Panamá</c:v>
                </c:pt>
                <c:pt idx="13">
                  <c:v>Paraguay</c:v>
                </c:pt>
                <c:pt idx="14">
                  <c:v>Perú</c:v>
                </c:pt>
                <c:pt idx="15">
                  <c:v>R. Dominicana</c:v>
                </c:pt>
                <c:pt idx="16">
                  <c:v>Uruguay</c:v>
                </c:pt>
                <c:pt idx="17">
                  <c:v>Venezuela</c:v>
                </c:pt>
              </c:strCache>
            </c:strRef>
          </c:cat>
          <c:val>
            <c:numRef>
              <c:f>GRÁFICO_2!$B$23:$B$40</c:f>
              <c:numCache>
                <c:formatCode>General</c:formatCode>
                <c:ptCount val="18"/>
                <c:pt idx="0">
                  <c:v>63</c:v>
                </c:pt>
                <c:pt idx="2">
                  <c:v>74</c:v>
                </c:pt>
                <c:pt idx="3">
                  <c:v>92</c:v>
                </c:pt>
                <c:pt idx="4">
                  <c:v>104</c:v>
                </c:pt>
                <c:pt idx="5">
                  <c:v>154</c:v>
                </c:pt>
                <c:pt idx="6">
                  <c:v>74</c:v>
                </c:pt>
                <c:pt idx="7">
                  <c:v>101</c:v>
                </c:pt>
                <c:pt idx="9">
                  <c:v>110</c:v>
                </c:pt>
                <c:pt idx="10">
                  <c:v>101</c:v>
                </c:pt>
                <c:pt idx="11">
                  <c:v>78</c:v>
                </c:pt>
                <c:pt idx="12">
                  <c:v>176</c:v>
                </c:pt>
                <c:pt idx="14">
                  <c:v>77</c:v>
                </c:pt>
                <c:pt idx="15">
                  <c:v>145</c:v>
                </c:pt>
                <c:pt idx="16">
                  <c:v>96</c:v>
                </c:pt>
              </c:numCache>
            </c:numRef>
          </c:val>
        </c:ser>
        <c:ser>
          <c:idx val="1"/>
          <c:order val="1"/>
          <c:tx>
            <c:strRef>
              <c:f>GRÁFICO_2!$C$22</c:f>
              <c:strCache>
                <c:ptCount val="1"/>
                <c:pt idx="0">
                  <c:v>1996</c:v>
                </c:pt>
              </c:strCache>
            </c:strRef>
          </c:tx>
          <c:spPr>
            <a:solidFill>
              <a:srgbClr val="FF0000"/>
            </a:solidFill>
          </c:spPr>
          <c:cat>
            <c:strRef>
              <c:f>GRÁFICO_2!$A$23:$A$40</c:f>
              <c:strCache>
                <c:ptCount val="18"/>
                <c:pt idx="0">
                  <c:v>Argentina</c:v>
                </c:pt>
                <c:pt idx="1">
                  <c:v>Bolivia</c:v>
                </c:pt>
                <c:pt idx="2">
                  <c:v>Brasil</c:v>
                </c:pt>
                <c:pt idx="3">
                  <c:v>Colombia</c:v>
                </c:pt>
                <c:pt idx="4">
                  <c:v>Costa Rica</c:v>
                </c:pt>
                <c:pt idx="5">
                  <c:v>Chile</c:v>
                </c:pt>
                <c:pt idx="6">
                  <c:v>Ecuador</c:v>
                </c:pt>
                <c:pt idx="7">
                  <c:v>El Salvador</c:v>
                </c:pt>
                <c:pt idx="8">
                  <c:v>Guatemala</c:v>
                </c:pt>
                <c:pt idx="9">
                  <c:v>Honduras</c:v>
                </c:pt>
                <c:pt idx="10">
                  <c:v>México</c:v>
                </c:pt>
                <c:pt idx="11">
                  <c:v>Nicaragua</c:v>
                </c:pt>
                <c:pt idx="12">
                  <c:v>Panamá</c:v>
                </c:pt>
                <c:pt idx="13">
                  <c:v>Paraguay</c:v>
                </c:pt>
                <c:pt idx="14">
                  <c:v>Perú</c:v>
                </c:pt>
                <c:pt idx="15">
                  <c:v>R. Dominicana</c:v>
                </c:pt>
                <c:pt idx="16">
                  <c:v>Uruguay</c:v>
                </c:pt>
                <c:pt idx="17">
                  <c:v>Venezuela</c:v>
                </c:pt>
              </c:strCache>
            </c:strRef>
          </c:cat>
          <c:val>
            <c:numRef>
              <c:f>GRÁFICO_2!$C$23:$C$40</c:f>
              <c:numCache>
                <c:formatCode>General</c:formatCode>
                <c:ptCount val="18"/>
                <c:pt idx="0">
                  <c:v>97</c:v>
                </c:pt>
                <c:pt idx="3">
                  <c:v>120</c:v>
                </c:pt>
                <c:pt idx="4">
                  <c:v>133</c:v>
                </c:pt>
                <c:pt idx="5">
                  <c:v>161</c:v>
                </c:pt>
                <c:pt idx="6">
                  <c:v>95</c:v>
                </c:pt>
                <c:pt idx="7">
                  <c:v>138</c:v>
                </c:pt>
                <c:pt idx="8">
                  <c:v>62</c:v>
                </c:pt>
                <c:pt idx="9">
                  <c:v>166</c:v>
                </c:pt>
                <c:pt idx="10">
                  <c:v>108</c:v>
                </c:pt>
                <c:pt idx="11">
                  <c:v>111</c:v>
                </c:pt>
                <c:pt idx="12">
                  <c:v>269</c:v>
                </c:pt>
                <c:pt idx="13">
                  <c:v>70</c:v>
                </c:pt>
                <c:pt idx="14">
                  <c:v>96</c:v>
                </c:pt>
                <c:pt idx="15">
                  <c:v>129</c:v>
                </c:pt>
                <c:pt idx="16">
                  <c:v>101</c:v>
                </c:pt>
                <c:pt idx="17">
                  <c:v>101</c:v>
                </c:pt>
              </c:numCache>
            </c:numRef>
          </c:val>
        </c:ser>
        <c:ser>
          <c:idx val="2"/>
          <c:order val="2"/>
          <c:tx>
            <c:strRef>
              <c:f>GRÁFICO_2!$D$22</c:f>
              <c:strCache>
                <c:ptCount val="1"/>
                <c:pt idx="0">
                  <c:v>2000</c:v>
                </c:pt>
              </c:strCache>
            </c:strRef>
          </c:tx>
          <c:spPr>
            <a:solidFill>
              <a:schemeClr val="accent3">
                <a:lumMod val="75000"/>
              </a:schemeClr>
            </a:solidFill>
          </c:spPr>
          <c:cat>
            <c:strRef>
              <c:f>GRÁFICO_2!$A$23:$A$40</c:f>
              <c:strCache>
                <c:ptCount val="18"/>
                <c:pt idx="0">
                  <c:v>Argentina</c:v>
                </c:pt>
                <c:pt idx="1">
                  <c:v>Bolivia</c:v>
                </c:pt>
                <c:pt idx="2">
                  <c:v>Brasil</c:v>
                </c:pt>
                <c:pt idx="3">
                  <c:v>Colombia</c:v>
                </c:pt>
                <c:pt idx="4">
                  <c:v>Costa Rica</c:v>
                </c:pt>
                <c:pt idx="5">
                  <c:v>Chile</c:v>
                </c:pt>
                <c:pt idx="6">
                  <c:v>Ecuador</c:v>
                </c:pt>
                <c:pt idx="7">
                  <c:v>El Salvador</c:v>
                </c:pt>
                <c:pt idx="8">
                  <c:v>Guatemala</c:v>
                </c:pt>
                <c:pt idx="9">
                  <c:v>Honduras</c:v>
                </c:pt>
                <c:pt idx="10">
                  <c:v>México</c:v>
                </c:pt>
                <c:pt idx="11">
                  <c:v>Nicaragua</c:v>
                </c:pt>
                <c:pt idx="12">
                  <c:v>Panamá</c:v>
                </c:pt>
                <c:pt idx="13">
                  <c:v>Paraguay</c:v>
                </c:pt>
                <c:pt idx="14">
                  <c:v>Perú</c:v>
                </c:pt>
                <c:pt idx="15">
                  <c:v>R. Dominicana</c:v>
                </c:pt>
                <c:pt idx="16">
                  <c:v>Uruguay</c:v>
                </c:pt>
                <c:pt idx="17">
                  <c:v>Venezuela</c:v>
                </c:pt>
              </c:strCache>
            </c:strRef>
          </c:cat>
          <c:val>
            <c:numRef>
              <c:f>GRÁFICO_2!$D$23:$D$40</c:f>
              <c:numCache>
                <c:formatCode>General</c:formatCode>
                <c:ptCount val="18"/>
                <c:pt idx="0">
                  <c:v>118</c:v>
                </c:pt>
                <c:pt idx="1">
                  <c:v>109</c:v>
                </c:pt>
                <c:pt idx="2">
                  <c:v>133</c:v>
                </c:pt>
                <c:pt idx="3">
                  <c:v>157</c:v>
                </c:pt>
                <c:pt idx="4">
                  <c:v>168</c:v>
                </c:pt>
                <c:pt idx="5">
                  <c:v>215</c:v>
                </c:pt>
                <c:pt idx="6">
                  <c:v>65</c:v>
                </c:pt>
                <c:pt idx="7">
                  <c:v>130</c:v>
                </c:pt>
                <c:pt idx="10">
                  <c:v>152</c:v>
                </c:pt>
                <c:pt idx="11">
                  <c:v>128</c:v>
                </c:pt>
                <c:pt idx="12">
                  <c:v>293</c:v>
                </c:pt>
                <c:pt idx="13">
                  <c:v>67</c:v>
                </c:pt>
                <c:pt idx="14">
                  <c:v>108</c:v>
                </c:pt>
                <c:pt idx="16">
                  <c:v>129</c:v>
                </c:pt>
                <c:pt idx="17">
                  <c:v>85</c:v>
                </c:pt>
              </c:numCache>
            </c:numRef>
          </c:val>
        </c:ser>
        <c:ser>
          <c:idx val="3"/>
          <c:order val="3"/>
          <c:tx>
            <c:strRef>
              <c:f>GRÁFICO_2!$E$22</c:f>
              <c:strCache>
                <c:ptCount val="1"/>
                <c:pt idx="0">
                  <c:v>2004</c:v>
                </c:pt>
              </c:strCache>
            </c:strRef>
          </c:tx>
          <c:cat>
            <c:strRef>
              <c:f>GRÁFICO_2!$A$23:$A$40</c:f>
              <c:strCache>
                <c:ptCount val="18"/>
                <c:pt idx="0">
                  <c:v>Argentina</c:v>
                </c:pt>
                <c:pt idx="1">
                  <c:v>Bolivia</c:v>
                </c:pt>
                <c:pt idx="2">
                  <c:v>Brasil</c:v>
                </c:pt>
                <c:pt idx="3">
                  <c:v>Colombia</c:v>
                </c:pt>
                <c:pt idx="4">
                  <c:v>Costa Rica</c:v>
                </c:pt>
                <c:pt idx="5">
                  <c:v>Chile</c:v>
                </c:pt>
                <c:pt idx="6">
                  <c:v>Ecuador</c:v>
                </c:pt>
                <c:pt idx="7">
                  <c:v>El Salvador</c:v>
                </c:pt>
                <c:pt idx="8">
                  <c:v>Guatemala</c:v>
                </c:pt>
                <c:pt idx="9">
                  <c:v>Honduras</c:v>
                </c:pt>
                <c:pt idx="10">
                  <c:v>México</c:v>
                </c:pt>
                <c:pt idx="11">
                  <c:v>Nicaragua</c:v>
                </c:pt>
                <c:pt idx="12">
                  <c:v>Panamá</c:v>
                </c:pt>
                <c:pt idx="13">
                  <c:v>Paraguay</c:v>
                </c:pt>
                <c:pt idx="14">
                  <c:v>Perú</c:v>
                </c:pt>
                <c:pt idx="15">
                  <c:v>R. Dominicana</c:v>
                </c:pt>
                <c:pt idx="16">
                  <c:v>Uruguay</c:v>
                </c:pt>
                <c:pt idx="17">
                  <c:v>Venezuela</c:v>
                </c:pt>
              </c:strCache>
            </c:strRef>
          </c:cat>
          <c:val>
            <c:numRef>
              <c:f>GRÁFICO_2!$E$23:$E$40</c:f>
              <c:numCache>
                <c:formatCode>General</c:formatCode>
                <c:ptCount val="18"/>
                <c:pt idx="0">
                  <c:v>163</c:v>
                </c:pt>
                <c:pt idx="2">
                  <c:v>182</c:v>
                </c:pt>
                <c:pt idx="3">
                  <c:v>199</c:v>
                </c:pt>
                <c:pt idx="4">
                  <c:v>196</c:v>
                </c:pt>
                <c:pt idx="5">
                  <c:v>226</c:v>
                </c:pt>
                <c:pt idx="6">
                  <c:v>87</c:v>
                </c:pt>
                <c:pt idx="7">
                  <c:v>188</c:v>
                </c:pt>
                <c:pt idx="8">
                  <c:v>96</c:v>
                </c:pt>
                <c:pt idx="10">
                  <c:v>185</c:v>
                </c:pt>
                <c:pt idx="11">
                  <c:v>116</c:v>
                </c:pt>
                <c:pt idx="12">
                  <c:v>360</c:v>
                </c:pt>
                <c:pt idx="13">
                  <c:v>107</c:v>
                </c:pt>
                <c:pt idx="14">
                  <c:v>116</c:v>
                </c:pt>
                <c:pt idx="15">
                  <c:v>150</c:v>
                </c:pt>
                <c:pt idx="16">
                  <c:v>215</c:v>
                </c:pt>
                <c:pt idx="17">
                  <c:v>98</c:v>
                </c:pt>
              </c:numCache>
            </c:numRef>
          </c:val>
        </c:ser>
        <c:ser>
          <c:idx val="4"/>
          <c:order val="4"/>
          <c:tx>
            <c:strRef>
              <c:f>GRÁFICO_2!$F$22</c:f>
              <c:strCache>
                <c:ptCount val="1"/>
                <c:pt idx="0">
                  <c:v>2008</c:v>
                </c:pt>
              </c:strCache>
            </c:strRef>
          </c:tx>
          <c:cat>
            <c:strRef>
              <c:f>GRÁFICO_2!$A$23:$A$40</c:f>
              <c:strCache>
                <c:ptCount val="18"/>
                <c:pt idx="0">
                  <c:v>Argentina</c:v>
                </c:pt>
                <c:pt idx="1">
                  <c:v>Bolivia</c:v>
                </c:pt>
                <c:pt idx="2">
                  <c:v>Brasil</c:v>
                </c:pt>
                <c:pt idx="3">
                  <c:v>Colombia</c:v>
                </c:pt>
                <c:pt idx="4">
                  <c:v>Costa Rica</c:v>
                </c:pt>
                <c:pt idx="5">
                  <c:v>Chile</c:v>
                </c:pt>
                <c:pt idx="6">
                  <c:v>Ecuador</c:v>
                </c:pt>
                <c:pt idx="7">
                  <c:v>El Salvador</c:v>
                </c:pt>
                <c:pt idx="8">
                  <c:v>Guatemala</c:v>
                </c:pt>
                <c:pt idx="9">
                  <c:v>Honduras</c:v>
                </c:pt>
                <c:pt idx="10">
                  <c:v>México</c:v>
                </c:pt>
                <c:pt idx="11">
                  <c:v>Nicaragua</c:v>
                </c:pt>
                <c:pt idx="12">
                  <c:v>Panamá</c:v>
                </c:pt>
                <c:pt idx="13">
                  <c:v>Paraguay</c:v>
                </c:pt>
                <c:pt idx="14">
                  <c:v>Perú</c:v>
                </c:pt>
                <c:pt idx="15">
                  <c:v>R. Dominicana</c:v>
                </c:pt>
                <c:pt idx="16">
                  <c:v>Uruguay</c:v>
                </c:pt>
                <c:pt idx="17">
                  <c:v>Venezuela</c:v>
                </c:pt>
              </c:strCache>
            </c:strRef>
          </c:cat>
          <c:val>
            <c:numRef>
              <c:f>GRÁFICO_2!$F$23:$F$40</c:f>
              <c:numCache>
                <c:formatCode>General</c:formatCode>
                <c:ptCount val="18"/>
                <c:pt idx="0">
                  <c:v>152</c:v>
                </c:pt>
                <c:pt idx="1">
                  <c:v>85</c:v>
                </c:pt>
                <c:pt idx="2">
                  <c:v>226</c:v>
                </c:pt>
                <c:pt idx="3">
                  <c:v>188</c:v>
                </c:pt>
                <c:pt idx="4">
                  <c:v>189</c:v>
                </c:pt>
                <c:pt idx="5">
                  <c:v>318</c:v>
                </c:pt>
                <c:pt idx="6">
                  <c:v>118</c:v>
                </c:pt>
                <c:pt idx="7">
                  <c:v>258</c:v>
                </c:pt>
                <c:pt idx="8">
                  <c:v>88</c:v>
                </c:pt>
                <c:pt idx="9">
                  <c:v>148</c:v>
                </c:pt>
                <c:pt idx="10">
                  <c:v>202</c:v>
                </c:pt>
                <c:pt idx="11">
                  <c:v>120</c:v>
                </c:pt>
                <c:pt idx="12">
                  <c:v>275</c:v>
                </c:pt>
                <c:pt idx="13">
                  <c:v>100</c:v>
                </c:pt>
                <c:pt idx="14">
                  <c:v>153</c:v>
                </c:pt>
                <c:pt idx="15">
                  <c:v>166</c:v>
                </c:pt>
                <c:pt idx="16">
                  <c:v>231</c:v>
                </c:pt>
              </c:numCache>
            </c:numRef>
          </c:val>
        </c:ser>
        <c:ser>
          <c:idx val="5"/>
          <c:order val="5"/>
          <c:tx>
            <c:strRef>
              <c:f>GRÁFICO_2!$G$22</c:f>
              <c:strCache>
                <c:ptCount val="1"/>
                <c:pt idx="0">
                  <c:v>2011</c:v>
                </c:pt>
              </c:strCache>
            </c:strRef>
          </c:tx>
          <c:spPr>
            <a:solidFill>
              <a:schemeClr val="tx1">
                <a:lumMod val="65000"/>
                <a:lumOff val="35000"/>
              </a:schemeClr>
            </a:solidFill>
          </c:spPr>
          <c:cat>
            <c:strRef>
              <c:f>GRÁFICO_2!$A$23:$A$40</c:f>
              <c:strCache>
                <c:ptCount val="18"/>
                <c:pt idx="0">
                  <c:v>Argentina</c:v>
                </c:pt>
                <c:pt idx="1">
                  <c:v>Bolivia</c:v>
                </c:pt>
                <c:pt idx="2">
                  <c:v>Brasil</c:v>
                </c:pt>
                <c:pt idx="3">
                  <c:v>Colombia</c:v>
                </c:pt>
                <c:pt idx="4">
                  <c:v>Costa Rica</c:v>
                </c:pt>
                <c:pt idx="5">
                  <c:v>Chile</c:v>
                </c:pt>
                <c:pt idx="6">
                  <c:v>Ecuador</c:v>
                </c:pt>
                <c:pt idx="7">
                  <c:v>El Salvador</c:v>
                </c:pt>
                <c:pt idx="8">
                  <c:v>Guatemala</c:v>
                </c:pt>
                <c:pt idx="9">
                  <c:v>Honduras</c:v>
                </c:pt>
                <c:pt idx="10">
                  <c:v>México</c:v>
                </c:pt>
                <c:pt idx="11">
                  <c:v>Nicaragua</c:v>
                </c:pt>
                <c:pt idx="12">
                  <c:v>Panamá</c:v>
                </c:pt>
                <c:pt idx="13">
                  <c:v>Paraguay</c:v>
                </c:pt>
                <c:pt idx="14">
                  <c:v>Perú</c:v>
                </c:pt>
                <c:pt idx="15">
                  <c:v>R. Dominicana</c:v>
                </c:pt>
                <c:pt idx="16">
                  <c:v>Uruguay</c:v>
                </c:pt>
                <c:pt idx="17">
                  <c:v>Venezuela</c:v>
                </c:pt>
              </c:strCache>
            </c:strRef>
          </c:cat>
          <c:val>
            <c:numRef>
              <c:f>GRÁFICO_2!$G$23:$G$40</c:f>
              <c:numCache>
                <c:formatCode>General</c:formatCode>
                <c:ptCount val="18"/>
                <c:pt idx="1">
                  <c:v>107</c:v>
                </c:pt>
                <c:pt idx="2">
                  <c:v>253</c:v>
                </c:pt>
                <c:pt idx="3">
                  <c:v>193</c:v>
                </c:pt>
                <c:pt idx="4">
                  <c:v>238</c:v>
                </c:pt>
                <c:pt idx="5">
                  <c:v>311</c:v>
                </c:pt>
                <c:pt idx="6">
                  <c:v>107</c:v>
                </c:pt>
                <c:pt idx="7">
                  <c:v>322</c:v>
                </c:pt>
                <c:pt idx="8">
                  <c:v>84</c:v>
                </c:pt>
                <c:pt idx="9">
                  <c:v>154</c:v>
                </c:pt>
                <c:pt idx="10">
                  <c:v>203</c:v>
                </c:pt>
                <c:pt idx="11">
                  <c:v>134</c:v>
                </c:pt>
                <c:pt idx="12">
                  <c:v>378</c:v>
                </c:pt>
                <c:pt idx="13">
                  <c:v>109</c:v>
                </c:pt>
                <c:pt idx="14">
                  <c:v>172</c:v>
                </c:pt>
                <c:pt idx="15">
                  <c:v>212</c:v>
                </c:pt>
                <c:pt idx="16">
                  <c:v>267</c:v>
                </c:pt>
              </c:numCache>
            </c:numRef>
          </c:val>
        </c:ser>
        <c:gapWidth val="75"/>
        <c:overlap val="-25"/>
        <c:axId val="237681664"/>
        <c:axId val="237708032"/>
      </c:barChart>
      <c:catAx>
        <c:axId val="237681664"/>
        <c:scaling>
          <c:orientation val="minMax"/>
        </c:scaling>
        <c:axPos val="b"/>
        <c:majorTickMark val="none"/>
        <c:tickLblPos val="nextTo"/>
        <c:txPr>
          <a:bodyPr/>
          <a:lstStyle/>
          <a:p>
            <a:pPr>
              <a:defRPr lang="es-SV"/>
            </a:pPr>
            <a:endParaRPr lang="es-ES"/>
          </a:p>
        </c:txPr>
        <c:crossAx val="237708032"/>
        <c:crosses val="autoZero"/>
        <c:auto val="1"/>
        <c:lblAlgn val="ctr"/>
        <c:lblOffset val="100"/>
      </c:catAx>
      <c:valAx>
        <c:axId val="237708032"/>
        <c:scaling>
          <c:orientation val="minMax"/>
        </c:scaling>
        <c:axPos val="l"/>
        <c:majorGridlines/>
        <c:numFmt formatCode="General" sourceLinked="1"/>
        <c:majorTickMark val="none"/>
        <c:tickLblPos val="nextTo"/>
        <c:spPr>
          <a:ln w="9525">
            <a:noFill/>
          </a:ln>
        </c:spPr>
        <c:txPr>
          <a:bodyPr/>
          <a:lstStyle/>
          <a:p>
            <a:pPr>
              <a:defRPr lang="es-SV"/>
            </a:pPr>
            <a:endParaRPr lang="es-ES"/>
          </a:p>
        </c:txPr>
        <c:crossAx val="237681664"/>
        <c:crosses val="autoZero"/>
        <c:crossBetween val="between"/>
      </c:valAx>
      <c:spPr>
        <a:noFill/>
      </c:spPr>
    </c:plotArea>
    <c:legend>
      <c:legendPos val="b"/>
      <c:layout/>
      <c:txPr>
        <a:bodyPr/>
        <a:lstStyle/>
        <a:p>
          <a:pPr>
            <a:defRPr lang="es-SV"/>
          </a:pPr>
          <a:endParaRPr lang="es-ES"/>
        </a:p>
      </c:txPr>
    </c:legend>
    <c:plotVisOnly val="1"/>
    <c:dispBlanksAs val="gap"/>
  </c:chart>
  <c:txPr>
    <a:bodyPr/>
    <a:lstStyle/>
    <a:p>
      <a:pPr>
        <a:defRPr>
          <a:latin typeface="+mj-lt"/>
        </a:defRPr>
      </a:pPr>
      <a:endParaRPr lang="es-ES"/>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s-ES"/>
  <c:clrMapOvr bg1="lt1" tx1="dk1" bg2="lt2" tx2="dk2" accent1="accent1" accent2="accent2" accent3="accent3" accent4="accent4" accent5="accent5" accent6="accent6" hlink="hlink" folHlink="folHlink"/>
  <c:chart>
    <c:autoTitleDeleted val="1"/>
    <c:plotArea>
      <c:layout/>
      <c:barChart>
        <c:barDir val="col"/>
        <c:grouping val="clustered"/>
        <c:ser>
          <c:idx val="0"/>
          <c:order val="0"/>
          <c:tx>
            <c:strRef>
              <c:f>GRÁFICO_1!$B$23</c:f>
              <c:strCache>
                <c:ptCount val="1"/>
                <c:pt idx="0">
                  <c:v>Año 2011</c:v>
                </c:pt>
              </c:strCache>
            </c:strRef>
          </c:tx>
          <c:spPr>
            <a:solidFill>
              <a:srgbClr val="2F5897">
                <a:lumMod val="75000"/>
              </a:srgbClr>
            </a:solidFill>
          </c:spPr>
          <c:dLbls>
            <c:txPr>
              <a:bodyPr/>
              <a:lstStyle/>
              <a:p>
                <a:pPr>
                  <a:defRPr lang="es-SV"/>
                </a:pPr>
                <a:endParaRPr lang="es-ES"/>
              </a:p>
            </c:txPr>
            <c:showVal val="1"/>
          </c:dLbls>
          <c:cat>
            <c:strRef>
              <c:f>GRÁFICO_1!$A$24:$A$37</c:f>
              <c:strCache>
                <c:ptCount val="14"/>
                <c:pt idx="0">
                  <c:v>Paraguay</c:v>
                </c:pt>
                <c:pt idx="1">
                  <c:v>México</c:v>
                </c:pt>
                <c:pt idx="2">
                  <c:v>Uruguay</c:v>
                </c:pt>
                <c:pt idx="3">
                  <c:v>Costa Rica</c:v>
                </c:pt>
                <c:pt idx="4">
                  <c:v>Colombia</c:v>
                </c:pt>
                <c:pt idx="5">
                  <c:v>Chile</c:v>
                </c:pt>
                <c:pt idx="6">
                  <c:v>Ecuador</c:v>
                </c:pt>
                <c:pt idx="7">
                  <c:v>Honduras</c:v>
                </c:pt>
                <c:pt idx="8">
                  <c:v>Brasil</c:v>
                </c:pt>
                <c:pt idx="9">
                  <c:v>R. Dominicana</c:v>
                </c:pt>
                <c:pt idx="10">
                  <c:v>Nicaragua</c:v>
                </c:pt>
                <c:pt idx="11">
                  <c:v>Panamá</c:v>
                </c:pt>
                <c:pt idx="12">
                  <c:v>Guatemala</c:v>
                </c:pt>
                <c:pt idx="13">
                  <c:v>El Salvador</c:v>
                </c:pt>
              </c:strCache>
            </c:strRef>
          </c:cat>
          <c:val>
            <c:numRef>
              <c:f>GRÁFICO_1!$B$24:$B$37</c:f>
              <c:numCache>
                <c:formatCode>#,##0</c:formatCode>
                <c:ptCount val="14"/>
                <c:pt idx="0">
                  <c:v>122</c:v>
                </c:pt>
                <c:pt idx="1">
                  <c:v>123</c:v>
                </c:pt>
                <c:pt idx="2">
                  <c:v>124</c:v>
                </c:pt>
                <c:pt idx="3">
                  <c:v>127</c:v>
                </c:pt>
                <c:pt idx="4">
                  <c:v>128</c:v>
                </c:pt>
                <c:pt idx="5">
                  <c:v>146</c:v>
                </c:pt>
                <c:pt idx="6">
                  <c:v>146</c:v>
                </c:pt>
                <c:pt idx="7">
                  <c:v>146</c:v>
                </c:pt>
                <c:pt idx="8">
                  <c:v>168</c:v>
                </c:pt>
                <c:pt idx="9">
                  <c:v>178</c:v>
                </c:pt>
                <c:pt idx="10">
                  <c:v>179</c:v>
                </c:pt>
                <c:pt idx="11">
                  <c:v>180</c:v>
                </c:pt>
                <c:pt idx="12">
                  <c:v>190</c:v>
                </c:pt>
                <c:pt idx="13">
                  <c:v>298</c:v>
                </c:pt>
              </c:numCache>
            </c:numRef>
          </c:val>
        </c:ser>
        <c:axId val="237937024"/>
        <c:axId val="237939328"/>
      </c:barChart>
      <c:lineChart>
        <c:grouping val="standard"/>
        <c:ser>
          <c:idx val="1"/>
          <c:order val="1"/>
          <c:tx>
            <c:strRef>
              <c:f>GRÁFICO_1!$C$23</c:f>
              <c:strCache>
                <c:ptCount val="1"/>
              </c:strCache>
            </c:strRef>
          </c:tx>
          <c:spPr>
            <a:ln>
              <a:solidFill>
                <a:srgbClr val="FFFF00"/>
              </a:solidFill>
            </a:ln>
          </c:spPr>
          <c:marker>
            <c:symbol val="none"/>
          </c:marker>
          <c:trendline>
            <c:spPr>
              <a:ln>
                <a:solidFill>
                  <a:srgbClr val="FFFF00"/>
                </a:solidFill>
              </a:ln>
            </c:spPr>
            <c:trendlineType val="linear"/>
          </c:trendline>
          <c:cat>
            <c:strRef>
              <c:f>GRÁFICO_1!$A$24:$A$37</c:f>
              <c:strCache>
                <c:ptCount val="14"/>
                <c:pt idx="0">
                  <c:v>Paraguay</c:v>
                </c:pt>
                <c:pt idx="1">
                  <c:v>México</c:v>
                </c:pt>
                <c:pt idx="2">
                  <c:v>Uruguay</c:v>
                </c:pt>
                <c:pt idx="3">
                  <c:v>Costa Rica</c:v>
                </c:pt>
                <c:pt idx="4">
                  <c:v>Colombia</c:v>
                </c:pt>
                <c:pt idx="5">
                  <c:v>Chile</c:v>
                </c:pt>
                <c:pt idx="6">
                  <c:v>Ecuador</c:v>
                </c:pt>
                <c:pt idx="7">
                  <c:v>Honduras</c:v>
                </c:pt>
                <c:pt idx="8">
                  <c:v>Brasil</c:v>
                </c:pt>
                <c:pt idx="9">
                  <c:v>R. Dominicana</c:v>
                </c:pt>
                <c:pt idx="10">
                  <c:v>Nicaragua</c:v>
                </c:pt>
                <c:pt idx="11">
                  <c:v>Panamá</c:v>
                </c:pt>
                <c:pt idx="12">
                  <c:v>Guatemala</c:v>
                </c:pt>
                <c:pt idx="13">
                  <c:v>El Salvador</c:v>
                </c:pt>
              </c:strCache>
            </c:strRef>
          </c:cat>
          <c:val>
            <c:numRef>
              <c:f>GRÁFICO_1!$C$24:$C$37</c:f>
              <c:numCache>
                <c:formatCode>General</c:formatCode>
                <c:ptCount val="14"/>
                <c:pt idx="0">
                  <c:v>100</c:v>
                </c:pt>
                <c:pt idx="1">
                  <c:v>100</c:v>
                </c:pt>
                <c:pt idx="2">
                  <c:v>100</c:v>
                </c:pt>
                <c:pt idx="3">
                  <c:v>100</c:v>
                </c:pt>
                <c:pt idx="4">
                  <c:v>100</c:v>
                </c:pt>
                <c:pt idx="5">
                  <c:v>100</c:v>
                </c:pt>
                <c:pt idx="6">
                  <c:v>100</c:v>
                </c:pt>
                <c:pt idx="7">
                  <c:v>100</c:v>
                </c:pt>
                <c:pt idx="8">
                  <c:v>100</c:v>
                </c:pt>
                <c:pt idx="9">
                  <c:v>100</c:v>
                </c:pt>
                <c:pt idx="10">
                  <c:v>100</c:v>
                </c:pt>
                <c:pt idx="11">
                  <c:v>100</c:v>
                </c:pt>
                <c:pt idx="12">
                  <c:v>100</c:v>
                </c:pt>
                <c:pt idx="13">
                  <c:v>100</c:v>
                </c:pt>
              </c:numCache>
            </c:numRef>
          </c:val>
        </c:ser>
        <c:marker val="1"/>
        <c:axId val="237937024"/>
        <c:axId val="237939328"/>
      </c:lineChart>
      <c:catAx>
        <c:axId val="237937024"/>
        <c:scaling>
          <c:orientation val="minMax"/>
        </c:scaling>
        <c:axPos val="b"/>
        <c:majorTickMark val="none"/>
        <c:tickLblPos val="nextTo"/>
        <c:txPr>
          <a:bodyPr/>
          <a:lstStyle/>
          <a:p>
            <a:pPr>
              <a:defRPr lang="es-SV"/>
            </a:pPr>
            <a:endParaRPr lang="es-ES"/>
          </a:p>
        </c:txPr>
        <c:crossAx val="237939328"/>
        <c:crosses val="autoZero"/>
        <c:auto val="1"/>
        <c:lblAlgn val="ctr"/>
        <c:lblOffset val="100"/>
      </c:catAx>
      <c:valAx>
        <c:axId val="237939328"/>
        <c:scaling>
          <c:orientation val="minMax"/>
        </c:scaling>
        <c:delete val="1"/>
        <c:axPos val="l"/>
        <c:title>
          <c:tx>
            <c:rich>
              <a:bodyPr/>
              <a:lstStyle/>
              <a:p>
                <a:pPr>
                  <a:defRPr lang="es-SV" b="0">
                    <a:latin typeface="Cambria" pitchFamily="18" charset="0"/>
                  </a:defRPr>
                </a:pPr>
                <a:r>
                  <a:rPr lang="en-US" b="0">
                    <a:latin typeface="Cambria" pitchFamily="18" charset="0"/>
                  </a:rPr>
                  <a:t>Densidad por 100 plazas</a:t>
                </a:r>
              </a:p>
            </c:rich>
          </c:tx>
          <c:layout/>
        </c:title>
        <c:numFmt formatCode="#,##0" sourceLinked="1"/>
        <c:tickLblPos val="none"/>
        <c:crossAx val="237937024"/>
        <c:crosses val="autoZero"/>
        <c:crossBetween val="between"/>
      </c:valAx>
    </c:plotArea>
    <c:plotVisOnly val="1"/>
    <c:dispBlanksAs val="gap"/>
  </c:chart>
  <c:txPr>
    <a:bodyPr/>
    <a:lstStyle/>
    <a:p>
      <a:pPr>
        <a:defRPr>
          <a:latin typeface="+mj-lt"/>
        </a:defRPr>
      </a:pPr>
      <a:endParaRPr lang="es-ES"/>
    </a:p>
  </c:txPr>
  <c:externalData r:id="rId2"/>
  <c:userShapes r:id="rId3"/>
</c:chartSpace>
</file>

<file path=ppt/charts/chart6.xml><?xml version="1.0" encoding="utf-8"?>
<c:chartSpace xmlns:c="http://schemas.openxmlformats.org/drawingml/2006/chart" xmlns:a="http://schemas.openxmlformats.org/drawingml/2006/main" xmlns:r="http://schemas.openxmlformats.org/officeDocument/2006/relationships">
  <c:date1904 val="1"/>
  <c:lang val="es-ES"/>
  <c:clrMapOvr bg1="lt1" tx1="dk1" bg2="lt2" tx2="dk2" accent1="accent1" accent2="accent2" accent3="accent3" accent4="accent4" accent5="accent5" accent6="accent6" hlink="hlink" folHlink="folHlink"/>
  <c:chart>
    <c:autoTitleDeleted val="1"/>
    <c:plotArea>
      <c:layout/>
      <c:barChart>
        <c:barDir val="col"/>
        <c:grouping val="clustered"/>
        <c:ser>
          <c:idx val="0"/>
          <c:order val="0"/>
          <c:tx>
            <c:strRef>
              <c:f>gráfico_3!$C$2</c:f>
              <c:strCache>
                <c:ptCount val="1"/>
                <c:pt idx="0">
                  <c:v>Índice de Gini</c:v>
                </c:pt>
              </c:strCache>
            </c:strRef>
          </c:tx>
          <c:dPt>
            <c:idx val="20"/>
            <c:spPr>
              <a:solidFill>
                <a:schemeClr val="accent2">
                  <a:lumMod val="60000"/>
                  <a:lumOff val="40000"/>
                </a:schemeClr>
              </a:solidFill>
            </c:spPr>
          </c:dPt>
          <c:dPt>
            <c:idx val="21"/>
            <c:spPr>
              <a:solidFill>
                <a:schemeClr val="accent2">
                  <a:lumMod val="60000"/>
                  <a:lumOff val="40000"/>
                </a:schemeClr>
              </a:solidFill>
            </c:spPr>
          </c:dPt>
          <c:dPt>
            <c:idx val="22"/>
            <c:spPr>
              <a:solidFill>
                <a:schemeClr val="accent2">
                  <a:lumMod val="60000"/>
                  <a:lumOff val="40000"/>
                </a:schemeClr>
              </a:solidFill>
            </c:spPr>
          </c:dPt>
          <c:dPt>
            <c:idx val="23"/>
            <c:spPr>
              <a:solidFill>
                <a:schemeClr val="accent2">
                  <a:lumMod val="60000"/>
                  <a:lumOff val="40000"/>
                </a:schemeClr>
              </a:solidFill>
            </c:spPr>
          </c:dPt>
          <c:dPt>
            <c:idx val="24"/>
            <c:spPr>
              <a:solidFill>
                <a:schemeClr val="accent2">
                  <a:lumMod val="60000"/>
                  <a:lumOff val="40000"/>
                </a:schemeClr>
              </a:solidFill>
            </c:spPr>
          </c:dPt>
          <c:dPt>
            <c:idx val="25"/>
            <c:spPr>
              <a:solidFill>
                <a:schemeClr val="accent2">
                  <a:lumMod val="60000"/>
                  <a:lumOff val="40000"/>
                </a:schemeClr>
              </a:solidFill>
            </c:spPr>
          </c:dPt>
          <c:dPt>
            <c:idx val="26"/>
            <c:spPr>
              <a:solidFill>
                <a:schemeClr val="accent2">
                  <a:lumMod val="60000"/>
                  <a:lumOff val="40000"/>
                </a:schemeClr>
              </a:solidFill>
            </c:spPr>
          </c:dPt>
          <c:dPt>
            <c:idx val="27"/>
            <c:spPr>
              <a:solidFill>
                <a:schemeClr val="accent2">
                  <a:lumMod val="60000"/>
                  <a:lumOff val="40000"/>
                </a:schemeClr>
              </a:solidFill>
            </c:spPr>
          </c:dPt>
          <c:dPt>
            <c:idx val="28"/>
            <c:spPr>
              <a:solidFill>
                <a:schemeClr val="accent2">
                  <a:lumMod val="60000"/>
                  <a:lumOff val="40000"/>
                </a:schemeClr>
              </a:solidFill>
            </c:spPr>
          </c:dPt>
          <c:dPt>
            <c:idx val="29"/>
            <c:spPr>
              <a:solidFill>
                <a:schemeClr val="accent2">
                  <a:lumMod val="60000"/>
                  <a:lumOff val="40000"/>
                </a:schemeClr>
              </a:solidFill>
            </c:spPr>
          </c:dPt>
          <c:dPt>
            <c:idx val="30"/>
            <c:spPr>
              <a:solidFill>
                <a:schemeClr val="bg1">
                  <a:lumMod val="50000"/>
                </a:schemeClr>
              </a:solidFill>
            </c:spPr>
          </c:dPt>
          <c:dPt>
            <c:idx val="31"/>
            <c:spPr>
              <a:solidFill>
                <a:schemeClr val="bg1">
                  <a:lumMod val="50000"/>
                </a:schemeClr>
              </a:solidFill>
            </c:spPr>
          </c:dPt>
          <c:dPt>
            <c:idx val="32"/>
            <c:spPr>
              <a:solidFill>
                <a:schemeClr val="bg1">
                  <a:lumMod val="50000"/>
                </a:schemeClr>
              </a:solidFill>
            </c:spPr>
          </c:dPt>
          <c:dPt>
            <c:idx val="33"/>
            <c:spPr>
              <a:solidFill>
                <a:schemeClr val="bg1">
                  <a:lumMod val="50000"/>
                </a:schemeClr>
              </a:solidFill>
            </c:spPr>
          </c:dPt>
          <c:dPt>
            <c:idx val="34"/>
            <c:spPr>
              <a:solidFill>
                <a:schemeClr val="bg1">
                  <a:lumMod val="50000"/>
                </a:schemeClr>
              </a:solidFill>
            </c:spPr>
          </c:dPt>
          <c:dPt>
            <c:idx val="35"/>
            <c:spPr>
              <a:solidFill>
                <a:schemeClr val="bg1">
                  <a:lumMod val="50000"/>
                </a:schemeClr>
              </a:solidFill>
            </c:spPr>
          </c:dPt>
          <c:dPt>
            <c:idx val="36"/>
            <c:spPr>
              <a:solidFill>
                <a:schemeClr val="bg1">
                  <a:lumMod val="50000"/>
                </a:schemeClr>
              </a:solidFill>
            </c:spPr>
          </c:dPt>
          <c:dPt>
            <c:idx val="37"/>
            <c:spPr>
              <a:solidFill>
                <a:schemeClr val="bg1">
                  <a:lumMod val="50000"/>
                </a:schemeClr>
              </a:solidFill>
            </c:spPr>
          </c:dPt>
          <c:dPt>
            <c:idx val="38"/>
            <c:spPr>
              <a:solidFill>
                <a:schemeClr val="bg1">
                  <a:lumMod val="50000"/>
                </a:schemeClr>
              </a:solidFill>
            </c:spPr>
          </c:dPt>
          <c:dPt>
            <c:idx val="39"/>
            <c:spPr>
              <a:solidFill>
                <a:schemeClr val="bg1">
                  <a:lumMod val="50000"/>
                </a:schemeClr>
              </a:solidFill>
            </c:spPr>
          </c:dPt>
          <c:dPt>
            <c:idx val="40"/>
            <c:spPr>
              <a:solidFill>
                <a:schemeClr val="bg1">
                  <a:lumMod val="50000"/>
                </a:schemeClr>
              </a:solidFill>
            </c:spPr>
          </c:dPt>
          <c:dPt>
            <c:idx val="41"/>
            <c:spPr>
              <a:solidFill>
                <a:schemeClr val="bg1">
                  <a:lumMod val="50000"/>
                </a:schemeClr>
              </a:solidFill>
            </c:spPr>
          </c:dPt>
          <c:dPt>
            <c:idx val="42"/>
            <c:spPr>
              <a:solidFill>
                <a:schemeClr val="bg1">
                  <a:lumMod val="50000"/>
                </a:schemeClr>
              </a:solidFill>
            </c:spPr>
          </c:dPt>
          <c:dPt>
            <c:idx val="43"/>
            <c:spPr>
              <a:solidFill>
                <a:schemeClr val="bg1">
                  <a:lumMod val="50000"/>
                </a:schemeClr>
              </a:solidFill>
            </c:spPr>
          </c:dPt>
          <c:dPt>
            <c:idx val="44"/>
            <c:spPr>
              <a:solidFill>
                <a:schemeClr val="bg1">
                  <a:lumMod val="50000"/>
                </a:schemeClr>
              </a:solidFill>
            </c:spPr>
          </c:dPt>
          <c:dPt>
            <c:idx val="45"/>
            <c:spPr>
              <a:solidFill>
                <a:schemeClr val="bg1">
                  <a:lumMod val="50000"/>
                </a:schemeClr>
              </a:solidFill>
            </c:spPr>
          </c:dPt>
          <c:dPt>
            <c:idx val="46"/>
            <c:spPr>
              <a:solidFill>
                <a:schemeClr val="bg1">
                  <a:lumMod val="50000"/>
                </a:schemeClr>
              </a:solidFill>
            </c:spPr>
          </c:dPt>
          <c:dPt>
            <c:idx val="47"/>
            <c:spPr>
              <a:solidFill>
                <a:schemeClr val="bg1">
                  <a:lumMod val="50000"/>
                </a:schemeClr>
              </a:solidFill>
            </c:spPr>
          </c:dPt>
          <c:dPt>
            <c:idx val="48"/>
            <c:spPr>
              <a:solidFill>
                <a:schemeClr val="bg1">
                  <a:lumMod val="50000"/>
                </a:schemeClr>
              </a:solidFill>
            </c:spPr>
          </c:dPt>
          <c:dPt>
            <c:idx val="49"/>
            <c:spPr>
              <a:solidFill>
                <a:schemeClr val="bg1">
                  <a:lumMod val="50000"/>
                </a:schemeClr>
              </a:solidFill>
            </c:spPr>
          </c:dPt>
          <c:dPt>
            <c:idx val="50"/>
            <c:spPr>
              <a:solidFill>
                <a:schemeClr val="bg1">
                  <a:lumMod val="50000"/>
                </a:schemeClr>
              </a:solidFill>
            </c:spPr>
          </c:dPt>
          <c:dPt>
            <c:idx val="51"/>
            <c:spPr>
              <a:solidFill>
                <a:schemeClr val="bg1">
                  <a:lumMod val="50000"/>
                </a:schemeClr>
              </a:solidFill>
            </c:spPr>
          </c:dPt>
          <c:dLbls>
            <c:txPr>
              <a:bodyPr/>
              <a:lstStyle/>
              <a:p>
                <a:pPr>
                  <a:defRPr lang="es-SV" sz="800">
                    <a:latin typeface="+mj-lt"/>
                  </a:defRPr>
                </a:pPr>
                <a:endParaRPr lang="es-ES"/>
              </a:p>
            </c:txPr>
            <c:showVal val="1"/>
          </c:dLbls>
          <c:cat>
            <c:strRef>
              <c:f>gráfico_3!$B$3:$B$54</c:f>
              <c:strCache>
                <c:ptCount val="52"/>
                <c:pt idx="0">
                  <c:v>Uruguay</c:v>
                </c:pt>
                <c:pt idx="1">
                  <c:v>Costa Rica</c:v>
                </c:pt>
                <c:pt idx="2">
                  <c:v>Venezuela (Rep.Bolivariana de)</c:v>
                </c:pt>
                <c:pt idx="3">
                  <c:v>Argentina</c:v>
                </c:pt>
                <c:pt idx="4">
                  <c:v>El Salvador</c:v>
                </c:pt>
                <c:pt idx="5">
                  <c:v>Perú</c:v>
                </c:pt>
                <c:pt idx="6">
                  <c:v>México</c:v>
                </c:pt>
                <c:pt idx="7">
                  <c:v>Rep. Dominicana</c:v>
                </c:pt>
                <c:pt idx="8">
                  <c:v>Guyana</c:v>
                </c:pt>
                <c:pt idx="9">
                  <c:v>Nicaragua</c:v>
                </c:pt>
                <c:pt idx="10">
                  <c:v>Guatemala</c:v>
                </c:pt>
                <c:pt idx="11">
                  <c:v>Chile</c:v>
                </c:pt>
                <c:pt idx="12">
                  <c:v>Pánama</c:v>
                </c:pt>
                <c:pt idx="13">
                  <c:v>Honduras</c:v>
                </c:pt>
                <c:pt idx="14">
                  <c:v>Paraguay</c:v>
                </c:pt>
                <c:pt idx="15">
                  <c:v>Colombia</c:v>
                </c:pt>
                <c:pt idx="16">
                  <c:v>Brasil</c:v>
                </c:pt>
                <c:pt idx="17">
                  <c:v>Ecuador</c:v>
                </c:pt>
                <c:pt idx="18">
                  <c:v>haití</c:v>
                </c:pt>
                <c:pt idx="19">
                  <c:v>Bolivia</c:v>
                </c:pt>
                <c:pt idx="20">
                  <c:v>Taiwan</c:v>
                </c:pt>
                <c:pt idx="21">
                  <c:v>Jordania</c:v>
                </c:pt>
                <c:pt idx="22">
                  <c:v>indonesia</c:v>
                </c:pt>
                <c:pt idx="23">
                  <c:v>Corea</c:v>
                </c:pt>
                <c:pt idx="24">
                  <c:v>Bangladesh</c:v>
                </c:pt>
                <c:pt idx="25">
                  <c:v>China</c:v>
                </c:pt>
                <c:pt idx="26">
                  <c:v>Malasia</c:v>
                </c:pt>
                <c:pt idx="27">
                  <c:v>Filipinas</c:v>
                </c:pt>
                <c:pt idx="28">
                  <c:v>Nepal</c:v>
                </c:pt>
                <c:pt idx="29">
                  <c:v>Tailandia</c:v>
                </c:pt>
                <c:pt idx="30">
                  <c:v>Dinamarza</c:v>
                </c:pt>
                <c:pt idx="31">
                  <c:v>Finlandia</c:v>
                </c:pt>
                <c:pt idx="32">
                  <c:v>Noruega</c:v>
                </c:pt>
                <c:pt idx="33">
                  <c:v>Suecia</c:v>
                </c:pt>
                <c:pt idx="34">
                  <c:v>Austria</c:v>
                </c:pt>
                <c:pt idx="35">
                  <c:v>Bélgica</c:v>
                </c:pt>
                <c:pt idx="36">
                  <c:v>Luxemburgo</c:v>
                </c:pt>
                <c:pt idx="37">
                  <c:v>Holanda</c:v>
                </c:pt>
                <c:pt idx="38">
                  <c:v>Francia</c:v>
                </c:pt>
                <c:pt idx="39">
                  <c:v>Alemania</c:v>
                </c:pt>
                <c:pt idx="40">
                  <c:v>Australia</c:v>
                </c:pt>
                <c:pt idx="41">
                  <c:v>Canadá</c:v>
                </c:pt>
                <c:pt idx="42">
                  <c:v>España</c:v>
                </c:pt>
                <c:pt idx="43">
                  <c:v>Nueva Zelanda</c:v>
                </c:pt>
                <c:pt idx="44">
                  <c:v>Irlanda</c:v>
                </c:pt>
                <c:pt idx="45">
                  <c:v>Suiza</c:v>
                </c:pt>
                <c:pt idx="46">
                  <c:v>Grecia</c:v>
                </c:pt>
                <c:pt idx="47">
                  <c:v>Italia</c:v>
                </c:pt>
                <c:pt idx="48">
                  <c:v>Reino Unido</c:v>
                </c:pt>
                <c:pt idx="49">
                  <c:v>Israel</c:v>
                </c:pt>
                <c:pt idx="50">
                  <c:v>Estados Unidas</c:v>
                </c:pt>
                <c:pt idx="51">
                  <c:v>Portugal</c:v>
                </c:pt>
              </c:strCache>
            </c:strRef>
          </c:cat>
          <c:val>
            <c:numRef>
              <c:f>gráfico_3!$C$3:$C$54</c:f>
              <c:numCache>
                <c:formatCode>General</c:formatCode>
                <c:ptCount val="52"/>
                <c:pt idx="0">
                  <c:v>45</c:v>
                </c:pt>
                <c:pt idx="1">
                  <c:v>47</c:v>
                </c:pt>
                <c:pt idx="2">
                  <c:v>48</c:v>
                </c:pt>
                <c:pt idx="3">
                  <c:v>48</c:v>
                </c:pt>
                <c:pt idx="4">
                  <c:v>49</c:v>
                </c:pt>
                <c:pt idx="5">
                  <c:v>50</c:v>
                </c:pt>
                <c:pt idx="6">
                  <c:v>51</c:v>
                </c:pt>
                <c:pt idx="7">
                  <c:v>52</c:v>
                </c:pt>
                <c:pt idx="8">
                  <c:v>54</c:v>
                </c:pt>
                <c:pt idx="9">
                  <c:v>54</c:v>
                </c:pt>
                <c:pt idx="10">
                  <c:v>55</c:v>
                </c:pt>
                <c:pt idx="11">
                  <c:v>55</c:v>
                </c:pt>
                <c:pt idx="12">
                  <c:v>55</c:v>
                </c:pt>
                <c:pt idx="13">
                  <c:v>55</c:v>
                </c:pt>
                <c:pt idx="14">
                  <c:v>55</c:v>
                </c:pt>
                <c:pt idx="15">
                  <c:v>55</c:v>
                </c:pt>
                <c:pt idx="16">
                  <c:v>56</c:v>
                </c:pt>
                <c:pt idx="17">
                  <c:v>56</c:v>
                </c:pt>
                <c:pt idx="18">
                  <c:v>59</c:v>
                </c:pt>
                <c:pt idx="19">
                  <c:v>60</c:v>
                </c:pt>
                <c:pt idx="20">
                  <c:v>32</c:v>
                </c:pt>
                <c:pt idx="21">
                  <c:v>38</c:v>
                </c:pt>
                <c:pt idx="22">
                  <c:v>40</c:v>
                </c:pt>
                <c:pt idx="23">
                  <c:v>40</c:v>
                </c:pt>
                <c:pt idx="24">
                  <c:v>41</c:v>
                </c:pt>
                <c:pt idx="25">
                  <c:v>45</c:v>
                </c:pt>
                <c:pt idx="26">
                  <c:v>50</c:v>
                </c:pt>
                <c:pt idx="27">
                  <c:v>50</c:v>
                </c:pt>
                <c:pt idx="28">
                  <c:v>53</c:v>
                </c:pt>
                <c:pt idx="29">
                  <c:v>59</c:v>
                </c:pt>
                <c:pt idx="30">
                  <c:v>27</c:v>
                </c:pt>
                <c:pt idx="31">
                  <c:v>28</c:v>
                </c:pt>
                <c:pt idx="32">
                  <c:v>28</c:v>
                </c:pt>
                <c:pt idx="33">
                  <c:v>28</c:v>
                </c:pt>
                <c:pt idx="34">
                  <c:v>29</c:v>
                </c:pt>
                <c:pt idx="35">
                  <c:v>29</c:v>
                </c:pt>
                <c:pt idx="36">
                  <c:v>29</c:v>
                </c:pt>
                <c:pt idx="37">
                  <c:v>30</c:v>
                </c:pt>
                <c:pt idx="38">
                  <c:v>31</c:v>
                </c:pt>
                <c:pt idx="39">
                  <c:v>31</c:v>
                </c:pt>
                <c:pt idx="40">
                  <c:v>32</c:v>
                </c:pt>
                <c:pt idx="41">
                  <c:v>33</c:v>
                </c:pt>
                <c:pt idx="42">
                  <c:v>34</c:v>
                </c:pt>
                <c:pt idx="43">
                  <c:v>34</c:v>
                </c:pt>
                <c:pt idx="44">
                  <c:v>35</c:v>
                </c:pt>
                <c:pt idx="45">
                  <c:v>36</c:v>
                </c:pt>
                <c:pt idx="46">
                  <c:v>36</c:v>
                </c:pt>
                <c:pt idx="47">
                  <c:v>36</c:v>
                </c:pt>
                <c:pt idx="48">
                  <c:v>37</c:v>
                </c:pt>
                <c:pt idx="49">
                  <c:v>37</c:v>
                </c:pt>
                <c:pt idx="50">
                  <c:v>40</c:v>
                </c:pt>
                <c:pt idx="51">
                  <c:v>41</c:v>
                </c:pt>
              </c:numCache>
            </c:numRef>
          </c:val>
        </c:ser>
        <c:axId val="251543552"/>
        <c:axId val="251545088"/>
      </c:barChart>
      <c:catAx>
        <c:axId val="251543552"/>
        <c:scaling>
          <c:orientation val="minMax"/>
        </c:scaling>
        <c:axPos val="b"/>
        <c:tickLblPos val="nextTo"/>
        <c:txPr>
          <a:bodyPr/>
          <a:lstStyle/>
          <a:p>
            <a:pPr>
              <a:defRPr lang="es-SV" sz="1050">
                <a:latin typeface="+mj-lt"/>
              </a:defRPr>
            </a:pPr>
            <a:endParaRPr lang="es-ES"/>
          </a:p>
        </c:txPr>
        <c:crossAx val="251545088"/>
        <c:crosses val="autoZero"/>
        <c:auto val="1"/>
        <c:lblAlgn val="ctr"/>
        <c:lblOffset val="100"/>
      </c:catAx>
      <c:valAx>
        <c:axId val="251545088"/>
        <c:scaling>
          <c:orientation val="minMax"/>
        </c:scaling>
        <c:axPos val="l"/>
        <c:numFmt formatCode="General" sourceLinked="1"/>
        <c:tickLblPos val="nextTo"/>
        <c:txPr>
          <a:bodyPr/>
          <a:lstStyle/>
          <a:p>
            <a:pPr>
              <a:defRPr lang="es-SV">
                <a:latin typeface="+mj-lt"/>
              </a:defRPr>
            </a:pPr>
            <a:endParaRPr lang="es-ES"/>
          </a:p>
        </c:txPr>
        <c:crossAx val="251543552"/>
        <c:crosses val="autoZero"/>
        <c:crossBetween val="between"/>
      </c:valAx>
    </c:plotArea>
    <c:plotVisOnly val="1"/>
    <c:dispBlanksAs val="gap"/>
  </c:chart>
  <c:spPr>
    <a:ln>
      <a:noFill/>
    </a:ln>
  </c:spPr>
  <c:externalData r:id="rId2"/>
  <c:userShapes r:id="rId3"/>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012213F-34AB-4212-912B-258F43ABB89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s-CL"/>
        </a:p>
      </dgm:t>
    </dgm:pt>
    <dgm:pt modelId="{9B7653AC-6021-4527-9BCC-4FD5FEEEC9B0}">
      <dgm:prSet/>
      <dgm:spPr>
        <a:solidFill>
          <a:srgbClr val="FF0000"/>
        </a:solidFill>
      </dgm:spPr>
      <dgm:t>
        <a:bodyPr/>
        <a:lstStyle/>
        <a:p>
          <a:pPr algn="ctr" rtl="0"/>
          <a:r>
            <a:rPr lang="es-CL" b="1" dirty="0" smtClean="0"/>
            <a:t>¿QUE FENÓMENOS PUEDEN EXPLICAR ESTAS VARIACIONES?</a:t>
          </a:r>
          <a:endParaRPr lang="es-CL" dirty="0"/>
        </a:p>
      </dgm:t>
    </dgm:pt>
    <dgm:pt modelId="{C2F18FA8-3CDD-4A08-8D0D-4E416AC170FE}" type="parTrans" cxnId="{048F4A53-1AC7-4511-BA0E-5251C89F9B59}">
      <dgm:prSet/>
      <dgm:spPr/>
      <dgm:t>
        <a:bodyPr/>
        <a:lstStyle/>
        <a:p>
          <a:endParaRPr lang="es-CL"/>
        </a:p>
      </dgm:t>
    </dgm:pt>
    <dgm:pt modelId="{FB9382C2-09B1-448A-8BB4-2A8CDFBD941F}" type="sibTrans" cxnId="{048F4A53-1AC7-4511-BA0E-5251C89F9B59}">
      <dgm:prSet/>
      <dgm:spPr/>
      <dgm:t>
        <a:bodyPr/>
        <a:lstStyle/>
        <a:p>
          <a:endParaRPr lang="es-CL"/>
        </a:p>
      </dgm:t>
    </dgm:pt>
    <dgm:pt modelId="{EC2741C9-CB06-4942-99B6-5B412495A380}">
      <dgm:prSet/>
      <dgm:spPr/>
      <dgm:t>
        <a:bodyPr/>
        <a:lstStyle/>
        <a:p>
          <a:pPr rtl="0"/>
          <a:r>
            <a:rPr lang="es-CL" dirty="0" smtClean="0"/>
            <a:t>Leyes penales</a:t>
          </a:r>
          <a:endParaRPr lang="es-CL" dirty="0"/>
        </a:p>
      </dgm:t>
    </dgm:pt>
    <dgm:pt modelId="{AE883CB5-2EE0-404E-9DFB-F0E7A3BFFCB4}" type="parTrans" cxnId="{EC16B1F8-8FE7-42E6-AF4C-6BB90619586C}">
      <dgm:prSet/>
      <dgm:spPr/>
      <dgm:t>
        <a:bodyPr/>
        <a:lstStyle/>
        <a:p>
          <a:endParaRPr lang="es-CL"/>
        </a:p>
      </dgm:t>
    </dgm:pt>
    <dgm:pt modelId="{96832803-8424-46AF-AC40-F5B5ACAA6101}" type="sibTrans" cxnId="{EC16B1F8-8FE7-42E6-AF4C-6BB90619586C}">
      <dgm:prSet/>
      <dgm:spPr/>
      <dgm:t>
        <a:bodyPr/>
        <a:lstStyle/>
        <a:p>
          <a:endParaRPr lang="es-CL"/>
        </a:p>
      </dgm:t>
    </dgm:pt>
    <dgm:pt modelId="{1CC16EB8-4864-4954-AC3E-D4B4FE623A8B}">
      <dgm:prSet/>
      <dgm:spPr/>
      <dgm:t>
        <a:bodyPr/>
        <a:lstStyle/>
        <a:p>
          <a:pPr rtl="0"/>
          <a:r>
            <a:rPr lang="es-CL" smtClean="0"/>
            <a:t>Leyes procesales penales</a:t>
          </a:r>
          <a:endParaRPr lang="es-CL"/>
        </a:p>
      </dgm:t>
    </dgm:pt>
    <dgm:pt modelId="{784F775B-EEE0-4F8F-841C-4945C3C0DB2C}" type="parTrans" cxnId="{6A378527-59B3-41D5-8C29-91CA3C8C3D12}">
      <dgm:prSet/>
      <dgm:spPr/>
      <dgm:t>
        <a:bodyPr/>
        <a:lstStyle/>
        <a:p>
          <a:endParaRPr lang="es-CL"/>
        </a:p>
      </dgm:t>
    </dgm:pt>
    <dgm:pt modelId="{980ED2C5-9A51-4A7E-8F58-9F5484C5A8C8}" type="sibTrans" cxnId="{6A378527-59B3-41D5-8C29-91CA3C8C3D12}">
      <dgm:prSet/>
      <dgm:spPr/>
      <dgm:t>
        <a:bodyPr/>
        <a:lstStyle/>
        <a:p>
          <a:endParaRPr lang="es-CL"/>
        </a:p>
      </dgm:t>
    </dgm:pt>
    <dgm:pt modelId="{B7ECF7F3-C869-45AF-8A83-4B77664C1FF6}">
      <dgm:prSet/>
      <dgm:spPr/>
      <dgm:t>
        <a:bodyPr/>
        <a:lstStyle/>
        <a:p>
          <a:pPr rtl="0"/>
          <a:r>
            <a:rPr lang="es-CL" smtClean="0"/>
            <a:t>Aumento de las tasas de criminalidad</a:t>
          </a:r>
          <a:endParaRPr lang="es-CL"/>
        </a:p>
      </dgm:t>
    </dgm:pt>
    <dgm:pt modelId="{F6B74A69-586F-47A1-A605-DBF22C1B5533}" type="parTrans" cxnId="{A1DA9310-CB46-44D0-B376-94967ECB2AD9}">
      <dgm:prSet/>
      <dgm:spPr/>
      <dgm:t>
        <a:bodyPr/>
        <a:lstStyle/>
        <a:p>
          <a:endParaRPr lang="es-CL"/>
        </a:p>
      </dgm:t>
    </dgm:pt>
    <dgm:pt modelId="{FCCE64A4-B946-4C5C-9EDC-ADB6EDA5C462}" type="sibTrans" cxnId="{A1DA9310-CB46-44D0-B376-94967ECB2AD9}">
      <dgm:prSet/>
      <dgm:spPr/>
      <dgm:t>
        <a:bodyPr/>
        <a:lstStyle/>
        <a:p>
          <a:endParaRPr lang="es-CL"/>
        </a:p>
      </dgm:t>
    </dgm:pt>
    <dgm:pt modelId="{F15A5036-C230-45A9-AD96-3D67B97059C9}">
      <dgm:prSet/>
      <dgm:spPr/>
      <dgm:t>
        <a:bodyPr/>
        <a:lstStyle/>
        <a:p>
          <a:pPr rtl="0"/>
          <a:r>
            <a:rPr lang="es-CL" dirty="0" smtClean="0"/>
            <a:t>Trabajo focalizado de las policías</a:t>
          </a:r>
          <a:endParaRPr lang="es-CL" dirty="0"/>
        </a:p>
      </dgm:t>
    </dgm:pt>
    <dgm:pt modelId="{CB958A41-B645-48D5-AA01-6FA418694C3C}" type="parTrans" cxnId="{AAE79C3B-9ACC-440D-BE41-4D3A24C485A6}">
      <dgm:prSet/>
      <dgm:spPr/>
      <dgm:t>
        <a:bodyPr/>
        <a:lstStyle/>
        <a:p>
          <a:endParaRPr lang="es-CL"/>
        </a:p>
      </dgm:t>
    </dgm:pt>
    <dgm:pt modelId="{F34B7ED8-6415-4F33-9AB6-D86D1FE9D14F}" type="sibTrans" cxnId="{AAE79C3B-9ACC-440D-BE41-4D3A24C485A6}">
      <dgm:prSet/>
      <dgm:spPr/>
      <dgm:t>
        <a:bodyPr/>
        <a:lstStyle/>
        <a:p>
          <a:endParaRPr lang="es-CL"/>
        </a:p>
      </dgm:t>
    </dgm:pt>
    <dgm:pt modelId="{2CC6F15E-A556-48E0-BCD8-0EBEC1E574C8}">
      <dgm:prSet/>
      <dgm:spPr/>
      <dgm:t>
        <a:bodyPr/>
        <a:lstStyle/>
        <a:p>
          <a:pPr rtl="0"/>
          <a:r>
            <a:rPr lang="es-CL" smtClean="0"/>
            <a:t>Desigualdad social</a:t>
          </a:r>
          <a:endParaRPr lang="es-CL"/>
        </a:p>
      </dgm:t>
    </dgm:pt>
    <dgm:pt modelId="{6132F3BA-3870-46AF-B6A4-98DBCCBDDB53}" type="parTrans" cxnId="{BBCF7113-B901-4DFE-B26A-DE83957EF0B4}">
      <dgm:prSet/>
      <dgm:spPr/>
      <dgm:t>
        <a:bodyPr/>
        <a:lstStyle/>
        <a:p>
          <a:endParaRPr lang="es-CL"/>
        </a:p>
      </dgm:t>
    </dgm:pt>
    <dgm:pt modelId="{A8E1E720-11D3-4BB3-9B56-DB244C7EC192}" type="sibTrans" cxnId="{BBCF7113-B901-4DFE-B26A-DE83957EF0B4}">
      <dgm:prSet/>
      <dgm:spPr/>
      <dgm:t>
        <a:bodyPr/>
        <a:lstStyle/>
        <a:p>
          <a:endParaRPr lang="es-CL"/>
        </a:p>
      </dgm:t>
    </dgm:pt>
    <dgm:pt modelId="{C6B06F91-B4F5-4999-8BB6-8411283BD849}">
      <dgm:prSet/>
      <dgm:spPr/>
      <dgm:t>
        <a:bodyPr/>
        <a:lstStyle/>
        <a:p>
          <a:pPr rtl="0"/>
          <a:r>
            <a:rPr lang="es-CL" smtClean="0"/>
            <a:t>Mala implementación de servicios sociales para grupos específicos (drogadicción, salud mental, indigencia)</a:t>
          </a:r>
          <a:endParaRPr lang="es-CL"/>
        </a:p>
      </dgm:t>
    </dgm:pt>
    <dgm:pt modelId="{53C34998-9DE1-4DBB-9257-8797D4E82134}" type="parTrans" cxnId="{DED9EC99-3470-41A8-A040-E64225BEF93C}">
      <dgm:prSet/>
      <dgm:spPr/>
      <dgm:t>
        <a:bodyPr/>
        <a:lstStyle/>
        <a:p>
          <a:endParaRPr lang="es-CL"/>
        </a:p>
      </dgm:t>
    </dgm:pt>
    <dgm:pt modelId="{DDF039F9-2366-401F-BA0E-9EC133185897}" type="sibTrans" cxnId="{DED9EC99-3470-41A8-A040-E64225BEF93C}">
      <dgm:prSet/>
      <dgm:spPr/>
      <dgm:t>
        <a:bodyPr/>
        <a:lstStyle/>
        <a:p>
          <a:endParaRPr lang="es-CL"/>
        </a:p>
      </dgm:t>
    </dgm:pt>
    <dgm:pt modelId="{350025C5-80C1-4A03-A37C-FA382A329D30}" type="pres">
      <dgm:prSet presAssocID="{6012213F-34AB-4212-912B-258F43ABB89D}" presName="linear" presStyleCnt="0">
        <dgm:presLayoutVars>
          <dgm:animLvl val="lvl"/>
          <dgm:resizeHandles val="exact"/>
        </dgm:presLayoutVars>
      </dgm:prSet>
      <dgm:spPr/>
      <dgm:t>
        <a:bodyPr/>
        <a:lstStyle/>
        <a:p>
          <a:endParaRPr lang="es-CL"/>
        </a:p>
      </dgm:t>
    </dgm:pt>
    <dgm:pt modelId="{25215DE3-F8BD-4BDD-A04C-81AB56E371E5}" type="pres">
      <dgm:prSet presAssocID="{9B7653AC-6021-4527-9BCC-4FD5FEEEC9B0}" presName="parentText" presStyleLbl="node1" presStyleIdx="0" presStyleCnt="7">
        <dgm:presLayoutVars>
          <dgm:chMax val="0"/>
          <dgm:bulletEnabled val="1"/>
        </dgm:presLayoutVars>
      </dgm:prSet>
      <dgm:spPr/>
      <dgm:t>
        <a:bodyPr/>
        <a:lstStyle/>
        <a:p>
          <a:endParaRPr lang="es-CL"/>
        </a:p>
      </dgm:t>
    </dgm:pt>
    <dgm:pt modelId="{80FE4086-C132-4F3D-A687-42AD6CBD66EB}" type="pres">
      <dgm:prSet presAssocID="{FB9382C2-09B1-448A-8BB4-2A8CDFBD941F}" presName="spacer" presStyleCnt="0"/>
      <dgm:spPr/>
    </dgm:pt>
    <dgm:pt modelId="{3DFC84B9-639D-42A3-8393-E229D27395BD}" type="pres">
      <dgm:prSet presAssocID="{EC2741C9-CB06-4942-99B6-5B412495A380}" presName="parentText" presStyleLbl="node1" presStyleIdx="1" presStyleCnt="7">
        <dgm:presLayoutVars>
          <dgm:chMax val="0"/>
          <dgm:bulletEnabled val="1"/>
        </dgm:presLayoutVars>
      </dgm:prSet>
      <dgm:spPr/>
      <dgm:t>
        <a:bodyPr/>
        <a:lstStyle/>
        <a:p>
          <a:endParaRPr lang="es-CL"/>
        </a:p>
      </dgm:t>
    </dgm:pt>
    <dgm:pt modelId="{AAD90051-4DC2-4331-AA57-ED5A4EC8D135}" type="pres">
      <dgm:prSet presAssocID="{96832803-8424-46AF-AC40-F5B5ACAA6101}" presName="spacer" presStyleCnt="0"/>
      <dgm:spPr/>
    </dgm:pt>
    <dgm:pt modelId="{78817D86-6A5C-4E2B-ABB3-CCC92DEA2C8D}" type="pres">
      <dgm:prSet presAssocID="{1CC16EB8-4864-4954-AC3E-D4B4FE623A8B}" presName="parentText" presStyleLbl="node1" presStyleIdx="2" presStyleCnt="7">
        <dgm:presLayoutVars>
          <dgm:chMax val="0"/>
          <dgm:bulletEnabled val="1"/>
        </dgm:presLayoutVars>
      </dgm:prSet>
      <dgm:spPr/>
      <dgm:t>
        <a:bodyPr/>
        <a:lstStyle/>
        <a:p>
          <a:endParaRPr lang="es-CL"/>
        </a:p>
      </dgm:t>
    </dgm:pt>
    <dgm:pt modelId="{CEB4761D-E9F4-4078-940C-986DFDD5E907}" type="pres">
      <dgm:prSet presAssocID="{980ED2C5-9A51-4A7E-8F58-9F5484C5A8C8}" presName="spacer" presStyleCnt="0"/>
      <dgm:spPr/>
    </dgm:pt>
    <dgm:pt modelId="{978589D4-D871-46F8-B1CA-861D8C4211ED}" type="pres">
      <dgm:prSet presAssocID="{B7ECF7F3-C869-45AF-8A83-4B77664C1FF6}" presName="parentText" presStyleLbl="node1" presStyleIdx="3" presStyleCnt="7">
        <dgm:presLayoutVars>
          <dgm:chMax val="0"/>
          <dgm:bulletEnabled val="1"/>
        </dgm:presLayoutVars>
      </dgm:prSet>
      <dgm:spPr/>
      <dgm:t>
        <a:bodyPr/>
        <a:lstStyle/>
        <a:p>
          <a:endParaRPr lang="es-CL"/>
        </a:p>
      </dgm:t>
    </dgm:pt>
    <dgm:pt modelId="{28859B25-CED0-465A-B5C2-84BACA393AF2}" type="pres">
      <dgm:prSet presAssocID="{FCCE64A4-B946-4C5C-9EDC-ADB6EDA5C462}" presName="spacer" presStyleCnt="0"/>
      <dgm:spPr/>
    </dgm:pt>
    <dgm:pt modelId="{C7B921D7-DC98-441A-8103-D231B5FDD286}" type="pres">
      <dgm:prSet presAssocID="{F15A5036-C230-45A9-AD96-3D67B97059C9}" presName="parentText" presStyleLbl="node1" presStyleIdx="4" presStyleCnt="7">
        <dgm:presLayoutVars>
          <dgm:chMax val="0"/>
          <dgm:bulletEnabled val="1"/>
        </dgm:presLayoutVars>
      </dgm:prSet>
      <dgm:spPr/>
      <dgm:t>
        <a:bodyPr/>
        <a:lstStyle/>
        <a:p>
          <a:endParaRPr lang="es-CL"/>
        </a:p>
      </dgm:t>
    </dgm:pt>
    <dgm:pt modelId="{766189A6-C944-49D1-A865-A8BAD4D989DA}" type="pres">
      <dgm:prSet presAssocID="{F34B7ED8-6415-4F33-9AB6-D86D1FE9D14F}" presName="spacer" presStyleCnt="0"/>
      <dgm:spPr/>
    </dgm:pt>
    <dgm:pt modelId="{F36FA439-CA35-457C-8CF2-8E3C3F52A777}" type="pres">
      <dgm:prSet presAssocID="{2CC6F15E-A556-48E0-BCD8-0EBEC1E574C8}" presName="parentText" presStyleLbl="node1" presStyleIdx="5" presStyleCnt="7">
        <dgm:presLayoutVars>
          <dgm:chMax val="0"/>
          <dgm:bulletEnabled val="1"/>
        </dgm:presLayoutVars>
      </dgm:prSet>
      <dgm:spPr/>
      <dgm:t>
        <a:bodyPr/>
        <a:lstStyle/>
        <a:p>
          <a:endParaRPr lang="es-CL"/>
        </a:p>
      </dgm:t>
    </dgm:pt>
    <dgm:pt modelId="{4C7DD03D-CA16-41F4-88F7-F97AB0C86E92}" type="pres">
      <dgm:prSet presAssocID="{A8E1E720-11D3-4BB3-9B56-DB244C7EC192}" presName="spacer" presStyleCnt="0"/>
      <dgm:spPr/>
    </dgm:pt>
    <dgm:pt modelId="{7DAE1C03-DDD6-4A81-98F2-841A8C94BB74}" type="pres">
      <dgm:prSet presAssocID="{C6B06F91-B4F5-4999-8BB6-8411283BD849}" presName="parentText" presStyleLbl="node1" presStyleIdx="6" presStyleCnt="7">
        <dgm:presLayoutVars>
          <dgm:chMax val="0"/>
          <dgm:bulletEnabled val="1"/>
        </dgm:presLayoutVars>
      </dgm:prSet>
      <dgm:spPr/>
      <dgm:t>
        <a:bodyPr/>
        <a:lstStyle/>
        <a:p>
          <a:endParaRPr lang="es-CL"/>
        </a:p>
      </dgm:t>
    </dgm:pt>
  </dgm:ptLst>
  <dgm:cxnLst>
    <dgm:cxn modelId="{85561CBE-968E-4F83-9F9D-2D2079A00F42}" type="presOf" srcId="{6012213F-34AB-4212-912B-258F43ABB89D}" destId="{350025C5-80C1-4A03-A37C-FA382A329D30}" srcOrd="0" destOrd="0" presId="urn:microsoft.com/office/officeart/2005/8/layout/vList2"/>
    <dgm:cxn modelId="{006B283C-C9F4-435A-86E6-6B543D865950}" type="presOf" srcId="{1CC16EB8-4864-4954-AC3E-D4B4FE623A8B}" destId="{78817D86-6A5C-4E2B-ABB3-CCC92DEA2C8D}" srcOrd="0" destOrd="0" presId="urn:microsoft.com/office/officeart/2005/8/layout/vList2"/>
    <dgm:cxn modelId="{DED9EC99-3470-41A8-A040-E64225BEF93C}" srcId="{6012213F-34AB-4212-912B-258F43ABB89D}" destId="{C6B06F91-B4F5-4999-8BB6-8411283BD849}" srcOrd="6" destOrd="0" parTransId="{53C34998-9DE1-4DBB-9257-8797D4E82134}" sibTransId="{DDF039F9-2366-401F-BA0E-9EC133185897}"/>
    <dgm:cxn modelId="{AAE79C3B-9ACC-440D-BE41-4D3A24C485A6}" srcId="{6012213F-34AB-4212-912B-258F43ABB89D}" destId="{F15A5036-C230-45A9-AD96-3D67B97059C9}" srcOrd="4" destOrd="0" parTransId="{CB958A41-B645-48D5-AA01-6FA418694C3C}" sibTransId="{F34B7ED8-6415-4F33-9AB6-D86D1FE9D14F}"/>
    <dgm:cxn modelId="{FFEB7958-5F19-45E6-B2FA-55F33249DE3E}" type="presOf" srcId="{C6B06F91-B4F5-4999-8BB6-8411283BD849}" destId="{7DAE1C03-DDD6-4A81-98F2-841A8C94BB74}" srcOrd="0" destOrd="0" presId="urn:microsoft.com/office/officeart/2005/8/layout/vList2"/>
    <dgm:cxn modelId="{048F4A53-1AC7-4511-BA0E-5251C89F9B59}" srcId="{6012213F-34AB-4212-912B-258F43ABB89D}" destId="{9B7653AC-6021-4527-9BCC-4FD5FEEEC9B0}" srcOrd="0" destOrd="0" parTransId="{C2F18FA8-3CDD-4A08-8D0D-4E416AC170FE}" sibTransId="{FB9382C2-09B1-448A-8BB4-2A8CDFBD941F}"/>
    <dgm:cxn modelId="{EAD05CB3-C7DC-4672-8C06-6A7A2B32A740}" type="presOf" srcId="{9B7653AC-6021-4527-9BCC-4FD5FEEEC9B0}" destId="{25215DE3-F8BD-4BDD-A04C-81AB56E371E5}" srcOrd="0" destOrd="0" presId="urn:microsoft.com/office/officeart/2005/8/layout/vList2"/>
    <dgm:cxn modelId="{32463B7C-AE85-4C87-B4FF-B234470FE680}" type="presOf" srcId="{B7ECF7F3-C869-45AF-8A83-4B77664C1FF6}" destId="{978589D4-D871-46F8-B1CA-861D8C4211ED}" srcOrd="0" destOrd="0" presId="urn:microsoft.com/office/officeart/2005/8/layout/vList2"/>
    <dgm:cxn modelId="{15938686-F059-4136-95F1-CB494530D514}" type="presOf" srcId="{F15A5036-C230-45A9-AD96-3D67B97059C9}" destId="{C7B921D7-DC98-441A-8103-D231B5FDD286}" srcOrd="0" destOrd="0" presId="urn:microsoft.com/office/officeart/2005/8/layout/vList2"/>
    <dgm:cxn modelId="{5F3B168B-3258-4580-BE6D-FEB10ED48D30}" type="presOf" srcId="{2CC6F15E-A556-48E0-BCD8-0EBEC1E574C8}" destId="{F36FA439-CA35-457C-8CF2-8E3C3F52A777}" srcOrd="0" destOrd="0" presId="urn:microsoft.com/office/officeart/2005/8/layout/vList2"/>
    <dgm:cxn modelId="{A1DA9310-CB46-44D0-B376-94967ECB2AD9}" srcId="{6012213F-34AB-4212-912B-258F43ABB89D}" destId="{B7ECF7F3-C869-45AF-8A83-4B77664C1FF6}" srcOrd="3" destOrd="0" parTransId="{F6B74A69-586F-47A1-A605-DBF22C1B5533}" sibTransId="{FCCE64A4-B946-4C5C-9EDC-ADB6EDA5C462}"/>
    <dgm:cxn modelId="{BBCF7113-B901-4DFE-B26A-DE83957EF0B4}" srcId="{6012213F-34AB-4212-912B-258F43ABB89D}" destId="{2CC6F15E-A556-48E0-BCD8-0EBEC1E574C8}" srcOrd="5" destOrd="0" parTransId="{6132F3BA-3870-46AF-B6A4-98DBCCBDDB53}" sibTransId="{A8E1E720-11D3-4BB3-9B56-DB244C7EC192}"/>
    <dgm:cxn modelId="{6A378527-59B3-41D5-8C29-91CA3C8C3D12}" srcId="{6012213F-34AB-4212-912B-258F43ABB89D}" destId="{1CC16EB8-4864-4954-AC3E-D4B4FE623A8B}" srcOrd="2" destOrd="0" parTransId="{784F775B-EEE0-4F8F-841C-4945C3C0DB2C}" sibTransId="{980ED2C5-9A51-4A7E-8F58-9F5484C5A8C8}"/>
    <dgm:cxn modelId="{EC16B1F8-8FE7-42E6-AF4C-6BB90619586C}" srcId="{6012213F-34AB-4212-912B-258F43ABB89D}" destId="{EC2741C9-CB06-4942-99B6-5B412495A380}" srcOrd="1" destOrd="0" parTransId="{AE883CB5-2EE0-404E-9DFB-F0E7A3BFFCB4}" sibTransId="{96832803-8424-46AF-AC40-F5B5ACAA6101}"/>
    <dgm:cxn modelId="{F8325820-9D8F-4886-A101-192274690D58}" type="presOf" srcId="{EC2741C9-CB06-4942-99B6-5B412495A380}" destId="{3DFC84B9-639D-42A3-8393-E229D27395BD}" srcOrd="0" destOrd="0" presId="urn:microsoft.com/office/officeart/2005/8/layout/vList2"/>
    <dgm:cxn modelId="{E19238C1-23E2-47E3-9FCB-C3BB05508B95}" type="presParOf" srcId="{350025C5-80C1-4A03-A37C-FA382A329D30}" destId="{25215DE3-F8BD-4BDD-A04C-81AB56E371E5}" srcOrd="0" destOrd="0" presId="urn:microsoft.com/office/officeart/2005/8/layout/vList2"/>
    <dgm:cxn modelId="{27B9F4A3-BEB0-49F0-9169-4D3AEE240016}" type="presParOf" srcId="{350025C5-80C1-4A03-A37C-FA382A329D30}" destId="{80FE4086-C132-4F3D-A687-42AD6CBD66EB}" srcOrd="1" destOrd="0" presId="urn:microsoft.com/office/officeart/2005/8/layout/vList2"/>
    <dgm:cxn modelId="{363AED89-F82D-469E-9E4D-00E0C5115635}" type="presParOf" srcId="{350025C5-80C1-4A03-A37C-FA382A329D30}" destId="{3DFC84B9-639D-42A3-8393-E229D27395BD}" srcOrd="2" destOrd="0" presId="urn:microsoft.com/office/officeart/2005/8/layout/vList2"/>
    <dgm:cxn modelId="{7EF44A6D-978E-40C3-984A-B7596A6AE004}" type="presParOf" srcId="{350025C5-80C1-4A03-A37C-FA382A329D30}" destId="{AAD90051-4DC2-4331-AA57-ED5A4EC8D135}" srcOrd="3" destOrd="0" presId="urn:microsoft.com/office/officeart/2005/8/layout/vList2"/>
    <dgm:cxn modelId="{C4604A36-CA80-4EFF-BF45-3CB7E0475FB0}" type="presParOf" srcId="{350025C5-80C1-4A03-A37C-FA382A329D30}" destId="{78817D86-6A5C-4E2B-ABB3-CCC92DEA2C8D}" srcOrd="4" destOrd="0" presId="urn:microsoft.com/office/officeart/2005/8/layout/vList2"/>
    <dgm:cxn modelId="{A9527519-EE8D-40A0-A5BF-A09D1E4290EA}" type="presParOf" srcId="{350025C5-80C1-4A03-A37C-FA382A329D30}" destId="{CEB4761D-E9F4-4078-940C-986DFDD5E907}" srcOrd="5" destOrd="0" presId="urn:microsoft.com/office/officeart/2005/8/layout/vList2"/>
    <dgm:cxn modelId="{409E2C40-F82A-4E19-8CB5-0659D610782A}" type="presParOf" srcId="{350025C5-80C1-4A03-A37C-FA382A329D30}" destId="{978589D4-D871-46F8-B1CA-861D8C4211ED}" srcOrd="6" destOrd="0" presId="urn:microsoft.com/office/officeart/2005/8/layout/vList2"/>
    <dgm:cxn modelId="{E2670288-1279-4A27-86E1-5F7C1AD77096}" type="presParOf" srcId="{350025C5-80C1-4A03-A37C-FA382A329D30}" destId="{28859B25-CED0-465A-B5C2-84BACA393AF2}" srcOrd="7" destOrd="0" presId="urn:microsoft.com/office/officeart/2005/8/layout/vList2"/>
    <dgm:cxn modelId="{025951F4-B6EB-4B27-8711-6F723E5C98F2}" type="presParOf" srcId="{350025C5-80C1-4A03-A37C-FA382A329D30}" destId="{C7B921D7-DC98-441A-8103-D231B5FDD286}" srcOrd="8" destOrd="0" presId="urn:microsoft.com/office/officeart/2005/8/layout/vList2"/>
    <dgm:cxn modelId="{C92D08C6-5EFA-4EDC-BE8D-59631BB57E58}" type="presParOf" srcId="{350025C5-80C1-4A03-A37C-FA382A329D30}" destId="{766189A6-C944-49D1-A865-A8BAD4D989DA}" srcOrd="9" destOrd="0" presId="urn:microsoft.com/office/officeart/2005/8/layout/vList2"/>
    <dgm:cxn modelId="{748CB965-191C-4ECC-84DD-7320DC1A4FD4}" type="presParOf" srcId="{350025C5-80C1-4A03-A37C-FA382A329D30}" destId="{F36FA439-CA35-457C-8CF2-8E3C3F52A777}" srcOrd="10" destOrd="0" presId="urn:microsoft.com/office/officeart/2005/8/layout/vList2"/>
    <dgm:cxn modelId="{AA55B525-1578-4FEF-830D-0D4672D7077C}" type="presParOf" srcId="{350025C5-80C1-4A03-A37C-FA382A329D30}" destId="{4C7DD03D-CA16-41F4-88F7-F97AB0C86E92}" srcOrd="11" destOrd="0" presId="urn:microsoft.com/office/officeart/2005/8/layout/vList2"/>
    <dgm:cxn modelId="{A8AFABB3-70F7-40E2-89BD-222FAFABF1B2}" type="presParOf" srcId="{350025C5-80C1-4A03-A37C-FA382A329D30}" destId="{7DAE1C03-DDD6-4A81-98F2-841A8C94BB74}" srcOrd="12" destOrd="0" presId="urn:microsoft.com/office/officeart/2005/8/layout/vList2"/>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00F933B-7DE2-4FF2-B372-9C50B39A21A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s-CL"/>
        </a:p>
      </dgm:t>
    </dgm:pt>
    <dgm:pt modelId="{583D2943-C953-4FCF-814A-3B9A666F3589}">
      <dgm:prSet/>
      <dgm:spPr/>
      <dgm:t>
        <a:bodyPr/>
        <a:lstStyle/>
        <a:p>
          <a:pPr rtl="0"/>
          <a:r>
            <a:rPr lang="es-ES" smtClean="0"/>
            <a:t>Alternativas para la prisión preventiva</a:t>
          </a:r>
          <a:endParaRPr lang="es-CL"/>
        </a:p>
      </dgm:t>
    </dgm:pt>
    <dgm:pt modelId="{924E7DD7-9097-4102-B5C7-D4E69317F949}" type="parTrans" cxnId="{FA892886-45B9-4061-8C86-4553769750CE}">
      <dgm:prSet/>
      <dgm:spPr/>
      <dgm:t>
        <a:bodyPr/>
        <a:lstStyle/>
        <a:p>
          <a:endParaRPr lang="es-CL"/>
        </a:p>
      </dgm:t>
    </dgm:pt>
    <dgm:pt modelId="{44157DFE-4C13-42CA-867C-E69D7ECDF205}" type="sibTrans" cxnId="{FA892886-45B9-4061-8C86-4553769750CE}">
      <dgm:prSet/>
      <dgm:spPr/>
      <dgm:t>
        <a:bodyPr/>
        <a:lstStyle/>
        <a:p>
          <a:endParaRPr lang="es-CL"/>
        </a:p>
      </dgm:t>
    </dgm:pt>
    <dgm:pt modelId="{C4ED018F-3083-49EC-9E05-941985EC03FA}">
      <dgm:prSet/>
      <dgm:spPr/>
      <dgm:t>
        <a:bodyPr/>
        <a:lstStyle/>
        <a:p>
          <a:pPr rtl="0"/>
          <a:r>
            <a:rPr lang="es-CL" smtClean="0"/>
            <a:t>Implementación de Tribunales de Tratamiento de Drogas (TTD)</a:t>
          </a:r>
          <a:endParaRPr lang="es-CL"/>
        </a:p>
      </dgm:t>
    </dgm:pt>
    <dgm:pt modelId="{EB110344-2607-4A2B-BCD6-4603160826B5}" type="parTrans" cxnId="{686099FB-3368-455D-AB32-DA131FA146B3}">
      <dgm:prSet/>
      <dgm:spPr/>
      <dgm:t>
        <a:bodyPr/>
        <a:lstStyle/>
        <a:p>
          <a:endParaRPr lang="es-CL"/>
        </a:p>
      </dgm:t>
    </dgm:pt>
    <dgm:pt modelId="{CB7A351B-2604-4FF8-AD6F-E8E08C805B3A}" type="sibTrans" cxnId="{686099FB-3368-455D-AB32-DA131FA146B3}">
      <dgm:prSet/>
      <dgm:spPr/>
      <dgm:t>
        <a:bodyPr/>
        <a:lstStyle/>
        <a:p>
          <a:endParaRPr lang="es-CL"/>
        </a:p>
      </dgm:t>
    </dgm:pt>
    <dgm:pt modelId="{E65F5EAF-C4D4-4C92-BD99-3518D996F7C2}">
      <dgm:prSet/>
      <dgm:spPr/>
      <dgm:t>
        <a:bodyPr/>
        <a:lstStyle/>
        <a:p>
          <a:pPr rtl="0"/>
          <a:r>
            <a:rPr lang="es-CL" dirty="0" smtClean="0"/>
            <a:t>Sistemas procesales penales flexibles</a:t>
          </a:r>
          <a:endParaRPr lang="es-CL" dirty="0"/>
        </a:p>
      </dgm:t>
    </dgm:pt>
    <dgm:pt modelId="{4C59B661-446E-4BFE-B8E9-598C449264E7}" type="parTrans" cxnId="{9783DC25-A4CB-49AC-8EB8-6F6F4D0AFD1E}">
      <dgm:prSet/>
      <dgm:spPr/>
      <dgm:t>
        <a:bodyPr/>
        <a:lstStyle/>
        <a:p>
          <a:endParaRPr lang="es-CL"/>
        </a:p>
      </dgm:t>
    </dgm:pt>
    <dgm:pt modelId="{7074365A-9031-42C7-9057-5A7BA5137AFF}" type="sibTrans" cxnId="{9783DC25-A4CB-49AC-8EB8-6F6F4D0AFD1E}">
      <dgm:prSet/>
      <dgm:spPr/>
      <dgm:t>
        <a:bodyPr/>
        <a:lstStyle/>
        <a:p>
          <a:endParaRPr lang="es-CL"/>
        </a:p>
      </dgm:t>
    </dgm:pt>
    <dgm:pt modelId="{183594A5-3E9C-4DA9-95CE-C81B2C5246BA}">
      <dgm:prSet/>
      <dgm:spPr/>
      <dgm:t>
        <a:bodyPr/>
        <a:lstStyle/>
        <a:p>
          <a:pPr rtl="0"/>
          <a:r>
            <a:rPr lang="es-CL" smtClean="0"/>
            <a:t>Fortalecimiento de sistemas y procesos postpenitenciarios</a:t>
          </a:r>
          <a:endParaRPr lang="es-CL"/>
        </a:p>
      </dgm:t>
    </dgm:pt>
    <dgm:pt modelId="{A0CF4770-018D-49A1-BE01-52EB44C540F9}" type="parTrans" cxnId="{2404C319-46E3-417C-9954-965961FC8566}">
      <dgm:prSet/>
      <dgm:spPr/>
      <dgm:t>
        <a:bodyPr/>
        <a:lstStyle/>
        <a:p>
          <a:endParaRPr lang="es-CL"/>
        </a:p>
      </dgm:t>
    </dgm:pt>
    <dgm:pt modelId="{4B803C1B-B6E1-4CBE-90F3-A799E231E95B}" type="sibTrans" cxnId="{2404C319-46E3-417C-9954-965961FC8566}">
      <dgm:prSet/>
      <dgm:spPr/>
      <dgm:t>
        <a:bodyPr/>
        <a:lstStyle/>
        <a:p>
          <a:endParaRPr lang="es-CL"/>
        </a:p>
      </dgm:t>
    </dgm:pt>
    <dgm:pt modelId="{2E643E05-A9EB-4922-9AF0-FCC761709483}">
      <dgm:prSet/>
      <dgm:spPr/>
      <dgm:t>
        <a:bodyPr/>
        <a:lstStyle/>
        <a:p>
          <a:pPr rtl="0"/>
          <a:r>
            <a:rPr lang="es-CL" dirty="0" smtClean="0"/>
            <a:t>Desarrollo de medidas alternativas a la pena privativa de libertad</a:t>
          </a:r>
        </a:p>
      </dgm:t>
    </dgm:pt>
    <dgm:pt modelId="{361EF293-E326-4991-B2AA-1D718389A7E9}" type="parTrans" cxnId="{495ABAD8-2CCA-41BD-AFB0-DD854BCE18C6}">
      <dgm:prSet/>
      <dgm:spPr/>
      <dgm:t>
        <a:bodyPr/>
        <a:lstStyle/>
        <a:p>
          <a:endParaRPr lang="es-CL"/>
        </a:p>
      </dgm:t>
    </dgm:pt>
    <dgm:pt modelId="{B9625ED9-CE80-4C50-B1ED-BB87F1E40D26}" type="sibTrans" cxnId="{495ABAD8-2CCA-41BD-AFB0-DD854BCE18C6}">
      <dgm:prSet/>
      <dgm:spPr/>
      <dgm:t>
        <a:bodyPr/>
        <a:lstStyle/>
        <a:p>
          <a:endParaRPr lang="es-CL"/>
        </a:p>
      </dgm:t>
    </dgm:pt>
    <dgm:pt modelId="{43CA3B90-BE1B-4F8D-8524-AA61B629C9A0}">
      <dgm:prSet/>
      <dgm:spPr/>
      <dgm:t>
        <a:bodyPr/>
        <a:lstStyle/>
        <a:p>
          <a:pPr rtl="0"/>
          <a:r>
            <a:rPr lang="es-CL" dirty="0" smtClean="0"/>
            <a:t>Adecuados procesos de reinserción al interior de las cárceles</a:t>
          </a:r>
        </a:p>
      </dgm:t>
    </dgm:pt>
    <dgm:pt modelId="{31F4B147-FCA4-4D7F-95D6-3885C00EFBEC}" type="parTrans" cxnId="{C5D86D6E-CF31-41D5-A1A3-A5CC1AD8135A}">
      <dgm:prSet/>
      <dgm:spPr/>
      <dgm:t>
        <a:bodyPr/>
        <a:lstStyle/>
        <a:p>
          <a:endParaRPr lang="es-CL"/>
        </a:p>
      </dgm:t>
    </dgm:pt>
    <dgm:pt modelId="{64AB338E-6F31-4082-BABE-26383D148457}" type="sibTrans" cxnId="{C5D86D6E-CF31-41D5-A1A3-A5CC1AD8135A}">
      <dgm:prSet/>
      <dgm:spPr/>
      <dgm:t>
        <a:bodyPr/>
        <a:lstStyle/>
        <a:p>
          <a:endParaRPr lang="es-CL"/>
        </a:p>
      </dgm:t>
    </dgm:pt>
    <dgm:pt modelId="{E762D9C2-CB55-43B8-8400-D57330AA42B1}" type="pres">
      <dgm:prSet presAssocID="{100F933B-7DE2-4FF2-B372-9C50B39A21A0}" presName="linear" presStyleCnt="0">
        <dgm:presLayoutVars>
          <dgm:animLvl val="lvl"/>
          <dgm:resizeHandles val="exact"/>
        </dgm:presLayoutVars>
      </dgm:prSet>
      <dgm:spPr/>
      <dgm:t>
        <a:bodyPr/>
        <a:lstStyle/>
        <a:p>
          <a:endParaRPr lang="es-CL"/>
        </a:p>
      </dgm:t>
    </dgm:pt>
    <dgm:pt modelId="{711BFB03-6ED1-4290-906D-4C27779CFC3E}" type="pres">
      <dgm:prSet presAssocID="{583D2943-C953-4FCF-814A-3B9A666F3589}" presName="parentText" presStyleLbl="node1" presStyleIdx="0" presStyleCnt="6" custLinFactNeighborX="141" custLinFactNeighborY="-3858">
        <dgm:presLayoutVars>
          <dgm:chMax val="0"/>
          <dgm:bulletEnabled val="1"/>
        </dgm:presLayoutVars>
      </dgm:prSet>
      <dgm:spPr/>
      <dgm:t>
        <a:bodyPr/>
        <a:lstStyle/>
        <a:p>
          <a:endParaRPr lang="es-CL"/>
        </a:p>
      </dgm:t>
    </dgm:pt>
    <dgm:pt modelId="{B415F99D-1BEC-46E9-9D41-AD261DD8B127}" type="pres">
      <dgm:prSet presAssocID="{44157DFE-4C13-42CA-867C-E69D7ECDF205}" presName="spacer" presStyleCnt="0"/>
      <dgm:spPr/>
    </dgm:pt>
    <dgm:pt modelId="{2A71E93B-7E7D-4E23-A598-95290A6268DA}" type="pres">
      <dgm:prSet presAssocID="{C4ED018F-3083-49EC-9E05-941985EC03FA}" presName="parentText" presStyleLbl="node1" presStyleIdx="1" presStyleCnt="6">
        <dgm:presLayoutVars>
          <dgm:chMax val="0"/>
          <dgm:bulletEnabled val="1"/>
        </dgm:presLayoutVars>
      </dgm:prSet>
      <dgm:spPr/>
      <dgm:t>
        <a:bodyPr/>
        <a:lstStyle/>
        <a:p>
          <a:endParaRPr lang="es-CL"/>
        </a:p>
      </dgm:t>
    </dgm:pt>
    <dgm:pt modelId="{84530746-47A4-4D8A-938B-4C722E557A2F}" type="pres">
      <dgm:prSet presAssocID="{CB7A351B-2604-4FF8-AD6F-E8E08C805B3A}" presName="spacer" presStyleCnt="0"/>
      <dgm:spPr/>
    </dgm:pt>
    <dgm:pt modelId="{66804873-3D9D-4476-84AB-37B66F59F4F7}" type="pres">
      <dgm:prSet presAssocID="{E65F5EAF-C4D4-4C92-BD99-3518D996F7C2}" presName="parentText" presStyleLbl="node1" presStyleIdx="2" presStyleCnt="6" custLinFactNeighborX="141" custLinFactNeighborY="-34620">
        <dgm:presLayoutVars>
          <dgm:chMax val="0"/>
          <dgm:bulletEnabled val="1"/>
        </dgm:presLayoutVars>
      </dgm:prSet>
      <dgm:spPr/>
      <dgm:t>
        <a:bodyPr/>
        <a:lstStyle/>
        <a:p>
          <a:endParaRPr lang="es-CL"/>
        </a:p>
      </dgm:t>
    </dgm:pt>
    <dgm:pt modelId="{61F2AA4B-0601-41FE-981B-18E913E9054F}" type="pres">
      <dgm:prSet presAssocID="{7074365A-9031-42C7-9057-5A7BA5137AFF}" presName="spacer" presStyleCnt="0"/>
      <dgm:spPr/>
    </dgm:pt>
    <dgm:pt modelId="{A8DEA15D-883D-4005-B9AC-6500DDEB8BE0}" type="pres">
      <dgm:prSet presAssocID="{183594A5-3E9C-4DA9-95CE-C81B2C5246BA}" presName="parentText" presStyleLbl="node1" presStyleIdx="3" presStyleCnt="6" custLinFactY="92685" custLinFactNeighborX="141" custLinFactNeighborY="100000">
        <dgm:presLayoutVars>
          <dgm:chMax val="0"/>
          <dgm:bulletEnabled val="1"/>
        </dgm:presLayoutVars>
      </dgm:prSet>
      <dgm:spPr/>
      <dgm:t>
        <a:bodyPr/>
        <a:lstStyle/>
        <a:p>
          <a:endParaRPr lang="es-CL"/>
        </a:p>
      </dgm:t>
    </dgm:pt>
    <dgm:pt modelId="{9F170838-98FC-4D4F-858A-545F99EB7F82}" type="pres">
      <dgm:prSet presAssocID="{4B803C1B-B6E1-4CBE-90F3-A799E231E95B}" presName="spacer" presStyleCnt="0"/>
      <dgm:spPr/>
    </dgm:pt>
    <dgm:pt modelId="{26A58930-4E9D-48E7-9639-DEA277DFA033}" type="pres">
      <dgm:prSet presAssocID="{2E643E05-A9EB-4922-9AF0-FCC761709483}" presName="parentText" presStyleLbl="node1" presStyleIdx="4" presStyleCnt="6" custLinFactY="90964" custLinFactNeighborX="141" custLinFactNeighborY="100000">
        <dgm:presLayoutVars>
          <dgm:chMax val="0"/>
          <dgm:bulletEnabled val="1"/>
        </dgm:presLayoutVars>
      </dgm:prSet>
      <dgm:spPr/>
      <dgm:t>
        <a:bodyPr/>
        <a:lstStyle/>
        <a:p>
          <a:endParaRPr lang="es-CL"/>
        </a:p>
      </dgm:t>
    </dgm:pt>
    <dgm:pt modelId="{7B720B28-14F1-4608-93EB-2445DA304188}" type="pres">
      <dgm:prSet presAssocID="{B9625ED9-CE80-4C50-B1ED-BB87F1E40D26}" presName="spacer" presStyleCnt="0"/>
      <dgm:spPr/>
    </dgm:pt>
    <dgm:pt modelId="{2C1CD525-9251-40E6-B3AD-92BCB633CC08}" type="pres">
      <dgm:prSet presAssocID="{43CA3B90-BE1B-4F8D-8524-AA61B629C9A0}" presName="parentText" presStyleLbl="node1" presStyleIdx="5" presStyleCnt="6" custLinFactY="-200000" custLinFactNeighborX="141" custLinFactNeighborY="-249999">
        <dgm:presLayoutVars>
          <dgm:chMax val="0"/>
          <dgm:bulletEnabled val="1"/>
        </dgm:presLayoutVars>
      </dgm:prSet>
      <dgm:spPr/>
      <dgm:t>
        <a:bodyPr/>
        <a:lstStyle/>
        <a:p>
          <a:endParaRPr lang="es-CL"/>
        </a:p>
      </dgm:t>
    </dgm:pt>
  </dgm:ptLst>
  <dgm:cxnLst>
    <dgm:cxn modelId="{FA892886-45B9-4061-8C86-4553769750CE}" srcId="{100F933B-7DE2-4FF2-B372-9C50B39A21A0}" destId="{583D2943-C953-4FCF-814A-3B9A666F3589}" srcOrd="0" destOrd="0" parTransId="{924E7DD7-9097-4102-B5C7-D4E69317F949}" sibTransId="{44157DFE-4C13-42CA-867C-E69D7ECDF205}"/>
    <dgm:cxn modelId="{37874F67-6F26-4F68-B264-58BFA3B2B36F}" type="presOf" srcId="{2E643E05-A9EB-4922-9AF0-FCC761709483}" destId="{26A58930-4E9D-48E7-9639-DEA277DFA033}" srcOrd="0" destOrd="0" presId="urn:microsoft.com/office/officeart/2005/8/layout/vList2"/>
    <dgm:cxn modelId="{85A9AFBD-607D-4B20-91D5-6B71AFA48A0D}" type="presOf" srcId="{583D2943-C953-4FCF-814A-3B9A666F3589}" destId="{711BFB03-6ED1-4290-906D-4C27779CFC3E}" srcOrd="0" destOrd="0" presId="urn:microsoft.com/office/officeart/2005/8/layout/vList2"/>
    <dgm:cxn modelId="{06FF71E0-D3A3-4E4B-AFD0-7A3731A99D64}" type="presOf" srcId="{E65F5EAF-C4D4-4C92-BD99-3518D996F7C2}" destId="{66804873-3D9D-4476-84AB-37B66F59F4F7}" srcOrd="0" destOrd="0" presId="urn:microsoft.com/office/officeart/2005/8/layout/vList2"/>
    <dgm:cxn modelId="{2404C319-46E3-417C-9954-965961FC8566}" srcId="{100F933B-7DE2-4FF2-B372-9C50B39A21A0}" destId="{183594A5-3E9C-4DA9-95CE-C81B2C5246BA}" srcOrd="3" destOrd="0" parTransId="{A0CF4770-018D-49A1-BE01-52EB44C540F9}" sibTransId="{4B803C1B-B6E1-4CBE-90F3-A799E231E95B}"/>
    <dgm:cxn modelId="{686099FB-3368-455D-AB32-DA131FA146B3}" srcId="{100F933B-7DE2-4FF2-B372-9C50B39A21A0}" destId="{C4ED018F-3083-49EC-9E05-941985EC03FA}" srcOrd="1" destOrd="0" parTransId="{EB110344-2607-4A2B-BCD6-4603160826B5}" sibTransId="{CB7A351B-2604-4FF8-AD6F-E8E08C805B3A}"/>
    <dgm:cxn modelId="{495ABAD8-2CCA-41BD-AFB0-DD854BCE18C6}" srcId="{100F933B-7DE2-4FF2-B372-9C50B39A21A0}" destId="{2E643E05-A9EB-4922-9AF0-FCC761709483}" srcOrd="4" destOrd="0" parTransId="{361EF293-E326-4991-B2AA-1D718389A7E9}" sibTransId="{B9625ED9-CE80-4C50-B1ED-BB87F1E40D26}"/>
    <dgm:cxn modelId="{44954FBD-6BD1-4676-AA80-5084CBD316D5}" type="presOf" srcId="{100F933B-7DE2-4FF2-B372-9C50B39A21A0}" destId="{E762D9C2-CB55-43B8-8400-D57330AA42B1}" srcOrd="0" destOrd="0" presId="urn:microsoft.com/office/officeart/2005/8/layout/vList2"/>
    <dgm:cxn modelId="{C8B2B9E8-810B-43E5-86AB-F31859E072EF}" type="presOf" srcId="{C4ED018F-3083-49EC-9E05-941985EC03FA}" destId="{2A71E93B-7E7D-4E23-A598-95290A6268DA}" srcOrd="0" destOrd="0" presId="urn:microsoft.com/office/officeart/2005/8/layout/vList2"/>
    <dgm:cxn modelId="{740C8B3F-B538-44C4-9985-3CB0218F74C9}" type="presOf" srcId="{183594A5-3E9C-4DA9-95CE-C81B2C5246BA}" destId="{A8DEA15D-883D-4005-B9AC-6500DDEB8BE0}" srcOrd="0" destOrd="0" presId="urn:microsoft.com/office/officeart/2005/8/layout/vList2"/>
    <dgm:cxn modelId="{C5D86D6E-CF31-41D5-A1A3-A5CC1AD8135A}" srcId="{100F933B-7DE2-4FF2-B372-9C50B39A21A0}" destId="{43CA3B90-BE1B-4F8D-8524-AA61B629C9A0}" srcOrd="5" destOrd="0" parTransId="{31F4B147-FCA4-4D7F-95D6-3885C00EFBEC}" sibTransId="{64AB338E-6F31-4082-BABE-26383D148457}"/>
    <dgm:cxn modelId="{9783DC25-A4CB-49AC-8EB8-6F6F4D0AFD1E}" srcId="{100F933B-7DE2-4FF2-B372-9C50B39A21A0}" destId="{E65F5EAF-C4D4-4C92-BD99-3518D996F7C2}" srcOrd="2" destOrd="0" parTransId="{4C59B661-446E-4BFE-B8E9-598C449264E7}" sibTransId="{7074365A-9031-42C7-9057-5A7BA5137AFF}"/>
    <dgm:cxn modelId="{CC3A9D04-C323-4724-AC95-CF22F0E47036}" type="presOf" srcId="{43CA3B90-BE1B-4F8D-8524-AA61B629C9A0}" destId="{2C1CD525-9251-40E6-B3AD-92BCB633CC08}" srcOrd="0" destOrd="0" presId="urn:microsoft.com/office/officeart/2005/8/layout/vList2"/>
    <dgm:cxn modelId="{1276BB70-92B5-42A6-9B25-CB5BF145C42B}" type="presParOf" srcId="{E762D9C2-CB55-43B8-8400-D57330AA42B1}" destId="{711BFB03-6ED1-4290-906D-4C27779CFC3E}" srcOrd="0" destOrd="0" presId="urn:microsoft.com/office/officeart/2005/8/layout/vList2"/>
    <dgm:cxn modelId="{2C9103A8-8850-4809-85D2-786C0D857CE1}" type="presParOf" srcId="{E762D9C2-CB55-43B8-8400-D57330AA42B1}" destId="{B415F99D-1BEC-46E9-9D41-AD261DD8B127}" srcOrd="1" destOrd="0" presId="urn:microsoft.com/office/officeart/2005/8/layout/vList2"/>
    <dgm:cxn modelId="{671FFD4A-94EA-4DA8-B58B-8178ADA4FDE9}" type="presParOf" srcId="{E762D9C2-CB55-43B8-8400-D57330AA42B1}" destId="{2A71E93B-7E7D-4E23-A598-95290A6268DA}" srcOrd="2" destOrd="0" presId="urn:microsoft.com/office/officeart/2005/8/layout/vList2"/>
    <dgm:cxn modelId="{D9ACBD03-2D26-4D43-BFCE-E4067417F4B3}" type="presParOf" srcId="{E762D9C2-CB55-43B8-8400-D57330AA42B1}" destId="{84530746-47A4-4D8A-938B-4C722E557A2F}" srcOrd="3" destOrd="0" presId="urn:microsoft.com/office/officeart/2005/8/layout/vList2"/>
    <dgm:cxn modelId="{F7D71FDC-3986-44FC-A70A-F51BA6A4B878}" type="presParOf" srcId="{E762D9C2-CB55-43B8-8400-D57330AA42B1}" destId="{66804873-3D9D-4476-84AB-37B66F59F4F7}" srcOrd="4" destOrd="0" presId="urn:microsoft.com/office/officeart/2005/8/layout/vList2"/>
    <dgm:cxn modelId="{94483870-1E08-452F-AC45-D851B59B7EFA}" type="presParOf" srcId="{E762D9C2-CB55-43B8-8400-D57330AA42B1}" destId="{61F2AA4B-0601-41FE-981B-18E913E9054F}" srcOrd="5" destOrd="0" presId="urn:microsoft.com/office/officeart/2005/8/layout/vList2"/>
    <dgm:cxn modelId="{7526597A-037B-4DBA-9695-75B0ABB3DD85}" type="presParOf" srcId="{E762D9C2-CB55-43B8-8400-D57330AA42B1}" destId="{A8DEA15D-883D-4005-B9AC-6500DDEB8BE0}" srcOrd="6" destOrd="0" presId="urn:microsoft.com/office/officeart/2005/8/layout/vList2"/>
    <dgm:cxn modelId="{84BEEA0E-6539-419A-86EB-6AB0374AC798}" type="presParOf" srcId="{E762D9C2-CB55-43B8-8400-D57330AA42B1}" destId="{9F170838-98FC-4D4F-858A-545F99EB7F82}" srcOrd="7" destOrd="0" presId="urn:microsoft.com/office/officeart/2005/8/layout/vList2"/>
    <dgm:cxn modelId="{14399C03-48F4-4788-B5E7-A75311B6CBE2}" type="presParOf" srcId="{E762D9C2-CB55-43B8-8400-D57330AA42B1}" destId="{26A58930-4E9D-48E7-9639-DEA277DFA033}" srcOrd="8" destOrd="0" presId="urn:microsoft.com/office/officeart/2005/8/layout/vList2"/>
    <dgm:cxn modelId="{342D278F-5C2D-44C4-9976-04618D278FE0}" type="presParOf" srcId="{E762D9C2-CB55-43B8-8400-D57330AA42B1}" destId="{7B720B28-14F1-4608-93EB-2445DA304188}" srcOrd="9" destOrd="0" presId="urn:microsoft.com/office/officeart/2005/8/layout/vList2"/>
    <dgm:cxn modelId="{A972507B-6FEC-4AF7-98AA-1209452DEA6B}" type="presParOf" srcId="{E762D9C2-CB55-43B8-8400-D57330AA42B1}" destId="{2C1CD525-9251-40E6-B3AD-92BCB633CC08}" srcOrd="10" destOrd="0" presId="urn:microsoft.com/office/officeart/2005/8/layout/vList2"/>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0.30542</cdr:x>
      <cdr:y>0.01949</cdr:y>
    </cdr:from>
    <cdr:to>
      <cdr:x>0.30542</cdr:x>
      <cdr:y>0.93744</cdr:y>
    </cdr:to>
    <cdr:cxnSp macro="">
      <cdr:nvCxnSpPr>
        <cdr:cNvPr id="6" name="5 Conector recto"/>
        <cdr:cNvCxnSpPr/>
      </cdr:nvCxnSpPr>
      <cdr:spPr>
        <a:xfrm xmlns:a="http://schemas.openxmlformats.org/drawingml/2006/main">
          <a:off x="2691408" y="105486"/>
          <a:ext cx="0" cy="4968552"/>
        </a:xfrm>
        <a:prstGeom xmlns:a="http://schemas.openxmlformats.org/drawingml/2006/main" prst="line">
          <a:avLst/>
        </a:prstGeom>
        <a:ln xmlns:a="http://schemas.openxmlformats.org/drawingml/2006/main">
          <a:solidFill>
            <a:srgbClr val="92D050"/>
          </a:solidFill>
        </a:ln>
      </cdr:spPr>
      <cdr:style>
        <a:lnRef xmlns:a="http://schemas.openxmlformats.org/drawingml/2006/main" idx="2">
          <a:schemeClr val="accent1"/>
        </a:lnRef>
        <a:fillRef xmlns:a="http://schemas.openxmlformats.org/drawingml/2006/main" idx="0">
          <a:schemeClr val="accent1"/>
        </a:fillRef>
        <a:effectRef xmlns:a="http://schemas.openxmlformats.org/drawingml/2006/main" idx="1">
          <a:schemeClr val="accent1"/>
        </a:effectRef>
        <a:fontRef xmlns:a="http://schemas.openxmlformats.org/drawingml/2006/main" idx="minor">
          <a:schemeClr val="tx1"/>
        </a:fontRef>
      </cdr:style>
    </cdr:cxnSp>
  </cdr:relSizeAnchor>
</c:userShapes>
</file>

<file path=ppt/drawings/drawing2.xml><?xml version="1.0" encoding="utf-8"?>
<c:userShapes xmlns:c="http://schemas.openxmlformats.org/drawingml/2006/chart">
  <cdr:relSizeAnchor xmlns:cdr="http://schemas.openxmlformats.org/drawingml/2006/chartDrawing">
    <cdr:from>
      <cdr:x>0.77947</cdr:x>
      <cdr:y>0.39442</cdr:y>
    </cdr:from>
    <cdr:to>
      <cdr:x>0.99366</cdr:x>
      <cdr:y>0.51129</cdr:y>
    </cdr:to>
    <cdr:sp macro="" textlink="">
      <cdr:nvSpPr>
        <cdr:cNvPr id="2" name="1 CuadroTexto"/>
        <cdr:cNvSpPr txBox="1"/>
      </cdr:nvSpPr>
      <cdr:spPr>
        <a:xfrm xmlns:a="http://schemas.openxmlformats.org/drawingml/2006/main">
          <a:off x="5857876" y="1414464"/>
          <a:ext cx="1609726" cy="41909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s-CL" sz="800" b="1" dirty="0">
              <a:latin typeface="+mj-lt"/>
            </a:rPr>
            <a:t>Mitad</a:t>
          </a:r>
          <a:r>
            <a:rPr lang="es-CL" sz="800" b="1" baseline="0" dirty="0">
              <a:latin typeface="+mj-lt"/>
            </a:rPr>
            <a:t> de la población penal</a:t>
          </a:r>
          <a:endParaRPr lang="es-CL" sz="800" b="1" dirty="0">
            <a:latin typeface="+mj-lt"/>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0.62712</cdr:x>
      <cdr:y>0.584</cdr:y>
    </cdr:from>
    <cdr:to>
      <cdr:x>0.99803</cdr:x>
      <cdr:y>0.68545</cdr:y>
    </cdr:to>
    <cdr:sp macro="" textlink="">
      <cdr:nvSpPr>
        <cdr:cNvPr id="2" name="1 CuadroTexto"/>
        <cdr:cNvSpPr txBox="1"/>
      </cdr:nvSpPr>
      <cdr:spPr>
        <a:xfrm xmlns:a="http://schemas.openxmlformats.org/drawingml/2006/main">
          <a:off x="5328592" y="2807534"/>
          <a:ext cx="3151613" cy="48772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s-CL" sz="2400" b="1" dirty="0">
              <a:solidFill>
                <a:srgbClr val="FF0000"/>
              </a:solidFill>
            </a:rPr>
            <a:t>capacidad</a:t>
          </a:r>
          <a:r>
            <a:rPr lang="es-CL" sz="2400" b="1" baseline="0" dirty="0">
              <a:solidFill>
                <a:srgbClr val="FF0000"/>
              </a:solidFill>
            </a:rPr>
            <a:t> total</a:t>
          </a:r>
          <a:endParaRPr lang="es-CL" sz="2400" b="1" dirty="0">
            <a:solidFill>
              <a:srgbClr val="FF0000"/>
            </a:solidFill>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0.43773</cdr:x>
      <cdr:y>0.01598</cdr:y>
    </cdr:from>
    <cdr:to>
      <cdr:x>0.78703</cdr:x>
      <cdr:y>0.0959</cdr:y>
    </cdr:to>
    <cdr:sp macro="" textlink="">
      <cdr:nvSpPr>
        <cdr:cNvPr id="2" name="1 CuadroTexto"/>
        <cdr:cNvSpPr txBox="1"/>
      </cdr:nvSpPr>
      <cdr:spPr>
        <a:xfrm xmlns:a="http://schemas.openxmlformats.org/drawingml/2006/main">
          <a:off x="3789971" y="72008"/>
          <a:ext cx="3024336" cy="36004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s-CL" sz="1100" dirty="0" smtClean="0">
              <a:latin typeface="+mj-lt"/>
            </a:rPr>
            <a:t>Asia</a:t>
          </a:r>
          <a:endParaRPr lang="es-CL" sz="1100" dirty="0">
            <a:latin typeface="+mj-lt"/>
          </a:endParaRPr>
        </a:p>
      </cdr:txBody>
    </cdr:sp>
  </cdr:relSizeAnchor>
  <cdr:relSizeAnchor xmlns:cdr="http://schemas.openxmlformats.org/drawingml/2006/chartDrawing">
    <cdr:from>
      <cdr:x>0.69029</cdr:x>
      <cdr:y>0</cdr:y>
    </cdr:from>
    <cdr:to>
      <cdr:x>0.99801</cdr:x>
      <cdr:y>0.0959</cdr:y>
    </cdr:to>
    <cdr:sp macro="" textlink="">
      <cdr:nvSpPr>
        <cdr:cNvPr id="3" name="2 CuadroTexto"/>
        <cdr:cNvSpPr txBox="1"/>
      </cdr:nvSpPr>
      <cdr:spPr>
        <a:xfrm xmlns:a="http://schemas.openxmlformats.org/drawingml/2006/main">
          <a:off x="5976664" y="-1412776"/>
          <a:ext cx="2664296" cy="43204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s-CL" dirty="0" smtClean="0">
              <a:latin typeface="+mj-lt"/>
            </a:rPr>
            <a:t>Países Desarrollados</a:t>
          </a:r>
          <a:endParaRPr lang="es-CL" sz="1100" dirty="0">
            <a:latin typeface="+mj-lt"/>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CL" dirty="0"/>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8F1920-6256-467B-90D0-014BD00B68A7}" type="datetimeFigureOut">
              <a:rPr lang="es-CL" smtClean="0"/>
              <a:pPr/>
              <a:t>03-10-2013</a:t>
            </a:fld>
            <a:endParaRPr lang="es-CL" dirty="0"/>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CL" dirty="0"/>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CL" dirty="0"/>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47C8EBE-38ED-444E-B31F-11D20568946C}" type="slidenum">
              <a:rPr lang="es-CL" smtClean="0"/>
              <a:pPr/>
              <a:t>‹Nº›</a:t>
            </a:fld>
            <a:endParaRPr lang="es-CL" dirty="0"/>
          </a:p>
        </p:txBody>
      </p:sp>
    </p:spTree>
    <p:extLst>
      <p:ext uri="{BB962C8B-B14F-4D97-AF65-F5344CB8AC3E}">
        <p14:creationId xmlns="" xmlns:p14="http://schemas.microsoft.com/office/powerpoint/2010/main" val="37675957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647C8EBE-38ED-444E-B31F-11D20568946C}" type="slidenum">
              <a:rPr lang="es-CL" smtClean="0"/>
              <a:pPr/>
              <a:t>1</a:t>
            </a:fld>
            <a:endParaRPr lang="es-CL" dirty="0"/>
          </a:p>
        </p:txBody>
      </p:sp>
    </p:spTree>
    <p:extLst>
      <p:ext uri="{BB962C8B-B14F-4D97-AF65-F5344CB8AC3E}">
        <p14:creationId xmlns="" xmlns:p14="http://schemas.microsoft.com/office/powerpoint/2010/main" val="26404921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647C8EBE-38ED-444E-B31F-11D20568946C}" type="slidenum">
              <a:rPr lang="es-CL" smtClean="0"/>
              <a:pPr/>
              <a:t>13</a:t>
            </a:fld>
            <a:endParaRPr lang="es-CL" dirty="0"/>
          </a:p>
        </p:txBody>
      </p:sp>
    </p:spTree>
    <p:extLst>
      <p:ext uri="{BB962C8B-B14F-4D97-AF65-F5344CB8AC3E}">
        <p14:creationId xmlns="" xmlns:p14="http://schemas.microsoft.com/office/powerpoint/2010/main" val="1976771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F75EAFA5-689B-4CDB-917E-820516B674A0}" type="slidenum">
              <a:rPr lang="en-US" smtClean="0">
                <a:solidFill>
                  <a:prstClr val="black"/>
                </a:solidFill>
              </a:rPr>
              <a:pPr/>
              <a:t>15</a:t>
            </a:fld>
            <a:endParaRPr lang="en-US">
              <a:solidFill>
                <a:prstClr val="black"/>
              </a:solidFill>
            </a:endParaRPr>
          </a:p>
        </p:txBody>
      </p:sp>
    </p:spTree>
    <p:extLst>
      <p:ext uri="{BB962C8B-B14F-4D97-AF65-F5344CB8AC3E}">
        <p14:creationId xmlns="" xmlns:p14="http://schemas.microsoft.com/office/powerpoint/2010/main" val="19320634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dirty="0"/>
          </a:p>
        </p:txBody>
      </p:sp>
      <p:sp>
        <p:nvSpPr>
          <p:cNvPr id="4" name="3 Marcador de número de diapositiva"/>
          <p:cNvSpPr>
            <a:spLocks noGrp="1"/>
          </p:cNvSpPr>
          <p:nvPr>
            <p:ph type="sldNum" sz="quarter" idx="10"/>
          </p:nvPr>
        </p:nvSpPr>
        <p:spPr/>
        <p:txBody>
          <a:bodyPr/>
          <a:lstStyle/>
          <a:p>
            <a:fld id="{647C8EBE-38ED-444E-B31F-11D20568946C}" type="slidenum">
              <a:rPr lang="es-CL" smtClean="0"/>
              <a:pPr/>
              <a:t>17</a:t>
            </a:fld>
            <a:endParaRPr lang="es-CL"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dirty="0"/>
          </a:p>
        </p:txBody>
      </p:sp>
      <p:sp>
        <p:nvSpPr>
          <p:cNvPr id="4" name="3 Marcador de número de diapositiva"/>
          <p:cNvSpPr>
            <a:spLocks noGrp="1"/>
          </p:cNvSpPr>
          <p:nvPr>
            <p:ph type="sldNum" sz="quarter" idx="10"/>
          </p:nvPr>
        </p:nvSpPr>
        <p:spPr/>
        <p:txBody>
          <a:bodyPr/>
          <a:lstStyle/>
          <a:p>
            <a:fld id="{647C8EBE-38ED-444E-B31F-11D20568946C}" type="slidenum">
              <a:rPr lang="es-CL" smtClean="0"/>
              <a:pPr/>
              <a:t>18</a:t>
            </a:fld>
            <a:endParaRPr lang="es-CL"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F75EAFA5-689B-4CDB-917E-820516B674A0}" type="slidenum">
              <a:rPr lang="en-US" smtClean="0">
                <a:solidFill>
                  <a:prstClr val="black"/>
                </a:solidFill>
              </a:rPr>
              <a:pPr/>
              <a:t>3</a:t>
            </a:fld>
            <a:endParaRPr lang="en-US">
              <a:solidFill>
                <a:prstClr val="black"/>
              </a:solidFill>
            </a:endParaRPr>
          </a:p>
        </p:txBody>
      </p:sp>
    </p:spTree>
    <p:extLst>
      <p:ext uri="{BB962C8B-B14F-4D97-AF65-F5344CB8AC3E}">
        <p14:creationId xmlns="" xmlns:p14="http://schemas.microsoft.com/office/powerpoint/2010/main" val="19320634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F75EAFA5-689B-4CDB-917E-820516B674A0}" type="slidenum">
              <a:rPr lang="en-US" smtClean="0">
                <a:solidFill>
                  <a:prstClr val="black"/>
                </a:solidFill>
              </a:rPr>
              <a:pPr/>
              <a:t>4</a:t>
            </a:fld>
            <a:endParaRPr lang="en-US">
              <a:solidFill>
                <a:prstClr val="black"/>
              </a:solidFill>
            </a:endParaRPr>
          </a:p>
        </p:txBody>
      </p:sp>
    </p:spTree>
    <p:extLst>
      <p:ext uri="{BB962C8B-B14F-4D97-AF65-F5344CB8AC3E}">
        <p14:creationId xmlns="" xmlns:p14="http://schemas.microsoft.com/office/powerpoint/2010/main" val="19320634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F75EAFA5-689B-4CDB-917E-820516B674A0}" type="slidenum">
              <a:rPr lang="en-US" smtClean="0">
                <a:solidFill>
                  <a:prstClr val="black"/>
                </a:solidFill>
              </a:rPr>
              <a:pPr/>
              <a:t>5</a:t>
            </a:fld>
            <a:endParaRPr lang="en-US">
              <a:solidFill>
                <a:prstClr val="black"/>
              </a:solidFill>
            </a:endParaRPr>
          </a:p>
        </p:txBody>
      </p:sp>
    </p:spTree>
    <p:extLst>
      <p:ext uri="{BB962C8B-B14F-4D97-AF65-F5344CB8AC3E}">
        <p14:creationId xmlns="" xmlns:p14="http://schemas.microsoft.com/office/powerpoint/2010/main" val="19320634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647C8EBE-38ED-444E-B31F-11D20568946C}" type="slidenum">
              <a:rPr lang="es-CL" smtClean="0"/>
              <a:pPr/>
              <a:t>6</a:t>
            </a:fld>
            <a:endParaRPr lang="es-CL" dirty="0"/>
          </a:p>
        </p:txBody>
      </p:sp>
    </p:spTree>
    <p:extLst>
      <p:ext uri="{BB962C8B-B14F-4D97-AF65-F5344CB8AC3E}">
        <p14:creationId xmlns="" xmlns:p14="http://schemas.microsoft.com/office/powerpoint/2010/main" val="30261593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fontScale="92500" lnSpcReduction="10000"/>
          </a:bodyPr>
          <a:lstStyle/>
          <a:p>
            <a:endParaRPr lang="es-CL" dirty="0"/>
          </a:p>
        </p:txBody>
      </p:sp>
      <p:sp>
        <p:nvSpPr>
          <p:cNvPr id="4" name="3 Marcador de número de diapositiva"/>
          <p:cNvSpPr>
            <a:spLocks noGrp="1"/>
          </p:cNvSpPr>
          <p:nvPr>
            <p:ph type="sldNum" sz="quarter" idx="10"/>
          </p:nvPr>
        </p:nvSpPr>
        <p:spPr/>
        <p:txBody>
          <a:bodyPr/>
          <a:lstStyle/>
          <a:p>
            <a:fld id="{647C8EBE-38ED-444E-B31F-11D20568946C}" type="slidenum">
              <a:rPr lang="es-CL" smtClean="0"/>
              <a:pPr/>
              <a:t>7</a:t>
            </a:fld>
            <a:endParaRPr lang="es-CL"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F75EAFA5-689B-4CDB-917E-820516B674A0}" type="slidenum">
              <a:rPr lang="en-US" smtClean="0">
                <a:solidFill>
                  <a:prstClr val="black"/>
                </a:solidFill>
              </a:rPr>
              <a:pPr/>
              <a:t>9</a:t>
            </a:fld>
            <a:endParaRPr lang="en-US">
              <a:solidFill>
                <a:prstClr val="black"/>
              </a:solidFill>
            </a:endParaRPr>
          </a:p>
        </p:txBody>
      </p:sp>
    </p:spTree>
    <p:extLst>
      <p:ext uri="{BB962C8B-B14F-4D97-AF65-F5344CB8AC3E}">
        <p14:creationId xmlns="" xmlns:p14="http://schemas.microsoft.com/office/powerpoint/2010/main" val="19320634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F75EAFA5-689B-4CDB-917E-820516B674A0}" type="slidenum">
              <a:rPr lang="en-US" smtClean="0">
                <a:solidFill>
                  <a:prstClr val="black"/>
                </a:solidFill>
              </a:rPr>
              <a:pPr/>
              <a:t>10</a:t>
            </a:fld>
            <a:endParaRPr lang="en-US">
              <a:solidFill>
                <a:prstClr val="black"/>
              </a:solidFill>
            </a:endParaRPr>
          </a:p>
        </p:txBody>
      </p:sp>
    </p:spTree>
    <p:extLst>
      <p:ext uri="{BB962C8B-B14F-4D97-AF65-F5344CB8AC3E}">
        <p14:creationId xmlns="" xmlns:p14="http://schemas.microsoft.com/office/powerpoint/2010/main" val="19320634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F75EAFA5-689B-4CDB-917E-820516B674A0}" type="slidenum">
              <a:rPr lang="en-US" smtClean="0">
                <a:solidFill>
                  <a:prstClr val="black"/>
                </a:solidFill>
              </a:rPr>
              <a:pPr/>
              <a:t>12</a:t>
            </a:fld>
            <a:endParaRPr lang="en-US">
              <a:solidFill>
                <a:prstClr val="black"/>
              </a:solidFill>
            </a:endParaRPr>
          </a:p>
        </p:txBody>
      </p:sp>
    </p:spTree>
    <p:extLst>
      <p:ext uri="{BB962C8B-B14F-4D97-AF65-F5344CB8AC3E}">
        <p14:creationId xmlns="" xmlns:p14="http://schemas.microsoft.com/office/powerpoint/2010/main" val="19320634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7" name="Date Placeholder 6"/>
          <p:cNvSpPr>
            <a:spLocks noGrp="1"/>
          </p:cNvSpPr>
          <p:nvPr>
            <p:ph type="dt" sz="half" idx="10"/>
          </p:nvPr>
        </p:nvSpPr>
        <p:spPr/>
        <p:txBody>
          <a:bodyPr/>
          <a:lstStyle/>
          <a:p>
            <a:fld id="{AE04D3E1-424F-47D5-8C7A-8DCD70C120EF}" type="datetime1">
              <a:rPr lang="es-CL" smtClean="0"/>
              <a:pPr/>
              <a:t>03-10-2013</a:t>
            </a:fld>
            <a:endParaRPr lang="es-CL" dirty="0"/>
          </a:p>
        </p:txBody>
      </p:sp>
      <p:sp>
        <p:nvSpPr>
          <p:cNvPr id="8" name="Slide Number Placeholder 7"/>
          <p:cNvSpPr>
            <a:spLocks noGrp="1"/>
          </p:cNvSpPr>
          <p:nvPr>
            <p:ph type="sldNum" sz="quarter" idx="11"/>
          </p:nvPr>
        </p:nvSpPr>
        <p:spPr/>
        <p:txBody>
          <a:bodyPr/>
          <a:lstStyle/>
          <a:p>
            <a:fld id="{FA6519B8-2E90-4E4F-BE67-FCC11E72190C}" type="slidenum">
              <a:rPr lang="es-CL" smtClean="0"/>
              <a:pPr/>
              <a:t>‹Nº›</a:t>
            </a:fld>
            <a:endParaRPr lang="es-CL" dirty="0"/>
          </a:p>
        </p:txBody>
      </p:sp>
      <p:sp>
        <p:nvSpPr>
          <p:cNvPr id="9" name="Footer Placeholder 8"/>
          <p:cNvSpPr>
            <a:spLocks noGrp="1"/>
          </p:cNvSpPr>
          <p:nvPr>
            <p:ph type="ftr" sz="quarter" idx="12"/>
          </p:nvPr>
        </p:nvSpPr>
        <p:spPr/>
        <p:txBody>
          <a:bodyPr/>
          <a:lstStyle/>
          <a:p>
            <a:r>
              <a:rPr lang="es-CL" smtClean="0"/>
              <a:t>Sebastian Valenzuela A/ El Salvador/ Marzo 2013</a:t>
            </a:r>
            <a:endParaRPr lang="es-CL"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037B44FB-26AF-4B6B-848A-08CD4AAFE8D0}" type="datetime1">
              <a:rPr lang="es-CL" smtClean="0"/>
              <a:pPr/>
              <a:t>03-10-2013</a:t>
            </a:fld>
            <a:endParaRPr lang="es-CL" dirty="0"/>
          </a:p>
        </p:txBody>
      </p:sp>
      <p:sp>
        <p:nvSpPr>
          <p:cNvPr id="5" name="Footer Placeholder 4"/>
          <p:cNvSpPr>
            <a:spLocks noGrp="1"/>
          </p:cNvSpPr>
          <p:nvPr>
            <p:ph type="ftr" sz="quarter" idx="11"/>
          </p:nvPr>
        </p:nvSpPr>
        <p:spPr/>
        <p:txBody>
          <a:bodyPr/>
          <a:lstStyle/>
          <a:p>
            <a:r>
              <a:rPr lang="es-CL" smtClean="0"/>
              <a:t>Sebastian Valenzuela A/ El Salvador/ Marzo 2013</a:t>
            </a:r>
            <a:endParaRPr lang="es-CL" dirty="0"/>
          </a:p>
        </p:txBody>
      </p:sp>
      <p:sp>
        <p:nvSpPr>
          <p:cNvPr id="6" name="Slide Number Placeholder 5"/>
          <p:cNvSpPr>
            <a:spLocks noGrp="1"/>
          </p:cNvSpPr>
          <p:nvPr>
            <p:ph type="sldNum" sz="quarter" idx="12"/>
          </p:nvPr>
        </p:nvSpPr>
        <p:spPr/>
        <p:txBody>
          <a:bodyPr/>
          <a:lstStyle/>
          <a:p>
            <a:fld id="{FA6519B8-2E90-4E4F-BE67-FCC11E72190C}" type="slidenum">
              <a:rPr lang="es-CL" smtClean="0"/>
              <a:pPr/>
              <a:t>‹Nº›</a:t>
            </a:fld>
            <a:endParaRPr lang="es-CL"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08E56C36-CBC3-4B1F-BA30-1F8F41FA1F4F}" type="datetime1">
              <a:rPr lang="es-CL" smtClean="0"/>
              <a:pPr/>
              <a:t>03-10-2013</a:t>
            </a:fld>
            <a:endParaRPr lang="es-CL" dirty="0"/>
          </a:p>
        </p:txBody>
      </p:sp>
      <p:sp>
        <p:nvSpPr>
          <p:cNvPr id="5" name="Footer Placeholder 4"/>
          <p:cNvSpPr>
            <a:spLocks noGrp="1"/>
          </p:cNvSpPr>
          <p:nvPr>
            <p:ph type="ftr" sz="quarter" idx="11"/>
          </p:nvPr>
        </p:nvSpPr>
        <p:spPr/>
        <p:txBody>
          <a:bodyPr/>
          <a:lstStyle/>
          <a:p>
            <a:r>
              <a:rPr lang="es-CL" smtClean="0"/>
              <a:t>Sebastian Valenzuela A/ El Salvador/ Marzo 2013</a:t>
            </a:r>
            <a:endParaRPr lang="es-CL" dirty="0"/>
          </a:p>
        </p:txBody>
      </p:sp>
      <p:sp>
        <p:nvSpPr>
          <p:cNvPr id="6" name="Slide Number Placeholder 5"/>
          <p:cNvSpPr>
            <a:spLocks noGrp="1"/>
          </p:cNvSpPr>
          <p:nvPr>
            <p:ph type="sldNum" sz="quarter" idx="12"/>
          </p:nvPr>
        </p:nvSpPr>
        <p:spPr/>
        <p:txBody>
          <a:bodyPr/>
          <a:lstStyle/>
          <a:p>
            <a:fld id="{FA6519B8-2E90-4E4F-BE67-FCC11E72190C}" type="slidenum">
              <a:rPr lang="es-CL" smtClean="0"/>
              <a:pPr/>
              <a:t>‹Nº›</a:t>
            </a:fld>
            <a:endParaRPr lang="es-CL"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smtClean="0"/>
          </a:p>
        </p:txBody>
      </p:sp>
      <p:sp>
        <p:nvSpPr>
          <p:cNvPr id="4" name="Date Placeholder 3"/>
          <p:cNvSpPr>
            <a:spLocks noGrp="1"/>
          </p:cNvSpPr>
          <p:nvPr>
            <p:ph type="dt" sz="half" idx="10"/>
          </p:nvPr>
        </p:nvSpPr>
        <p:spPr/>
        <p:txBody>
          <a:bodyPr/>
          <a:lstStyle/>
          <a:p>
            <a:fld id="{08A819F7-C97E-46A6-B212-83D4AEFB00A7}" type="datetime1">
              <a:rPr lang="es-CL" smtClean="0"/>
              <a:pPr/>
              <a:t>03-10-2013</a:t>
            </a:fld>
            <a:endParaRPr lang="es-CL" dirty="0"/>
          </a:p>
        </p:txBody>
      </p:sp>
      <p:sp>
        <p:nvSpPr>
          <p:cNvPr id="5" name="Footer Placeholder 4"/>
          <p:cNvSpPr>
            <a:spLocks noGrp="1"/>
          </p:cNvSpPr>
          <p:nvPr>
            <p:ph type="ftr" sz="quarter" idx="11"/>
          </p:nvPr>
        </p:nvSpPr>
        <p:spPr/>
        <p:txBody>
          <a:bodyPr/>
          <a:lstStyle/>
          <a:p>
            <a:r>
              <a:rPr lang="es-CL" smtClean="0"/>
              <a:t>Sebastian Valenzuela A/ El Salvador/ Marzo 2013</a:t>
            </a:r>
            <a:endParaRPr lang="es-CL" dirty="0"/>
          </a:p>
        </p:txBody>
      </p:sp>
      <p:sp>
        <p:nvSpPr>
          <p:cNvPr id="6" name="Slide Number Placeholder 5"/>
          <p:cNvSpPr>
            <a:spLocks noGrp="1"/>
          </p:cNvSpPr>
          <p:nvPr>
            <p:ph type="sldNum" sz="quarter" idx="12"/>
          </p:nvPr>
        </p:nvSpPr>
        <p:spPr/>
        <p:txBody>
          <a:bodyPr/>
          <a:lstStyle/>
          <a:p>
            <a:fld id="{FA6519B8-2E90-4E4F-BE67-FCC11E72190C}" type="slidenum">
              <a:rPr lang="es-CL" smtClean="0"/>
              <a:pPr/>
              <a:t>‹Nº›</a:t>
            </a:fld>
            <a:endParaRPr lang="es-CL"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E4A38A27-B820-4050-8314-ECC8829869FB}" type="datetime1">
              <a:rPr lang="es-CL" smtClean="0"/>
              <a:pPr/>
              <a:t>03-10-2013</a:t>
            </a:fld>
            <a:endParaRPr lang="es-CL" dirty="0"/>
          </a:p>
        </p:txBody>
      </p:sp>
      <p:sp>
        <p:nvSpPr>
          <p:cNvPr id="5" name="Footer Placeholder 4"/>
          <p:cNvSpPr>
            <a:spLocks noGrp="1"/>
          </p:cNvSpPr>
          <p:nvPr>
            <p:ph type="ftr" sz="quarter" idx="11"/>
          </p:nvPr>
        </p:nvSpPr>
        <p:spPr/>
        <p:txBody>
          <a:bodyPr/>
          <a:lstStyle/>
          <a:p>
            <a:r>
              <a:rPr lang="es-CL" smtClean="0"/>
              <a:t>Sebastian Valenzuela A/ El Salvador/ Marzo 2013</a:t>
            </a:r>
            <a:endParaRPr lang="es-CL" dirty="0"/>
          </a:p>
        </p:txBody>
      </p:sp>
      <p:sp>
        <p:nvSpPr>
          <p:cNvPr id="6" name="Slide Number Placeholder 5"/>
          <p:cNvSpPr>
            <a:spLocks noGrp="1"/>
          </p:cNvSpPr>
          <p:nvPr>
            <p:ph type="sldNum" sz="quarter" idx="12"/>
          </p:nvPr>
        </p:nvSpPr>
        <p:spPr/>
        <p:txBody>
          <a:bodyPr/>
          <a:lstStyle/>
          <a:p>
            <a:fld id="{FA6519B8-2E90-4E4F-BE67-FCC11E72190C}" type="slidenum">
              <a:rPr lang="es-CL" smtClean="0"/>
              <a:pPr/>
              <a:t>‹Nº›</a:t>
            </a:fld>
            <a:endParaRPr lang="es-CL" dirty="0"/>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smtClean="0"/>
          </a:p>
        </p:txBody>
      </p:sp>
      <p:sp>
        <p:nvSpPr>
          <p:cNvPr id="5" name="Date Placeholder 4"/>
          <p:cNvSpPr>
            <a:spLocks noGrp="1"/>
          </p:cNvSpPr>
          <p:nvPr>
            <p:ph type="dt" sz="half" idx="10"/>
          </p:nvPr>
        </p:nvSpPr>
        <p:spPr/>
        <p:txBody>
          <a:bodyPr/>
          <a:lstStyle/>
          <a:p>
            <a:fld id="{BA13D13F-783B-42C7-90B8-CC554BF53800}" type="datetime1">
              <a:rPr lang="es-CL" smtClean="0"/>
              <a:pPr/>
              <a:t>03-10-2013</a:t>
            </a:fld>
            <a:endParaRPr lang="es-CL" dirty="0"/>
          </a:p>
        </p:txBody>
      </p:sp>
      <p:sp>
        <p:nvSpPr>
          <p:cNvPr id="6" name="Footer Placeholder 5"/>
          <p:cNvSpPr>
            <a:spLocks noGrp="1"/>
          </p:cNvSpPr>
          <p:nvPr>
            <p:ph type="ftr" sz="quarter" idx="11"/>
          </p:nvPr>
        </p:nvSpPr>
        <p:spPr/>
        <p:txBody>
          <a:bodyPr/>
          <a:lstStyle/>
          <a:p>
            <a:r>
              <a:rPr lang="es-CL" smtClean="0"/>
              <a:t>Sebastian Valenzuela A/ El Salvador/ Marzo 2013</a:t>
            </a:r>
            <a:endParaRPr lang="es-CL" dirty="0"/>
          </a:p>
        </p:txBody>
      </p:sp>
      <p:sp>
        <p:nvSpPr>
          <p:cNvPr id="7" name="Slide Number Placeholder 6"/>
          <p:cNvSpPr>
            <a:spLocks noGrp="1"/>
          </p:cNvSpPr>
          <p:nvPr>
            <p:ph type="sldNum" sz="quarter" idx="12"/>
          </p:nvPr>
        </p:nvSpPr>
        <p:spPr/>
        <p:txBody>
          <a:bodyPr/>
          <a:lstStyle/>
          <a:p>
            <a:fld id="{FA6519B8-2E90-4E4F-BE67-FCC11E72190C}" type="slidenum">
              <a:rPr lang="es-CL" smtClean="0"/>
              <a:pPr/>
              <a:t>‹Nº›</a:t>
            </a:fld>
            <a:endParaRPr lang="es-CL" dirty="0"/>
          </a:p>
        </p:txBody>
      </p:sp>
      <p:sp>
        <p:nvSpPr>
          <p:cNvPr id="9" name="Content Placeholder 8"/>
          <p:cNvSpPr>
            <a:spLocks noGrp="1"/>
          </p:cNvSpPr>
          <p:nvPr>
            <p:ph sz="quarter" idx="13"/>
          </p:nvPr>
        </p:nvSpPr>
        <p:spPr>
          <a:xfrm>
            <a:off x="365760" y="1600200"/>
            <a:ext cx="4041648" cy="452628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smtClean="0"/>
              <a:t>Haga clic para modificar el estilo de título del patrón</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7" name="Date Placeholder 6"/>
          <p:cNvSpPr>
            <a:spLocks noGrp="1"/>
          </p:cNvSpPr>
          <p:nvPr>
            <p:ph type="dt" sz="half" idx="10"/>
          </p:nvPr>
        </p:nvSpPr>
        <p:spPr/>
        <p:txBody>
          <a:bodyPr/>
          <a:lstStyle/>
          <a:p>
            <a:fld id="{5D337853-81E2-4CC5-919F-B51F081C70C2}" type="datetime1">
              <a:rPr lang="es-CL" smtClean="0"/>
              <a:pPr/>
              <a:t>03-10-2013</a:t>
            </a:fld>
            <a:endParaRPr lang="es-CL" dirty="0"/>
          </a:p>
        </p:txBody>
      </p:sp>
      <p:sp>
        <p:nvSpPr>
          <p:cNvPr id="8" name="Footer Placeholder 7"/>
          <p:cNvSpPr>
            <a:spLocks noGrp="1"/>
          </p:cNvSpPr>
          <p:nvPr>
            <p:ph type="ftr" sz="quarter" idx="11"/>
          </p:nvPr>
        </p:nvSpPr>
        <p:spPr/>
        <p:txBody>
          <a:bodyPr/>
          <a:lstStyle/>
          <a:p>
            <a:r>
              <a:rPr lang="es-CL" smtClean="0"/>
              <a:t>Sebastian Valenzuela A/ El Salvador/ Marzo 2013</a:t>
            </a:r>
            <a:endParaRPr lang="es-CL" dirty="0"/>
          </a:p>
        </p:txBody>
      </p:sp>
      <p:sp>
        <p:nvSpPr>
          <p:cNvPr id="9" name="Slide Number Placeholder 8"/>
          <p:cNvSpPr>
            <a:spLocks noGrp="1"/>
          </p:cNvSpPr>
          <p:nvPr>
            <p:ph type="sldNum" sz="quarter" idx="12"/>
          </p:nvPr>
        </p:nvSpPr>
        <p:spPr/>
        <p:txBody>
          <a:bodyPr/>
          <a:lstStyle/>
          <a:p>
            <a:fld id="{FA6519B8-2E90-4E4F-BE67-FCC11E72190C}" type="slidenum">
              <a:rPr lang="es-CL" smtClean="0"/>
              <a:pPr/>
              <a:t>‹Nº›</a:t>
            </a:fld>
            <a:endParaRPr lang="es-CL" dirty="0"/>
          </a:p>
        </p:txBody>
      </p:sp>
      <p:sp>
        <p:nvSpPr>
          <p:cNvPr id="11" name="Content Placeholder 10"/>
          <p:cNvSpPr>
            <a:spLocks noGrp="1"/>
          </p:cNvSpPr>
          <p:nvPr>
            <p:ph sz="quarter" idx="13"/>
          </p:nvPr>
        </p:nvSpPr>
        <p:spPr>
          <a:xfrm>
            <a:off x="457200" y="2212848"/>
            <a:ext cx="4041648" cy="3913632"/>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E13F70AC-08F8-43C4-A741-A6E055E1197A}" type="datetime1">
              <a:rPr lang="es-CL" smtClean="0"/>
              <a:pPr/>
              <a:t>03-10-2013</a:t>
            </a:fld>
            <a:endParaRPr lang="es-CL" dirty="0"/>
          </a:p>
        </p:txBody>
      </p:sp>
      <p:sp>
        <p:nvSpPr>
          <p:cNvPr id="4" name="Footer Placeholder 3"/>
          <p:cNvSpPr>
            <a:spLocks noGrp="1"/>
          </p:cNvSpPr>
          <p:nvPr>
            <p:ph type="ftr" sz="quarter" idx="11"/>
          </p:nvPr>
        </p:nvSpPr>
        <p:spPr/>
        <p:txBody>
          <a:bodyPr/>
          <a:lstStyle/>
          <a:p>
            <a:r>
              <a:rPr lang="es-CL" smtClean="0"/>
              <a:t>Sebastian Valenzuela A/ El Salvador/ Marzo 2013</a:t>
            </a:r>
            <a:endParaRPr lang="es-CL" dirty="0"/>
          </a:p>
        </p:txBody>
      </p:sp>
      <p:sp>
        <p:nvSpPr>
          <p:cNvPr id="5" name="Slide Number Placeholder 4"/>
          <p:cNvSpPr>
            <a:spLocks noGrp="1"/>
          </p:cNvSpPr>
          <p:nvPr>
            <p:ph type="sldNum" sz="quarter" idx="12"/>
          </p:nvPr>
        </p:nvSpPr>
        <p:spPr/>
        <p:txBody>
          <a:bodyPr/>
          <a:lstStyle/>
          <a:p>
            <a:fld id="{FA6519B8-2E90-4E4F-BE67-FCC11E72190C}" type="slidenum">
              <a:rPr lang="es-CL" smtClean="0"/>
              <a:pPr/>
              <a:t>‹Nº›</a:t>
            </a:fld>
            <a:endParaRPr lang="es-CL"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848FFB2-4331-45F9-9795-6A3108F686C4}" type="datetime1">
              <a:rPr lang="es-CL" smtClean="0"/>
              <a:pPr/>
              <a:t>03-10-2013</a:t>
            </a:fld>
            <a:endParaRPr lang="es-CL" dirty="0"/>
          </a:p>
        </p:txBody>
      </p:sp>
      <p:sp>
        <p:nvSpPr>
          <p:cNvPr id="3" name="Footer Placeholder 2"/>
          <p:cNvSpPr>
            <a:spLocks noGrp="1"/>
          </p:cNvSpPr>
          <p:nvPr>
            <p:ph type="ftr" sz="quarter" idx="11"/>
          </p:nvPr>
        </p:nvSpPr>
        <p:spPr/>
        <p:txBody>
          <a:bodyPr/>
          <a:lstStyle/>
          <a:p>
            <a:r>
              <a:rPr lang="es-CL" smtClean="0"/>
              <a:t>Sebastian Valenzuela A/ El Salvador/ Marzo 2013</a:t>
            </a:r>
            <a:endParaRPr lang="es-CL" dirty="0"/>
          </a:p>
        </p:txBody>
      </p:sp>
      <p:sp>
        <p:nvSpPr>
          <p:cNvPr id="4" name="Slide Number Placeholder 3"/>
          <p:cNvSpPr>
            <a:spLocks noGrp="1"/>
          </p:cNvSpPr>
          <p:nvPr>
            <p:ph type="sldNum" sz="quarter" idx="12"/>
          </p:nvPr>
        </p:nvSpPr>
        <p:spPr/>
        <p:txBody>
          <a:bodyPr/>
          <a:lstStyle/>
          <a:p>
            <a:fld id="{FA6519B8-2E90-4E4F-BE67-FCC11E72190C}" type="slidenum">
              <a:rPr lang="es-CL" smtClean="0"/>
              <a:pPr/>
              <a:t>‹Nº›</a:t>
            </a:fld>
            <a:endParaRPr lang="es-CL"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CBBCECE6-601C-412E-889E-260BEE98A348}" type="datetime1">
              <a:rPr lang="es-CL" smtClean="0"/>
              <a:pPr/>
              <a:t>03-10-2013</a:t>
            </a:fld>
            <a:endParaRPr lang="es-CL" dirty="0"/>
          </a:p>
        </p:txBody>
      </p:sp>
      <p:sp>
        <p:nvSpPr>
          <p:cNvPr id="6" name="Footer Placeholder 5"/>
          <p:cNvSpPr>
            <a:spLocks noGrp="1"/>
          </p:cNvSpPr>
          <p:nvPr>
            <p:ph type="ftr" sz="quarter" idx="11"/>
          </p:nvPr>
        </p:nvSpPr>
        <p:spPr/>
        <p:txBody>
          <a:bodyPr/>
          <a:lstStyle/>
          <a:p>
            <a:r>
              <a:rPr lang="es-CL" smtClean="0"/>
              <a:t>Sebastian Valenzuela A/ El Salvador/ Marzo 2013</a:t>
            </a:r>
            <a:endParaRPr lang="es-CL" dirty="0"/>
          </a:p>
        </p:txBody>
      </p:sp>
      <p:sp>
        <p:nvSpPr>
          <p:cNvPr id="7" name="Slide Number Placeholder 6"/>
          <p:cNvSpPr>
            <a:spLocks noGrp="1"/>
          </p:cNvSpPr>
          <p:nvPr>
            <p:ph type="sldNum" sz="quarter" idx="12"/>
          </p:nvPr>
        </p:nvSpPr>
        <p:spPr/>
        <p:txBody>
          <a:bodyPr/>
          <a:lstStyle/>
          <a:p>
            <a:fld id="{FA6519B8-2E90-4E4F-BE67-FCC11E72190C}" type="slidenum">
              <a:rPr lang="es-CL" smtClean="0"/>
              <a:pPr/>
              <a:t>‹Nº›</a:t>
            </a:fld>
            <a:endParaRPr lang="es-CL"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es-ES" smtClean="0"/>
              <a:t>Haga clic para modificar el estilo de título del patrón</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dirty="0" smtClean="0"/>
              <a:t>Haga clic en el icono para agregar una imagen</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54622EDE-B89A-4D1C-A4C5-A8F6ED1AC802}" type="datetime1">
              <a:rPr lang="es-CL" smtClean="0"/>
              <a:pPr/>
              <a:t>03-10-2013</a:t>
            </a:fld>
            <a:endParaRPr lang="es-CL" dirty="0"/>
          </a:p>
        </p:txBody>
      </p:sp>
      <p:sp>
        <p:nvSpPr>
          <p:cNvPr id="6" name="Footer Placeholder 5"/>
          <p:cNvSpPr>
            <a:spLocks noGrp="1"/>
          </p:cNvSpPr>
          <p:nvPr>
            <p:ph type="ftr" sz="quarter" idx="11"/>
          </p:nvPr>
        </p:nvSpPr>
        <p:spPr/>
        <p:txBody>
          <a:bodyPr/>
          <a:lstStyle/>
          <a:p>
            <a:r>
              <a:rPr lang="es-CL" smtClean="0"/>
              <a:t>Sebastian Valenzuela A/ El Salvador/ Marzo 2013</a:t>
            </a:r>
            <a:endParaRPr lang="es-CL" dirty="0"/>
          </a:p>
        </p:txBody>
      </p:sp>
      <p:sp>
        <p:nvSpPr>
          <p:cNvPr id="7" name="Slide Number Placeholder 6"/>
          <p:cNvSpPr>
            <a:spLocks noGrp="1"/>
          </p:cNvSpPr>
          <p:nvPr>
            <p:ph type="sldNum" sz="quarter" idx="12"/>
          </p:nvPr>
        </p:nvSpPr>
        <p:spPr/>
        <p:txBody>
          <a:bodyPr/>
          <a:lstStyle/>
          <a:p>
            <a:fld id="{FA6519B8-2E90-4E4F-BE67-FCC11E72190C}" type="slidenum">
              <a:rPr lang="es-CL" smtClean="0"/>
              <a:pPr/>
              <a:t>‹Nº›</a:t>
            </a:fld>
            <a:endParaRPr lang="es-CL"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C8DAE0BC-B7C9-4D70-BB4E-B22A850073F4}" type="datetime1">
              <a:rPr lang="es-CL" smtClean="0"/>
              <a:pPr/>
              <a:t>03-10-2013</a:t>
            </a:fld>
            <a:endParaRPr lang="es-CL" dirty="0"/>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r>
              <a:rPr lang="es-CL" smtClean="0"/>
              <a:t>Sebastian Valenzuela A/ El Salvador/ Marzo 2013</a:t>
            </a:r>
            <a:endParaRPr lang="es-CL" dirty="0"/>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FA6519B8-2E90-4E4F-BE67-FCC11E72190C}" type="slidenum">
              <a:rPr lang="es-CL" smtClean="0"/>
              <a:pPr/>
              <a:t>‹Nº›</a:t>
            </a:fld>
            <a:endParaRPr lang="es-CL" dirty="0"/>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dirty="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dt="0"/>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11560" y="548680"/>
            <a:ext cx="7772400" cy="4267200"/>
          </a:xfrm>
        </p:spPr>
        <p:txBody>
          <a:bodyPr anchor="t" anchorCtr="0"/>
          <a:lstStyle/>
          <a:p>
            <a:r>
              <a:rPr lang="es-CL" sz="4400" dirty="0" smtClean="0"/>
              <a:t/>
            </a:r>
            <a:br>
              <a:rPr lang="es-CL" sz="4400" dirty="0" smtClean="0"/>
            </a:br>
            <a:r>
              <a:rPr lang="es-CL" sz="6000" b="1" dirty="0" smtClean="0"/>
              <a:t>SITUACIÓN PENITENCIARIA EN AMÉRICA LATINA</a:t>
            </a:r>
            <a:endParaRPr lang="es-CL" sz="6000" b="1" dirty="0">
              <a:solidFill>
                <a:srgbClr val="002060"/>
              </a:solidFill>
            </a:endParaRPr>
          </a:p>
        </p:txBody>
      </p:sp>
      <p:sp>
        <p:nvSpPr>
          <p:cNvPr id="6" name="5 Marcador de pie de página"/>
          <p:cNvSpPr>
            <a:spLocks noGrp="1"/>
          </p:cNvSpPr>
          <p:nvPr>
            <p:ph type="ftr" sz="quarter" idx="12"/>
          </p:nvPr>
        </p:nvSpPr>
        <p:spPr>
          <a:xfrm>
            <a:off x="659165" y="6356350"/>
            <a:ext cx="4128859" cy="365125"/>
          </a:xfrm>
        </p:spPr>
        <p:txBody>
          <a:bodyPr/>
          <a:lstStyle/>
          <a:p>
            <a:r>
              <a:rPr lang="es-CL" smtClean="0"/>
              <a:t>Sebastian Valenzuela A/ El Salvador/ Marzo 2013</a:t>
            </a:r>
            <a:endParaRPr lang="es-CL" dirty="0"/>
          </a:p>
        </p:txBody>
      </p:sp>
      <p:sp>
        <p:nvSpPr>
          <p:cNvPr id="7" name="6 Marcador de número de diapositiva"/>
          <p:cNvSpPr>
            <a:spLocks noGrp="1"/>
          </p:cNvSpPr>
          <p:nvPr>
            <p:ph type="sldNum" sz="quarter" idx="11"/>
          </p:nvPr>
        </p:nvSpPr>
        <p:spPr/>
        <p:txBody>
          <a:bodyPr/>
          <a:lstStyle/>
          <a:p>
            <a:fld id="{FA6519B8-2E90-4E4F-BE67-FCC11E72190C}" type="slidenum">
              <a:rPr lang="es-CL" smtClean="0"/>
              <a:pPr/>
              <a:t>1</a:t>
            </a:fld>
            <a:endParaRPr lang="es-CL" dirty="0"/>
          </a:p>
        </p:txBody>
      </p:sp>
    </p:spTree>
    <p:extLst>
      <p:ext uri="{BB962C8B-B14F-4D97-AF65-F5344CB8AC3E}">
        <p14:creationId xmlns="" xmlns:p14="http://schemas.microsoft.com/office/powerpoint/2010/main" val="291722061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11560" y="44624"/>
            <a:ext cx="7705353" cy="648072"/>
          </a:xfrm>
          <a:solidFill>
            <a:schemeClr val="bg1">
              <a:lumMod val="95000"/>
            </a:schemeClr>
          </a:solidFill>
        </p:spPr>
        <p:txBody>
          <a:bodyPr anchor="ctr">
            <a:normAutofit fontScale="90000"/>
          </a:bodyPr>
          <a:lstStyle/>
          <a:p>
            <a:r>
              <a:rPr lang="es-CL" sz="2000" b="1" dirty="0">
                <a:solidFill>
                  <a:srgbClr val="FF0000"/>
                </a:solidFill>
              </a:rPr>
              <a:t>COMPARACIÓN INTERNACIONAL SITUACIÓN PENITENCIARIA</a:t>
            </a:r>
            <a:endParaRPr lang="es-ES" sz="2000" b="1" dirty="0">
              <a:solidFill>
                <a:srgbClr val="FF0000"/>
              </a:solidFill>
            </a:endParaRPr>
          </a:p>
        </p:txBody>
      </p:sp>
      <p:sp>
        <p:nvSpPr>
          <p:cNvPr id="3" name="2 Marcador de número de diapositiva"/>
          <p:cNvSpPr>
            <a:spLocks noGrp="1"/>
          </p:cNvSpPr>
          <p:nvPr>
            <p:ph type="sldNum" sz="quarter" idx="11"/>
          </p:nvPr>
        </p:nvSpPr>
        <p:spPr/>
        <p:txBody>
          <a:bodyPr/>
          <a:lstStyle/>
          <a:p>
            <a:pPr>
              <a:defRPr/>
            </a:pPr>
            <a:fld id="{67A67EED-FB82-4C42-A18F-75EA55D37D1C}" type="slidenum">
              <a:rPr lang="en-US" smtClean="0"/>
              <a:pPr>
                <a:defRPr/>
              </a:pPr>
              <a:t>10</a:t>
            </a:fld>
            <a:endParaRPr lang="en-US"/>
          </a:p>
        </p:txBody>
      </p:sp>
      <p:sp>
        <p:nvSpPr>
          <p:cNvPr id="6" name="5 Marcador de contenido"/>
          <p:cNvSpPr>
            <a:spLocks noGrp="1"/>
          </p:cNvSpPr>
          <p:nvPr>
            <p:ph idx="1"/>
          </p:nvPr>
        </p:nvSpPr>
        <p:spPr>
          <a:xfrm>
            <a:off x="152400" y="1063278"/>
            <a:ext cx="8812088" cy="4525962"/>
          </a:xfrm>
        </p:spPr>
        <p:txBody>
          <a:bodyPr/>
          <a:lstStyle/>
          <a:p>
            <a:pPr marL="0" indent="0" algn="just">
              <a:buNone/>
            </a:pPr>
            <a:endParaRPr lang="es-ES" dirty="0" smtClean="0">
              <a:solidFill>
                <a:srgbClr val="1F497D"/>
              </a:solidFill>
            </a:endParaRPr>
          </a:p>
          <a:p>
            <a:pPr marL="0" lvl="0" indent="0">
              <a:buNone/>
            </a:pPr>
            <a:endParaRPr lang="es-ES" dirty="0" smtClean="0"/>
          </a:p>
          <a:p>
            <a:pPr lvl="0"/>
            <a:endParaRPr lang="es-ES" dirty="0"/>
          </a:p>
          <a:p>
            <a:endParaRPr lang="es-ES" dirty="0"/>
          </a:p>
        </p:txBody>
      </p:sp>
      <p:sp>
        <p:nvSpPr>
          <p:cNvPr id="4" name="3 Marcador de pie de página"/>
          <p:cNvSpPr>
            <a:spLocks noGrp="1"/>
          </p:cNvSpPr>
          <p:nvPr>
            <p:ph type="ftr" sz="quarter" idx="10"/>
          </p:nvPr>
        </p:nvSpPr>
        <p:spPr>
          <a:xfrm>
            <a:off x="3851920" y="6356350"/>
            <a:ext cx="4597403" cy="365125"/>
          </a:xfrm>
        </p:spPr>
        <p:txBody>
          <a:bodyPr/>
          <a:lstStyle/>
          <a:p>
            <a:pPr>
              <a:defRPr/>
            </a:pPr>
            <a:r>
              <a:rPr lang="es-CL" smtClean="0"/>
              <a:t>Sebastian Valenzuela A/ El Salvador/ Marzo 2013</a:t>
            </a:r>
            <a:endParaRPr lang="en-US" dirty="0"/>
          </a:p>
        </p:txBody>
      </p:sp>
      <p:sp>
        <p:nvSpPr>
          <p:cNvPr id="8" name="Rectangle 19"/>
          <p:cNvSpPr>
            <a:spLocks noChangeArrowheads="1"/>
          </p:cNvSpPr>
          <p:nvPr/>
        </p:nvSpPr>
        <p:spPr bwMode="gray">
          <a:xfrm>
            <a:off x="744014" y="840835"/>
            <a:ext cx="7633345" cy="296278"/>
          </a:xfrm>
          <a:prstGeom prst="rect">
            <a:avLst/>
          </a:prstGeom>
          <a:solidFill>
            <a:srgbClr val="006CB7"/>
          </a:solidFill>
          <a:ln w="12700" algn="ctr">
            <a:noFill/>
            <a:miter lim="800000"/>
            <a:headEnd/>
            <a:tailEnd/>
          </a:ln>
        </p:spPr>
        <p:txBody>
          <a:bodyPr lIns="0" tIns="0" rIns="0" bIns="0" anchor="ctr"/>
          <a:lstStyle/>
          <a:p>
            <a:pPr algn="ctr" defTabSz="801688" eaLnBrk="0" hangingPunct="0"/>
            <a:r>
              <a:rPr lang="es-CL" sz="1200" b="1" noProof="1" smtClean="0">
                <a:solidFill>
                  <a:prstClr val="white"/>
                </a:solidFill>
                <a:latin typeface="Verdana" pitchFamily="34" charset="0"/>
                <a:ea typeface="Verdana" pitchFamily="34" charset="0"/>
                <a:cs typeface="Verdana" pitchFamily="34" charset="0"/>
              </a:rPr>
              <a:t>América Latina: tasas penitenciarias por cada 100 mil habitantes. Años 1992 - 2011</a:t>
            </a:r>
            <a:endParaRPr lang="es-CL" sz="1200" b="1" noProof="1">
              <a:solidFill>
                <a:prstClr val="white"/>
              </a:solidFill>
              <a:latin typeface="Verdana" pitchFamily="34" charset="0"/>
              <a:ea typeface="Verdana" pitchFamily="34" charset="0"/>
              <a:cs typeface="Verdana" pitchFamily="34" charset="0"/>
            </a:endParaRPr>
          </a:p>
        </p:txBody>
      </p:sp>
      <p:sp>
        <p:nvSpPr>
          <p:cNvPr id="10" name="9 CuadroTexto"/>
          <p:cNvSpPr txBox="1"/>
          <p:nvPr/>
        </p:nvSpPr>
        <p:spPr>
          <a:xfrm>
            <a:off x="30802" y="6358926"/>
            <a:ext cx="6552728" cy="246221"/>
          </a:xfrm>
          <a:prstGeom prst="rect">
            <a:avLst/>
          </a:prstGeom>
          <a:noFill/>
        </p:spPr>
        <p:txBody>
          <a:bodyPr wrap="square" rtlCol="0">
            <a:spAutoFit/>
          </a:bodyPr>
          <a:lstStyle/>
          <a:p>
            <a:r>
              <a:rPr lang="es-CL" sz="1000" dirty="0" smtClean="0">
                <a:solidFill>
                  <a:prstClr val="black"/>
                </a:solidFill>
                <a:latin typeface="Cambria" pitchFamily="18" charset="0"/>
              </a:rPr>
              <a:t>Fuente</a:t>
            </a:r>
            <a:r>
              <a:rPr lang="es-CL" sz="1000" i="1" dirty="0" smtClean="0">
                <a:solidFill>
                  <a:prstClr val="black"/>
                </a:solidFill>
                <a:latin typeface="Cambria" pitchFamily="18" charset="0"/>
              </a:rPr>
              <a:t>: Situación penitenciaría en América Latina y el Caribe ¿Qué hacer?, Elías Carranza.</a:t>
            </a:r>
            <a:endParaRPr lang="es-CL" sz="1000" i="1" dirty="0">
              <a:solidFill>
                <a:prstClr val="black"/>
              </a:solidFill>
              <a:latin typeface="Cambria" pitchFamily="18" charset="0"/>
            </a:endParaRPr>
          </a:p>
        </p:txBody>
      </p:sp>
      <p:graphicFrame>
        <p:nvGraphicFramePr>
          <p:cNvPr id="11" name="5 Gráfico"/>
          <p:cNvGraphicFramePr>
            <a:graphicFrameLocks/>
          </p:cNvGraphicFramePr>
          <p:nvPr>
            <p:extLst>
              <p:ext uri="{D42A27DB-BD31-4B8C-83A1-F6EECF244321}">
                <p14:modId xmlns="" xmlns:p14="http://schemas.microsoft.com/office/powerpoint/2010/main" val="3976876226"/>
              </p:ext>
            </p:extLst>
          </p:nvPr>
        </p:nvGraphicFramePr>
        <p:xfrm>
          <a:off x="35496" y="1268760"/>
          <a:ext cx="9000999" cy="509016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 xmlns:p14="http://schemas.microsoft.com/office/powerpoint/2010/main" val="136201283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107504" y="260648"/>
            <a:ext cx="8928992" cy="720080"/>
          </a:xfrm>
        </p:spPr>
        <p:txBody>
          <a:bodyPr/>
          <a:lstStyle/>
          <a:p>
            <a:r>
              <a:rPr lang="es-CL" sz="2400" dirty="0" smtClean="0">
                <a:solidFill>
                  <a:srgbClr val="FF0000"/>
                </a:solidFill>
              </a:rPr>
              <a:t>LA POBLACIÓN PENAL</a:t>
            </a:r>
            <a:br>
              <a:rPr lang="es-CL" sz="2400" dirty="0" smtClean="0">
                <a:solidFill>
                  <a:srgbClr val="FF0000"/>
                </a:solidFill>
              </a:rPr>
            </a:br>
            <a:r>
              <a:rPr lang="es-CL" sz="2000" dirty="0" smtClean="0">
                <a:solidFill>
                  <a:srgbClr val="FF0000"/>
                </a:solidFill>
              </a:rPr>
              <a:t>HACINAMIENTO Y ALTAS TASAS PRIVATIVAS DE LIBERTAD</a:t>
            </a:r>
            <a:endParaRPr lang="es-CL" sz="2000" dirty="0">
              <a:solidFill>
                <a:srgbClr val="FF0000"/>
              </a:solidFill>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smtClean="0"/>
              <a:t>Sebastian Valenzuela A/ El Salvador/ Marzo 2013</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11</a:t>
            </a:fld>
            <a:endParaRPr lang="es-CL" dirty="0"/>
          </a:p>
        </p:txBody>
      </p:sp>
      <p:sp>
        <p:nvSpPr>
          <p:cNvPr id="4" name="3 CuadroTexto"/>
          <p:cNvSpPr txBox="1"/>
          <p:nvPr/>
        </p:nvSpPr>
        <p:spPr>
          <a:xfrm>
            <a:off x="179512" y="1412776"/>
            <a:ext cx="8784976" cy="2585323"/>
          </a:xfrm>
          <a:prstGeom prst="rect">
            <a:avLst/>
          </a:prstGeom>
          <a:noFill/>
        </p:spPr>
        <p:txBody>
          <a:bodyPr wrap="square" rtlCol="0">
            <a:spAutoFit/>
          </a:bodyPr>
          <a:lstStyle/>
          <a:p>
            <a:pPr algn="ctr"/>
            <a:endParaRPr lang="es-CL" sz="5400" b="1" dirty="0" smtClean="0">
              <a:solidFill>
                <a:srgbClr val="002060"/>
              </a:solidFill>
              <a:latin typeface="Arial" pitchFamily="34" charset="0"/>
              <a:cs typeface="Arial" pitchFamily="34" charset="0"/>
            </a:endParaRPr>
          </a:p>
          <a:p>
            <a:pPr algn="ctr"/>
            <a:r>
              <a:rPr lang="es-CL" sz="5400" b="1" dirty="0" smtClean="0">
                <a:solidFill>
                  <a:srgbClr val="002060"/>
                </a:solidFill>
                <a:latin typeface="Arial" pitchFamily="34" charset="0"/>
                <a:cs typeface="Arial" pitchFamily="34" charset="0"/>
              </a:rPr>
              <a:t>SOBREPOBLACIÓN</a:t>
            </a:r>
          </a:p>
          <a:p>
            <a:pPr algn="ctr"/>
            <a:endParaRPr lang="es-CL" sz="5400" b="1" dirty="0">
              <a:solidFill>
                <a:srgbClr val="002060"/>
              </a:solidFill>
              <a:latin typeface="Arial" pitchFamily="34" charset="0"/>
              <a:cs typeface="Arial" pitchFamily="34" charset="0"/>
            </a:endParaRPr>
          </a:p>
        </p:txBody>
      </p:sp>
    </p:spTree>
    <p:extLst>
      <p:ext uri="{BB962C8B-B14F-4D97-AF65-F5344CB8AC3E}">
        <p14:creationId xmlns="" xmlns:p14="http://schemas.microsoft.com/office/powerpoint/2010/main" val="17824825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11560" y="44624"/>
            <a:ext cx="7705353" cy="648072"/>
          </a:xfrm>
          <a:solidFill>
            <a:schemeClr val="bg1">
              <a:lumMod val="95000"/>
            </a:schemeClr>
          </a:solidFill>
        </p:spPr>
        <p:txBody>
          <a:bodyPr anchor="ctr">
            <a:normAutofit fontScale="90000"/>
          </a:bodyPr>
          <a:lstStyle/>
          <a:p>
            <a:r>
              <a:rPr lang="es-CL" sz="2000" b="1" dirty="0" smtClean="0">
                <a:solidFill>
                  <a:srgbClr val="FF0000"/>
                </a:solidFill>
              </a:rPr>
              <a:t>COMPARACIÓN INTERNACIONAL SITUACIÓN PENITENCIARIA</a:t>
            </a:r>
            <a:endParaRPr lang="es-ES" sz="2000" b="1" dirty="0">
              <a:solidFill>
                <a:srgbClr val="FF0000"/>
              </a:solidFill>
            </a:endParaRPr>
          </a:p>
        </p:txBody>
      </p:sp>
      <p:sp>
        <p:nvSpPr>
          <p:cNvPr id="3" name="2 Marcador de número de diapositiva"/>
          <p:cNvSpPr>
            <a:spLocks noGrp="1"/>
          </p:cNvSpPr>
          <p:nvPr>
            <p:ph type="sldNum" sz="quarter" idx="11"/>
          </p:nvPr>
        </p:nvSpPr>
        <p:spPr/>
        <p:txBody>
          <a:bodyPr/>
          <a:lstStyle/>
          <a:p>
            <a:pPr>
              <a:defRPr/>
            </a:pPr>
            <a:fld id="{67A67EED-FB82-4C42-A18F-75EA55D37D1C}" type="slidenum">
              <a:rPr lang="en-US" smtClean="0"/>
              <a:pPr>
                <a:defRPr/>
              </a:pPr>
              <a:t>12</a:t>
            </a:fld>
            <a:endParaRPr lang="en-US"/>
          </a:p>
        </p:txBody>
      </p:sp>
      <p:sp>
        <p:nvSpPr>
          <p:cNvPr id="6" name="5 Marcador de contenido"/>
          <p:cNvSpPr>
            <a:spLocks noGrp="1"/>
          </p:cNvSpPr>
          <p:nvPr>
            <p:ph idx="1"/>
          </p:nvPr>
        </p:nvSpPr>
        <p:spPr>
          <a:xfrm>
            <a:off x="152400" y="1063278"/>
            <a:ext cx="8812088" cy="4525962"/>
          </a:xfrm>
        </p:spPr>
        <p:txBody>
          <a:bodyPr/>
          <a:lstStyle/>
          <a:p>
            <a:pPr marL="0" indent="0" algn="just">
              <a:buNone/>
            </a:pPr>
            <a:endParaRPr lang="es-ES" dirty="0" smtClean="0">
              <a:solidFill>
                <a:srgbClr val="1F497D"/>
              </a:solidFill>
            </a:endParaRPr>
          </a:p>
          <a:p>
            <a:pPr marL="0" lvl="0" indent="0">
              <a:buNone/>
            </a:pPr>
            <a:endParaRPr lang="es-ES" dirty="0" smtClean="0"/>
          </a:p>
          <a:p>
            <a:pPr lvl="0"/>
            <a:endParaRPr lang="es-ES" dirty="0"/>
          </a:p>
          <a:p>
            <a:endParaRPr lang="es-ES" dirty="0"/>
          </a:p>
        </p:txBody>
      </p:sp>
      <p:sp>
        <p:nvSpPr>
          <p:cNvPr id="4" name="3 Marcador de pie de página"/>
          <p:cNvSpPr>
            <a:spLocks noGrp="1"/>
          </p:cNvSpPr>
          <p:nvPr>
            <p:ph type="ftr" sz="quarter" idx="10"/>
          </p:nvPr>
        </p:nvSpPr>
        <p:spPr>
          <a:xfrm>
            <a:off x="4284217" y="6356350"/>
            <a:ext cx="4165106" cy="365125"/>
          </a:xfrm>
        </p:spPr>
        <p:txBody>
          <a:bodyPr/>
          <a:lstStyle/>
          <a:p>
            <a:pPr>
              <a:defRPr/>
            </a:pPr>
            <a:r>
              <a:rPr lang="es-CL" smtClean="0"/>
              <a:t>Sebastian Valenzuela A/ El Salvador/ Marzo 2013</a:t>
            </a:r>
            <a:endParaRPr lang="en-US" dirty="0"/>
          </a:p>
        </p:txBody>
      </p:sp>
      <p:graphicFrame>
        <p:nvGraphicFramePr>
          <p:cNvPr id="7" name="3 Gráfico"/>
          <p:cNvGraphicFramePr>
            <a:graphicFrameLocks/>
          </p:cNvGraphicFramePr>
          <p:nvPr>
            <p:extLst>
              <p:ext uri="{D42A27DB-BD31-4B8C-83A1-F6EECF244321}">
                <p14:modId xmlns="" xmlns:p14="http://schemas.microsoft.com/office/powerpoint/2010/main" val="2280683111"/>
              </p:ext>
            </p:extLst>
          </p:nvPr>
        </p:nvGraphicFramePr>
        <p:xfrm>
          <a:off x="251520" y="1285874"/>
          <a:ext cx="8496944" cy="4807421"/>
        </p:xfrm>
        <a:graphic>
          <a:graphicData uri="http://schemas.openxmlformats.org/drawingml/2006/chart">
            <c:chart xmlns:c="http://schemas.openxmlformats.org/drawingml/2006/chart" xmlns:r="http://schemas.openxmlformats.org/officeDocument/2006/relationships" r:id="rId3"/>
          </a:graphicData>
        </a:graphic>
      </p:graphicFrame>
      <p:sp>
        <p:nvSpPr>
          <p:cNvPr id="8" name="Rectangle 19"/>
          <p:cNvSpPr>
            <a:spLocks noChangeArrowheads="1"/>
          </p:cNvSpPr>
          <p:nvPr/>
        </p:nvSpPr>
        <p:spPr bwMode="gray">
          <a:xfrm>
            <a:off x="251520" y="913772"/>
            <a:ext cx="8065393" cy="296278"/>
          </a:xfrm>
          <a:prstGeom prst="rect">
            <a:avLst/>
          </a:prstGeom>
          <a:solidFill>
            <a:srgbClr val="006CB7"/>
          </a:solidFill>
          <a:ln w="12700" algn="ctr">
            <a:noFill/>
            <a:miter lim="800000"/>
            <a:headEnd/>
            <a:tailEnd/>
          </a:ln>
        </p:spPr>
        <p:txBody>
          <a:bodyPr lIns="0" tIns="0" rIns="0" bIns="0" anchor="ctr"/>
          <a:lstStyle/>
          <a:p>
            <a:pPr algn="ctr" defTabSz="801688" eaLnBrk="0" hangingPunct="0"/>
            <a:r>
              <a:rPr lang="es-CL" sz="1200" b="1" noProof="1" smtClean="0">
                <a:solidFill>
                  <a:prstClr val="white"/>
                </a:solidFill>
                <a:latin typeface="Verdana" pitchFamily="34" charset="0"/>
                <a:ea typeface="Verdana" pitchFamily="34" charset="0"/>
                <a:cs typeface="Verdana" pitchFamily="34" charset="0"/>
              </a:rPr>
              <a:t>Sobrepoblación penitenciaria en países de América Latina, año 2011.</a:t>
            </a:r>
            <a:endParaRPr lang="es-CL" sz="1200" b="1" noProof="1">
              <a:solidFill>
                <a:prstClr val="white"/>
              </a:solidFill>
              <a:latin typeface="Verdana" pitchFamily="34" charset="0"/>
              <a:ea typeface="Verdana" pitchFamily="34" charset="0"/>
              <a:cs typeface="Verdana" pitchFamily="34" charset="0"/>
            </a:endParaRPr>
          </a:p>
        </p:txBody>
      </p:sp>
      <p:sp>
        <p:nvSpPr>
          <p:cNvPr id="9" name="8 CuadroTexto"/>
          <p:cNvSpPr txBox="1"/>
          <p:nvPr/>
        </p:nvSpPr>
        <p:spPr>
          <a:xfrm>
            <a:off x="35496" y="6335779"/>
            <a:ext cx="6552728" cy="246221"/>
          </a:xfrm>
          <a:prstGeom prst="rect">
            <a:avLst/>
          </a:prstGeom>
          <a:noFill/>
        </p:spPr>
        <p:txBody>
          <a:bodyPr wrap="square" rtlCol="0">
            <a:spAutoFit/>
          </a:bodyPr>
          <a:lstStyle/>
          <a:p>
            <a:r>
              <a:rPr lang="es-CL" sz="1000" dirty="0" smtClean="0">
                <a:latin typeface="Cambria" pitchFamily="18" charset="0"/>
              </a:rPr>
              <a:t>Fuente</a:t>
            </a:r>
            <a:r>
              <a:rPr lang="es-CL" sz="1000" i="1" dirty="0" smtClean="0">
                <a:latin typeface="Cambria" pitchFamily="18" charset="0"/>
              </a:rPr>
              <a:t>: Situación penitenciaría en América Latina y el Caribe ¿Qué hacer?, Elías Carranza.</a:t>
            </a:r>
            <a:endParaRPr lang="es-CL" sz="1000" i="1" dirty="0">
              <a:latin typeface="Cambria" pitchFamily="18" charset="0"/>
            </a:endParaRPr>
          </a:p>
        </p:txBody>
      </p:sp>
    </p:spTree>
    <p:extLst>
      <p:ext uri="{BB962C8B-B14F-4D97-AF65-F5344CB8AC3E}">
        <p14:creationId xmlns="" xmlns:p14="http://schemas.microsoft.com/office/powerpoint/2010/main" val="6930479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60648"/>
            <a:ext cx="7772400" cy="720080"/>
          </a:xfrm>
        </p:spPr>
        <p:txBody>
          <a:bodyPr/>
          <a:lstStyle/>
          <a:p>
            <a:r>
              <a:rPr lang="es-CL" sz="2400" dirty="0" smtClean="0">
                <a:solidFill>
                  <a:srgbClr val="FF0000"/>
                </a:solidFill>
              </a:rPr>
              <a:t/>
            </a:r>
            <a:br>
              <a:rPr lang="es-CL" sz="2400" dirty="0" smtClean="0">
                <a:solidFill>
                  <a:srgbClr val="FF0000"/>
                </a:solidFill>
              </a:rPr>
            </a:br>
            <a:r>
              <a:rPr lang="es-CL" sz="2400" dirty="0">
                <a:solidFill>
                  <a:srgbClr val="FF0000"/>
                </a:solidFill>
              </a:rPr>
              <a:t/>
            </a:r>
            <a:br>
              <a:rPr lang="es-CL" sz="2400" dirty="0">
                <a:solidFill>
                  <a:srgbClr val="FF0000"/>
                </a:solidFill>
              </a:rPr>
            </a:br>
            <a:r>
              <a:rPr lang="es-CL" sz="2400" dirty="0" smtClean="0">
                <a:solidFill>
                  <a:srgbClr val="FF0000"/>
                </a:solidFill>
              </a:rPr>
              <a:t/>
            </a:r>
            <a:br>
              <a:rPr lang="es-CL" sz="2400" dirty="0" smtClean="0">
                <a:solidFill>
                  <a:srgbClr val="FF0000"/>
                </a:solidFill>
              </a:rPr>
            </a:br>
            <a:r>
              <a:rPr lang="es-CL" sz="2400" dirty="0" smtClean="0">
                <a:solidFill>
                  <a:srgbClr val="FF0000"/>
                </a:solidFill>
              </a:rPr>
              <a:t>LA </a:t>
            </a:r>
            <a:r>
              <a:rPr lang="es-CL" sz="2400" dirty="0">
                <a:solidFill>
                  <a:srgbClr val="FF0000"/>
                </a:solidFill>
              </a:rPr>
              <a:t>POBLACIÓN PENAL</a:t>
            </a:r>
            <a:br>
              <a:rPr lang="es-CL" sz="2400" dirty="0">
                <a:solidFill>
                  <a:srgbClr val="FF0000"/>
                </a:solidFill>
              </a:rPr>
            </a:br>
            <a:r>
              <a:rPr lang="es-CL" sz="2000" dirty="0">
                <a:solidFill>
                  <a:srgbClr val="FF0000"/>
                </a:solidFill>
              </a:rPr>
              <a:t>HACINAMIENTO Y ALTAS TASAS PRIVATIVAS DE </a:t>
            </a:r>
            <a:r>
              <a:rPr lang="es-CL" sz="2000" dirty="0" smtClean="0">
                <a:solidFill>
                  <a:srgbClr val="FF0000"/>
                </a:solidFill>
              </a:rPr>
              <a:t>LIBERTAD</a:t>
            </a:r>
            <a:endParaRPr lang="es-CL" sz="2000" dirty="0">
              <a:solidFill>
                <a:srgbClr val="FF0000"/>
              </a:solidFill>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smtClean="0"/>
              <a:t>Sebastian Valenzuela A/ El Salvador/ Marzo 2013</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13</a:t>
            </a:fld>
            <a:endParaRPr lang="es-CL" dirty="0"/>
          </a:p>
        </p:txBody>
      </p:sp>
      <p:graphicFrame>
        <p:nvGraphicFramePr>
          <p:cNvPr id="3" name="2 Diagrama"/>
          <p:cNvGraphicFramePr/>
          <p:nvPr>
            <p:extLst>
              <p:ext uri="{D42A27DB-BD31-4B8C-83A1-F6EECF244321}">
                <p14:modId xmlns="" xmlns:p14="http://schemas.microsoft.com/office/powerpoint/2010/main" val="3526519506"/>
              </p:ext>
            </p:extLst>
          </p:nvPr>
        </p:nvGraphicFramePr>
        <p:xfrm>
          <a:off x="179512" y="1124744"/>
          <a:ext cx="8784976" cy="52565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 xmlns:p14="http://schemas.microsoft.com/office/powerpoint/2010/main" val="105904852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lstStyle/>
          <a:p>
            <a:endParaRPr lang="es-ES"/>
          </a:p>
        </p:txBody>
      </p:sp>
      <p:sp>
        <p:nvSpPr>
          <p:cNvPr id="3" name="2 Subtítulo"/>
          <p:cNvSpPr>
            <a:spLocks noGrp="1"/>
          </p:cNvSpPr>
          <p:nvPr>
            <p:ph type="subTitle" idx="1"/>
          </p:nvPr>
        </p:nvSpPr>
        <p:spPr/>
        <p:txBody>
          <a:bodyPr/>
          <a:lstStyle/>
          <a:p>
            <a:endParaRPr lang="es-ES"/>
          </a:p>
        </p:txBody>
      </p:sp>
      <p:sp>
        <p:nvSpPr>
          <p:cNvPr id="4" name="3 Marcador de número de diapositiva"/>
          <p:cNvSpPr>
            <a:spLocks noGrp="1"/>
          </p:cNvSpPr>
          <p:nvPr>
            <p:ph type="sldNum" sz="quarter" idx="11"/>
          </p:nvPr>
        </p:nvSpPr>
        <p:spPr/>
        <p:txBody>
          <a:bodyPr/>
          <a:lstStyle/>
          <a:p>
            <a:fld id="{FA6519B8-2E90-4E4F-BE67-FCC11E72190C}" type="slidenum">
              <a:rPr lang="es-CL" smtClean="0"/>
              <a:pPr/>
              <a:t>14</a:t>
            </a:fld>
            <a:endParaRPr lang="es-CL" dirty="0"/>
          </a:p>
        </p:txBody>
      </p:sp>
      <p:sp>
        <p:nvSpPr>
          <p:cNvPr id="5" name="4 Marcador de pie de página"/>
          <p:cNvSpPr>
            <a:spLocks noGrp="1"/>
          </p:cNvSpPr>
          <p:nvPr>
            <p:ph type="ftr" sz="quarter" idx="12"/>
          </p:nvPr>
        </p:nvSpPr>
        <p:spPr/>
        <p:txBody>
          <a:bodyPr/>
          <a:lstStyle/>
          <a:p>
            <a:r>
              <a:rPr lang="es-CL" smtClean="0"/>
              <a:t>Sebastian Valenzuela A/ El Salvador/ Marzo 2013</a:t>
            </a:r>
            <a:endParaRPr lang="es-CL"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11560" y="44624"/>
            <a:ext cx="7705353" cy="648072"/>
          </a:xfrm>
          <a:solidFill>
            <a:schemeClr val="bg1">
              <a:lumMod val="95000"/>
            </a:schemeClr>
          </a:solidFill>
        </p:spPr>
        <p:txBody>
          <a:bodyPr anchor="ctr">
            <a:normAutofit fontScale="90000"/>
          </a:bodyPr>
          <a:lstStyle/>
          <a:p>
            <a:r>
              <a:rPr lang="es-CL" sz="2000" b="1" dirty="0">
                <a:solidFill>
                  <a:srgbClr val="FF0000"/>
                </a:solidFill>
              </a:rPr>
              <a:t>COMPARACIÓN INTERNACIONAL SITUACIÓN PENITENCIARIA</a:t>
            </a:r>
            <a:endParaRPr lang="es-ES" sz="2000" b="1" dirty="0">
              <a:solidFill>
                <a:srgbClr val="FF0000"/>
              </a:solidFill>
            </a:endParaRPr>
          </a:p>
        </p:txBody>
      </p:sp>
      <p:sp>
        <p:nvSpPr>
          <p:cNvPr id="3" name="2 Marcador de número de diapositiva"/>
          <p:cNvSpPr>
            <a:spLocks noGrp="1"/>
          </p:cNvSpPr>
          <p:nvPr>
            <p:ph type="sldNum" sz="quarter" idx="11"/>
          </p:nvPr>
        </p:nvSpPr>
        <p:spPr/>
        <p:txBody>
          <a:bodyPr/>
          <a:lstStyle/>
          <a:p>
            <a:pPr>
              <a:defRPr/>
            </a:pPr>
            <a:fld id="{67A67EED-FB82-4C42-A18F-75EA55D37D1C}" type="slidenum">
              <a:rPr lang="en-US" smtClean="0">
                <a:solidFill>
                  <a:srgbClr val="000000"/>
                </a:solidFill>
              </a:rPr>
              <a:pPr>
                <a:defRPr/>
              </a:pPr>
              <a:t>15</a:t>
            </a:fld>
            <a:endParaRPr lang="en-US">
              <a:solidFill>
                <a:srgbClr val="000000"/>
              </a:solidFill>
            </a:endParaRPr>
          </a:p>
        </p:txBody>
      </p:sp>
      <p:sp>
        <p:nvSpPr>
          <p:cNvPr id="6" name="5 Marcador de contenido"/>
          <p:cNvSpPr>
            <a:spLocks noGrp="1"/>
          </p:cNvSpPr>
          <p:nvPr>
            <p:ph idx="1"/>
          </p:nvPr>
        </p:nvSpPr>
        <p:spPr>
          <a:xfrm>
            <a:off x="35496" y="1007204"/>
            <a:ext cx="9108504" cy="4525962"/>
          </a:xfrm>
        </p:spPr>
        <p:txBody>
          <a:bodyPr/>
          <a:lstStyle/>
          <a:p>
            <a:pPr marL="0" indent="0" algn="just">
              <a:buNone/>
            </a:pPr>
            <a:endParaRPr lang="es-ES" dirty="0" smtClean="0">
              <a:solidFill>
                <a:srgbClr val="1F497D"/>
              </a:solidFill>
            </a:endParaRPr>
          </a:p>
          <a:p>
            <a:pPr marL="0" lvl="0" indent="0">
              <a:buNone/>
            </a:pPr>
            <a:endParaRPr lang="es-ES" dirty="0" smtClean="0"/>
          </a:p>
          <a:p>
            <a:pPr lvl="0"/>
            <a:endParaRPr lang="es-ES" dirty="0"/>
          </a:p>
          <a:p>
            <a:endParaRPr lang="es-ES" dirty="0"/>
          </a:p>
        </p:txBody>
      </p:sp>
      <p:sp>
        <p:nvSpPr>
          <p:cNvPr id="4" name="3 Marcador de pie de página"/>
          <p:cNvSpPr>
            <a:spLocks noGrp="1"/>
          </p:cNvSpPr>
          <p:nvPr>
            <p:ph type="ftr" sz="quarter" idx="10"/>
          </p:nvPr>
        </p:nvSpPr>
        <p:spPr>
          <a:xfrm>
            <a:off x="4283969" y="6356350"/>
            <a:ext cx="4165354" cy="365125"/>
          </a:xfrm>
        </p:spPr>
        <p:txBody>
          <a:bodyPr/>
          <a:lstStyle/>
          <a:p>
            <a:pPr>
              <a:defRPr/>
            </a:pPr>
            <a:r>
              <a:rPr lang="es-CL" smtClean="0">
                <a:solidFill>
                  <a:srgbClr val="000000"/>
                </a:solidFill>
              </a:rPr>
              <a:t>Sebastian Valenzuela A/ El Salvador/ Marzo 2013</a:t>
            </a:r>
            <a:endParaRPr lang="en-US" dirty="0">
              <a:solidFill>
                <a:srgbClr val="000000"/>
              </a:solidFill>
            </a:endParaRPr>
          </a:p>
        </p:txBody>
      </p:sp>
      <p:sp>
        <p:nvSpPr>
          <p:cNvPr id="8" name="Rectangle 19"/>
          <p:cNvSpPr>
            <a:spLocks noChangeArrowheads="1"/>
          </p:cNvSpPr>
          <p:nvPr/>
        </p:nvSpPr>
        <p:spPr bwMode="gray">
          <a:xfrm>
            <a:off x="566907" y="655757"/>
            <a:ext cx="8065393" cy="426605"/>
          </a:xfrm>
          <a:prstGeom prst="rect">
            <a:avLst/>
          </a:prstGeom>
          <a:solidFill>
            <a:srgbClr val="006CB7"/>
          </a:solidFill>
          <a:ln w="12700" algn="ctr">
            <a:noFill/>
            <a:miter lim="800000"/>
            <a:headEnd/>
            <a:tailEnd/>
          </a:ln>
        </p:spPr>
        <p:txBody>
          <a:bodyPr lIns="0" tIns="0" rIns="0" bIns="0" anchor="ctr"/>
          <a:lstStyle/>
          <a:p>
            <a:pPr algn="ctr" defTabSz="801688" eaLnBrk="0" hangingPunct="0"/>
            <a:r>
              <a:rPr lang="es-CL" sz="1200" b="1" noProof="1" smtClean="0">
                <a:solidFill>
                  <a:prstClr val="white"/>
                </a:solidFill>
                <a:latin typeface="Verdana" pitchFamily="34" charset="0"/>
                <a:ea typeface="Verdana" pitchFamily="34" charset="0"/>
                <a:cs typeface="Verdana" pitchFamily="34" charset="0"/>
              </a:rPr>
              <a:t>Regiones del mundo. Índice de Gini del ingreso per cápita del hogar</a:t>
            </a:r>
            <a:endParaRPr lang="es-CL" sz="1200" b="1" noProof="1">
              <a:solidFill>
                <a:prstClr val="white"/>
              </a:solidFill>
              <a:latin typeface="Verdana" pitchFamily="34" charset="0"/>
              <a:ea typeface="Verdana" pitchFamily="34" charset="0"/>
              <a:cs typeface="Verdana" pitchFamily="34" charset="0"/>
            </a:endParaRPr>
          </a:p>
        </p:txBody>
      </p:sp>
      <p:sp>
        <p:nvSpPr>
          <p:cNvPr id="10" name="9 CuadroTexto"/>
          <p:cNvSpPr txBox="1"/>
          <p:nvPr/>
        </p:nvSpPr>
        <p:spPr>
          <a:xfrm>
            <a:off x="467544" y="6237312"/>
            <a:ext cx="6552728" cy="246221"/>
          </a:xfrm>
          <a:prstGeom prst="rect">
            <a:avLst/>
          </a:prstGeom>
          <a:noFill/>
        </p:spPr>
        <p:txBody>
          <a:bodyPr wrap="square" rtlCol="0">
            <a:spAutoFit/>
          </a:bodyPr>
          <a:lstStyle/>
          <a:p>
            <a:r>
              <a:rPr lang="es-CL" sz="1000" dirty="0" smtClean="0">
                <a:solidFill>
                  <a:srgbClr val="000000"/>
                </a:solidFill>
                <a:latin typeface="Cambria" pitchFamily="18" charset="0"/>
              </a:rPr>
              <a:t>Fuente</a:t>
            </a:r>
            <a:r>
              <a:rPr lang="es-CL" sz="1000" i="1" dirty="0" smtClean="0">
                <a:solidFill>
                  <a:srgbClr val="000000"/>
                </a:solidFill>
                <a:latin typeface="Cambria" pitchFamily="18" charset="0"/>
              </a:rPr>
              <a:t>: Situación penitenciaría en América Latina y el Caribe ¿Qué hacer?, Elías Carranza.</a:t>
            </a:r>
            <a:endParaRPr lang="es-CL" sz="1000" i="1" dirty="0">
              <a:solidFill>
                <a:srgbClr val="000000"/>
              </a:solidFill>
              <a:latin typeface="Cambria" pitchFamily="18" charset="0"/>
            </a:endParaRPr>
          </a:p>
        </p:txBody>
      </p:sp>
      <p:graphicFrame>
        <p:nvGraphicFramePr>
          <p:cNvPr id="12" name="1 Gráfico"/>
          <p:cNvGraphicFramePr>
            <a:graphicFrameLocks/>
          </p:cNvGraphicFramePr>
          <p:nvPr>
            <p:extLst>
              <p:ext uri="{D42A27DB-BD31-4B8C-83A1-F6EECF244321}">
                <p14:modId xmlns="" xmlns:p14="http://schemas.microsoft.com/office/powerpoint/2010/main" val="3928790171"/>
              </p:ext>
            </p:extLst>
          </p:nvPr>
        </p:nvGraphicFramePr>
        <p:xfrm>
          <a:off x="234255" y="1082362"/>
          <a:ext cx="8909745" cy="5154950"/>
        </p:xfrm>
        <a:graphic>
          <a:graphicData uri="http://schemas.openxmlformats.org/drawingml/2006/chart">
            <c:chart xmlns:c="http://schemas.openxmlformats.org/drawingml/2006/chart" xmlns:r="http://schemas.openxmlformats.org/officeDocument/2006/relationships" r:id="rId3"/>
          </a:graphicData>
        </a:graphic>
      </p:graphicFrame>
      <p:sp>
        <p:nvSpPr>
          <p:cNvPr id="7" name="6 CuadroTexto"/>
          <p:cNvSpPr txBox="1"/>
          <p:nvPr/>
        </p:nvSpPr>
        <p:spPr>
          <a:xfrm>
            <a:off x="1115616" y="1484784"/>
            <a:ext cx="2952328" cy="261610"/>
          </a:xfrm>
          <a:prstGeom prst="rect">
            <a:avLst/>
          </a:prstGeom>
          <a:noFill/>
        </p:spPr>
        <p:txBody>
          <a:bodyPr wrap="square" rtlCol="0">
            <a:spAutoFit/>
          </a:bodyPr>
          <a:lstStyle/>
          <a:p>
            <a:r>
              <a:rPr lang="es-CL" sz="1100" dirty="0" smtClean="0">
                <a:latin typeface="Cambria" pitchFamily="18" charset="0"/>
              </a:rPr>
              <a:t>América Latina y el Caribe</a:t>
            </a:r>
            <a:endParaRPr lang="es-CL" sz="1100" dirty="0">
              <a:latin typeface="Cambria" pitchFamily="18" charset="0"/>
            </a:endParaRPr>
          </a:p>
        </p:txBody>
      </p:sp>
    </p:spTree>
    <p:extLst>
      <p:ext uri="{BB962C8B-B14F-4D97-AF65-F5344CB8AC3E}">
        <p14:creationId xmlns="" xmlns:p14="http://schemas.microsoft.com/office/powerpoint/2010/main" val="267451946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a:solidFill>
                  <a:srgbClr val="FF0000"/>
                </a:solidFill>
              </a:rPr>
              <a:t>LA POBLACIÓN PENAL</a:t>
            </a:r>
            <a:br>
              <a:rPr lang="es-CL" sz="2400" dirty="0">
                <a:solidFill>
                  <a:srgbClr val="FF0000"/>
                </a:solidFill>
              </a:rPr>
            </a:br>
            <a:r>
              <a:rPr lang="es-CL" sz="2000" dirty="0">
                <a:solidFill>
                  <a:srgbClr val="FF0000"/>
                </a:solidFill>
              </a:rPr>
              <a:t>HACINAMIENTO Y ALTAS TASAS PRIVATIVAS DE LIBERTAD</a:t>
            </a:r>
            <a:endParaRPr lang="es-CL" sz="2400" dirty="0">
              <a:solidFill>
                <a:srgbClr val="FF0000"/>
              </a:solidFill>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smtClean="0"/>
              <a:t>Sebastian Valenzuela A/ El Salvador/ Marzo 2013</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16</a:t>
            </a:fld>
            <a:endParaRPr lang="es-CL" dirty="0"/>
          </a:p>
        </p:txBody>
      </p:sp>
      <p:sp>
        <p:nvSpPr>
          <p:cNvPr id="4" name="3 CuadroTexto"/>
          <p:cNvSpPr txBox="1"/>
          <p:nvPr/>
        </p:nvSpPr>
        <p:spPr>
          <a:xfrm>
            <a:off x="179512" y="1412776"/>
            <a:ext cx="8784976" cy="5016758"/>
          </a:xfrm>
          <a:prstGeom prst="rect">
            <a:avLst/>
          </a:prstGeom>
          <a:noFill/>
        </p:spPr>
        <p:txBody>
          <a:bodyPr wrap="square" rtlCol="0">
            <a:spAutoFit/>
          </a:bodyPr>
          <a:lstStyle/>
          <a:p>
            <a:r>
              <a:rPr lang="es-CL" sz="2000" b="1" dirty="0" smtClean="0">
                <a:solidFill>
                  <a:srgbClr val="002060"/>
                </a:solidFill>
                <a:latin typeface="Arial" pitchFamily="34" charset="0"/>
                <a:cs typeface="Arial" pitchFamily="34" charset="0"/>
              </a:rPr>
              <a:t>SOLUCIONES POSIBLES Y RAZONABLES</a:t>
            </a:r>
          </a:p>
          <a:p>
            <a:endParaRPr lang="es-CL" sz="2000" b="1" dirty="0" smtClean="0">
              <a:solidFill>
                <a:srgbClr val="002060"/>
              </a:solidFill>
              <a:latin typeface="Arial" pitchFamily="34" charset="0"/>
              <a:cs typeface="Arial" pitchFamily="34" charset="0"/>
            </a:endParaRPr>
          </a:p>
          <a:p>
            <a:r>
              <a:rPr lang="es-CL" sz="2000" b="1" dirty="0" smtClean="0">
                <a:solidFill>
                  <a:srgbClr val="002060"/>
                </a:solidFill>
                <a:latin typeface="Arial" pitchFamily="34" charset="0"/>
                <a:cs typeface="Arial" pitchFamily="34" charset="0"/>
              </a:rPr>
              <a:t>¿Construcción de más cárceles?</a:t>
            </a:r>
          </a:p>
          <a:p>
            <a:endParaRPr lang="es-CL" sz="2000" dirty="0" smtClean="0">
              <a:solidFill>
                <a:srgbClr val="002060"/>
              </a:solidFill>
              <a:latin typeface="Arial" pitchFamily="34" charset="0"/>
              <a:cs typeface="Arial" pitchFamily="34" charset="0"/>
            </a:endParaRPr>
          </a:p>
          <a:p>
            <a:r>
              <a:rPr lang="es-CL" sz="2000" dirty="0" smtClean="0">
                <a:solidFill>
                  <a:srgbClr val="002060"/>
                </a:solidFill>
                <a:latin typeface="Arial" pitchFamily="34" charset="0"/>
                <a:cs typeface="Arial" pitchFamily="34" charset="0"/>
              </a:rPr>
              <a:t>Si bien puede erigirse en una </a:t>
            </a:r>
            <a:r>
              <a:rPr lang="es-CL" sz="2000" dirty="0">
                <a:solidFill>
                  <a:srgbClr val="002060"/>
                </a:solidFill>
                <a:latin typeface="Arial" pitchFamily="34" charset="0"/>
                <a:cs typeface="Arial" pitchFamily="34" charset="0"/>
              </a:rPr>
              <a:t>estrategia </a:t>
            </a:r>
            <a:r>
              <a:rPr lang="es-CL" sz="2000" dirty="0" smtClean="0">
                <a:solidFill>
                  <a:srgbClr val="002060"/>
                </a:solidFill>
                <a:latin typeface="Arial" pitchFamily="34" charset="0"/>
                <a:cs typeface="Arial" pitchFamily="34" charset="0"/>
              </a:rPr>
              <a:t>adecuada en </a:t>
            </a:r>
            <a:r>
              <a:rPr lang="es-CL" sz="2000" dirty="0">
                <a:solidFill>
                  <a:srgbClr val="002060"/>
                </a:solidFill>
                <a:latin typeface="Arial" pitchFamily="34" charset="0"/>
                <a:cs typeface="Arial" pitchFamily="34" charset="0"/>
              </a:rPr>
              <a:t>el proceso de reforma </a:t>
            </a:r>
            <a:r>
              <a:rPr lang="es-CL" sz="2000" dirty="0" smtClean="0">
                <a:solidFill>
                  <a:srgbClr val="002060"/>
                </a:solidFill>
                <a:latin typeface="Arial" pitchFamily="34" charset="0"/>
                <a:cs typeface="Arial" pitchFamily="34" charset="0"/>
              </a:rPr>
              <a:t>penitenciaria, se debe considerar:</a:t>
            </a:r>
          </a:p>
          <a:p>
            <a:endParaRPr lang="es-CL" sz="2000" dirty="0" smtClean="0">
              <a:solidFill>
                <a:srgbClr val="002060"/>
              </a:solidFill>
              <a:latin typeface="Arial" pitchFamily="34" charset="0"/>
              <a:cs typeface="Arial" pitchFamily="34" charset="0"/>
            </a:endParaRPr>
          </a:p>
          <a:p>
            <a:r>
              <a:rPr lang="es-CL" sz="2000" dirty="0" smtClean="0">
                <a:solidFill>
                  <a:srgbClr val="002060"/>
                </a:solidFill>
                <a:latin typeface="Arial" pitchFamily="34" charset="0"/>
                <a:cs typeface="Arial" pitchFamily="34" charset="0"/>
              </a:rPr>
              <a:t>-Solución de alto costo económico</a:t>
            </a:r>
          </a:p>
          <a:p>
            <a:r>
              <a:rPr lang="es-CL" sz="2000" dirty="0" smtClean="0">
                <a:solidFill>
                  <a:srgbClr val="002060"/>
                </a:solidFill>
                <a:latin typeface="Arial" pitchFamily="34" charset="0"/>
                <a:cs typeface="Arial" pitchFamily="34" charset="0"/>
              </a:rPr>
              <a:t>-No necesariamente efectiva (efecto perverso)</a:t>
            </a:r>
          </a:p>
          <a:p>
            <a:endParaRPr lang="es-CL" sz="2000" dirty="0">
              <a:solidFill>
                <a:srgbClr val="002060"/>
              </a:solidFill>
              <a:latin typeface="Arial" pitchFamily="34" charset="0"/>
              <a:cs typeface="Arial" pitchFamily="34" charset="0"/>
            </a:endParaRPr>
          </a:p>
          <a:p>
            <a:endParaRPr lang="es-CL" sz="2000" dirty="0" smtClean="0">
              <a:solidFill>
                <a:srgbClr val="002060"/>
              </a:solidFill>
              <a:latin typeface="Arial" pitchFamily="34" charset="0"/>
              <a:cs typeface="Arial" pitchFamily="34" charset="0"/>
            </a:endParaRPr>
          </a:p>
          <a:p>
            <a:r>
              <a:rPr lang="es-CL" sz="2000" b="1" dirty="0" smtClean="0">
                <a:solidFill>
                  <a:srgbClr val="002060"/>
                </a:solidFill>
                <a:latin typeface="Arial" pitchFamily="34" charset="0"/>
                <a:cs typeface="Arial" pitchFamily="34" charset="0"/>
              </a:rPr>
              <a:t>¿Cárceles privadas? </a:t>
            </a:r>
            <a:r>
              <a:rPr lang="es-CL" sz="2000" dirty="0" smtClean="0">
                <a:solidFill>
                  <a:srgbClr val="002060"/>
                </a:solidFill>
                <a:latin typeface="Arial" pitchFamily="34" charset="0"/>
                <a:cs typeface="Arial" pitchFamily="34" charset="0"/>
              </a:rPr>
              <a:t>(Construcción más gestión)</a:t>
            </a:r>
          </a:p>
          <a:p>
            <a:endParaRPr lang="es-CL" sz="2000" dirty="0" smtClean="0">
              <a:solidFill>
                <a:srgbClr val="002060"/>
              </a:solidFill>
              <a:latin typeface="Arial" pitchFamily="34" charset="0"/>
              <a:cs typeface="Arial" pitchFamily="34" charset="0"/>
            </a:endParaRPr>
          </a:p>
          <a:p>
            <a:pPr marL="342900" indent="-342900">
              <a:buFont typeface="Arial" pitchFamily="34" charset="0"/>
              <a:buChar char="•"/>
            </a:pPr>
            <a:r>
              <a:rPr lang="es-CL" sz="2000" dirty="0" smtClean="0">
                <a:solidFill>
                  <a:srgbClr val="002060"/>
                </a:solidFill>
                <a:latin typeface="Arial" pitchFamily="34" charset="0"/>
                <a:cs typeface="Arial" pitchFamily="34" charset="0"/>
              </a:rPr>
              <a:t>Crea </a:t>
            </a:r>
            <a:r>
              <a:rPr lang="es-CL" sz="2000" dirty="0">
                <a:solidFill>
                  <a:srgbClr val="002060"/>
                </a:solidFill>
                <a:latin typeface="Arial" pitchFamily="34" charset="0"/>
                <a:cs typeface="Arial" pitchFamily="34" charset="0"/>
              </a:rPr>
              <a:t>a un costo muy alto una </a:t>
            </a:r>
            <a:r>
              <a:rPr lang="es-CL" sz="2000" dirty="0" smtClean="0">
                <a:solidFill>
                  <a:srgbClr val="002060"/>
                </a:solidFill>
                <a:latin typeface="Arial" pitchFamily="34" charset="0"/>
                <a:cs typeface="Arial" pitchFamily="34" charset="0"/>
              </a:rPr>
              <a:t>situación de </a:t>
            </a:r>
            <a:r>
              <a:rPr lang="es-CL" sz="2000" dirty="0">
                <a:solidFill>
                  <a:srgbClr val="002060"/>
                </a:solidFill>
                <a:latin typeface="Arial" pitchFamily="34" charset="0"/>
                <a:cs typeface="Arial" pitchFamily="34" charset="0"/>
              </a:rPr>
              <a:t>privilegio para un pequeño grupo de </a:t>
            </a:r>
            <a:r>
              <a:rPr lang="es-CL" sz="2000" dirty="0" smtClean="0">
                <a:solidFill>
                  <a:srgbClr val="002060"/>
                </a:solidFill>
                <a:latin typeface="Arial" pitchFamily="34" charset="0"/>
                <a:cs typeface="Arial" pitchFamily="34" charset="0"/>
              </a:rPr>
              <a:t>presos</a:t>
            </a:r>
          </a:p>
          <a:p>
            <a:pPr marL="342900" indent="-342900">
              <a:buFont typeface="Arial" pitchFamily="34" charset="0"/>
              <a:buChar char="•"/>
            </a:pPr>
            <a:r>
              <a:rPr lang="es-CL" sz="2000" dirty="0">
                <a:solidFill>
                  <a:srgbClr val="002060"/>
                </a:solidFill>
                <a:latin typeface="Arial" pitchFamily="34" charset="0"/>
                <a:cs typeface="Arial" pitchFamily="34" charset="0"/>
              </a:rPr>
              <a:t>A</a:t>
            </a:r>
            <a:r>
              <a:rPr lang="es-CL" sz="2000" dirty="0" smtClean="0">
                <a:solidFill>
                  <a:srgbClr val="002060"/>
                </a:solidFill>
                <a:latin typeface="Arial" pitchFamily="34" charset="0"/>
                <a:cs typeface="Arial" pitchFamily="34" charset="0"/>
              </a:rPr>
              <a:t>umenta </a:t>
            </a:r>
            <a:r>
              <a:rPr lang="es-CL" sz="2000" dirty="0">
                <a:solidFill>
                  <a:srgbClr val="002060"/>
                </a:solidFill>
                <a:latin typeface="Arial" pitchFamily="34" charset="0"/>
                <a:cs typeface="Arial" pitchFamily="34" charset="0"/>
              </a:rPr>
              <a:t>el deterioro del </a:t>
            </a:r>
            <a:r>
              <a:rPr lang="es-CL" sz="2000" dirty="0" smtClean="0">
                <a:solidFill>
                  <a:srgbClr val="002060"/>
                </a:solidFill>
                <a:latin typeface="Arial" pitchFamily="34" charset="0"/>
                <a:cs typeface="Arial" pitchFamily="34" charset="0"/>
              </a:rPr>
              <a:t>resto del </a:t>
            </a:r>
            <a:r>
              <a:rPr lang="es-CL" sz="2000" dirty="0">
                <a:solidFill>
                  <a:srgbClr val="002060"/>
                </a:solidFill>
                <a:latin typeface="Arial" pitchFamily="34" charset="0"/>
                <a:cs typeface="Arial" pitchFamily="34" charset="0"/>
              </a:rPr>
              <a:t>sistema.</a:t>
            </a:r>
          </a:p>
        </p:txBody>
      </p:sp>
    </p:spTree>
    <p:extLst>
      <p:ext uri="{BB962C8B-B14F-4D97-AF65-F5344CB8AC3E}">
        <p14:creationId xmlns="" xmlns:p14="http://schemas.microsoft.com/office/powerpoint/2010/main" val="78052633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
            </a:r>
            <a:br>
              <a:rPr lang="es-CL" sz="2400" dirty="0" smtClean="0">
                <a:solidFill>
                  <a:srgbClr val="FF0000"/>
                </a:solidFill>
              </a:rPr>
            </a:br>
            <a:r>
              <a:rPr lang="es-CL" sz="2400" dirty="0">
                <a:solidFill>
                  <a:srgbClr val="FF0000"/>
                </a:solidFill>
              </a:rPr>
              <a:t/>
            </a:r>
            <a:br>
              <a:rPr lang="es-CL" sz="2400" dirty="0">
                <a:solidFill>
                  <a:srgbClr val="FF0000"/>
                </a:solidFill>
              </a:rPr>
            </a:br>
            <a:r>
              <a:rPr lang="es-CL" sz="2400" dirty="0" smtClean="0">
                <a:solidFill>
                  <a:srgbClr val="FF0000"/>
                </a:solidFill>
              </a:rPr>
              <a:t/>
            </a:r>
            <a:br>
              <a:rPr lang="es-CL" sz="2400" dirty="0" smtClean="0">
                <a:solidFill>
                  <a:srgbClr val="FF0000"/>
                </a:solidFill>
              </a:rPr>
            </a:br>
            <a:r>
              <a:rPr lang="es-CL" sz="2400" dirty="0">
                <a:solidFill>
                  <a:srgbClr val="FF0000"/>
                </a:solidFill>
              </a:rPr>
              <a:t/>
            </a:r>
            <a:br>
              <a:rPr lang="es-CL" sz="2400" dirty="0">
                <a:solidFill>
                  <a:srgbClr val="FF0000"/>
                </a:solidFill>
              </a:rPr>
            </a:br>
            <a:r>
              <a:rPr lang="es-CL" sz="2400" dirty="0" smtClean="0">
                <a:solidFill>
                  <a:srgbClr val="FF0000"/>
                </a:solidFill>
              </a:rPr>
              <a:t/>
            </a:r>
            <a:br>
              <a:rPr lang="es-CL" sz="2400" dirty="0" smtClean="0">
                <a:solidFill>
                  <a:srgbClr val="FF0000"/>
                </a:solidFill>
              </a:rPr>
            </a:br>
            <a:r>
              <a:rPr lang="es-CL" sz="2400" dirty="0">
                <a:solidFill>
                  <a:srgbClr val="FF0000"/>
                </a:solidFill>
              </a:rPr>
              <a:t/>
            </a:r>
            <a:br>
              <a:rPr lang="es-CL" sz="2400" dirty="0">
                <a:solidFill>
                  <a:srgbClr val="FF0000"/>
                </a:solidFill>
              </a:rPr>
            </a:br>
            <a:r>
              <a:rPr lang="es-CL" sz="2400" dirty="0" smtClean="0">
                <a:solidFill>
                  <a:srgbClr val="FF0000"/>
                </a:solidFill>
              </a:rPr>
              <a:t/>
            </a:r>
            <a:br>
              <a:rPr lang="es-CL" sz="2400" dirty="0" smtClean="0">
                <a:solidFill>
                  <a:srgbClr val="FF0000"/>
                </a:solidFill>
              </a:rPr>
            </a:br>
            <a:r>
              <a:rPr lang="es-CL" sz="2400" dirty="0" smtClean="0">
                <a:solidFill>
                  <a:srgbClr val="FF0000"/>
                </a:solidFill>
              </a:rPr>
              <a:t>ALGUNAS </a:t>
            </a:r>
            <a:r>
              <a:rPr lang="es-CL" sz="2400" dirty="0">
                <a:solidFill>
                  <a:srgbClr val="FF0000"/>
                </a:solidFill>
              </a:rPr>
              <a:t>MEDIDAS PARA MANEJAR ADECUADAMENTE EL </a:t>
            </a:r>
            <a:r>
              <a:rPr lang="es-CL" sz="2400" dirty="0" smtClean="0">
                <a:solidFill>
                  <a:srgbClr val="FF0000"/>
                </a:solidFill>
              </a:rPr>
              <a:t>HACINAMIENTO</a:t>
            </a:r>
            <a:endParaRPr lang="es-CL" sz="2400" dirty="0">
              <a:solidFill>
                <a:srgbClr val="FF0000"/>
              </a:solidFill>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smtClean="0"/>
              <a:t>Sebastian Valenzuela A/ El Salvador/ Marzo 2013</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17</a:t>
            </a:fld>
            <a:endParaRPr lang="es-CL" dirty="0"/>
          </a:p>
        </p:txBody>
      </p:sp>
      <p:graphicFrame>
        <p:nvGraphicFramePr>
          <p:cNvPr id="3" name="2 Diagrama"/>
          <p:cNvGraphicFramePr/>
          <p:nvPr>
            <p:extLst>
              <p:ext uri="{D42A27DB-BD31-4B8C-83A1-F6EECF244321}">
                <p14:modId xmlns="" xmlns:p14="http://schemas.microsoft.com/office/powerpoint/2010/main" val="1255541991"/>
              </p:ext>
            </p:extLst>
          </p:nvPr>
        </p:nvGraphicFramePr>
        <p:xfrm>
          <a:off x="167094" y="764704"/>
          <a:ext cx="8784976" cy="59046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 xmlns:p14="http://schemas.microsoft.com/office/powerpoint/2010/main" val="6660047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
            </a:r>
            <a:br>
              <a:rPr lang="es-CL" sz="2400" dirty="0" smtClean="0">
                <a:solidFill>
                  <a:srgbClr val="FF0000"/>
                </a:solidFill>
              </a:rPr>
            </a:br>
            <a:r>
              <a:rPr lang="es-CL" sz="2400" dirty="0">
                <a:solidFill>
                  <a:srgbClr val="FF0000"/>
                </a:solidFill>
              </a:rPr>
              <a:t/>
            </a:r>
            <a:br>
              <a:rPr lang="es-CL" sz="2400" dirty="0">
                <a:solidFill>
                  <a:srgbClr val="FF0000"/>
                </a:solidFill>
              </a:rPr>
            </a:br>
            <a:r>
              <a:rPr lang="es-CL" sz="2400" dirty="0" smtClean="0">
                <a:solidFill>
                  <a:srgbClr val="FF0000"/>
                </a:solidFill>
              </a:rPr>
              <a:t/>
            </a:r>
            <a:br>
              <a:rPr lang="es-CL" sz="2400" dirty="0" smtClean="0">
                <a:solidFill>
                  <a:srgbClr val="FF0000"/>
                </a:solidFill>
              </a:rPr>
            </a:br>
            <a:r>
              <a:rPr lang="es-CL" sz="2400" dirty="0">
                <a:solidFill>
                  <a:srgbClr val="FF0000"/>
                </a:solidFill>
              </a:rPr>
              <a:t/>
            </a:r>
            <a:br>
              <a:rPr lang="es-CL" sz="2400" dirty="0">
                <a:solidFill>
                  <a:srgbClr val="FF0000"/>
                </a:solidFill>
              </a:rPr>
            </a:br>
            <a:r>
              <a:rPr lang="es-CL" sz="2400" dirty="0" smtClean="0">
                <a:solidFill>
                  <a:srgbClr val="FF0000"/>
                </a:solidFill>
              </a:rPr>
              <a:t/>
            </a:r>
            <a:br>
              <a:rPr lang="es-CL" sz="2400" dirty="0" smtClean="0">
                <a:solidFill>
                  <a:srgbClr val="FF0000"/>
                </a:solidFill>
              </a:rPr>
            </a:br>
            <a:r>
              <a:rPr lang="es-CL" sz="2400" dirty="0">
                <a:solidFill>
                  <a:srgbClr val="FF0000"/>
                </a:solidFill>
              </a:rPr>
              <a:t/>
            </a:r>
            <a:br>
              <a:rPr lang="es-CL" sz="2400" dirty="0">
                <a:solidFill>
                  <a:srgbClr val="FF0000"/>
                </a:solidFill>
              </a:rPr>
            </a:br>
            <a:r>
              <a:rPr lang="es-CL" sz="2400" dirty="0" smtClean="0">
                <a:solidFill>
                  <a:srgbClr val="FF0000"/>
                </a:solidFill>
              </a:rPr>
              <a:t/>
            </a:r>
            <a:br>
              <a:rPr lang="es-CL" sz="2400" dirty="0" smtClean="0">
                <a:solidFill>
                  <a:srgbClr val="FF0000"/>
                </a:solidFill>
              </a:rPr>
            </a:br>
            <a:r>
              <a:rPr lang="es-CL" sz="2400" dirty="0" smtClean="0">
                <a:solidFill>
                  <a:srgbClr val="FF0000"/>
                </a:solidFill>
              </a:rPr>
              <a:t>ALGUNAS </a:t>
            </a:r>
            <a:r>
              <a:rPr lang="es-CL" sz="2400" dirty="0">
                <a:solidFill>
                  <a:srgbClr val="FF0000"/>
                </a:solidFill>
              </a:rPr>
              <a:t>MEDIDAS PARA MANEJAR ADECUADAMENTE EL </a:t>
            </a:r>
            <a:r>
              <a:rPr lang="es-CL" sz="2400" dirty="0" smtClean="0">
                <a:solidFill>
                  <a:srgbClr val="FF0000"/>
                </a:solidFill>
              </a:rPr>
              <a:t>HACINAMIENTO</a:t>
            </a:r>
            <a:endParaRPr lang="es-CL" sz="2400" dirty="0">
              <a:solidFill>
                <a:srgbClr val="FF0000"/>
              </a:solidFill>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smtClean="0"/>
              <a:t>Sebastian Valenzuela A/ El Salvador/ Marzo 2013</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18</a:t>
            </a:fld>
            <a:endParaRPr lang="es-CL" dirty="0"/>
          </a:p>
        </p:txBody>
      </p:sp>
      <p:sp>
        <p:nvSpPr>
          <p:cNvPr id="7" name="6 Rectángulo"/>
          <p:cNvSpPr/>
          <p:nvPr/>
        </p:nvSpPr>
        <p:spPr>
          <a:xfrm>
            <a:off x="323528" y="1058896"/>
            <a:ext cx="8424936" cy="5262979"/>
          </a:xfrm>
          <a:prstGeom prst="rect">
            <a:avLst/>
          </a:prstGeom>
        </p:spPr>
        <p:txBody>
          <a:bodyPr wrap="square">
            <a:spAutoFit/>
          </a:bodyPr>
          <a:lstStyle/>
          <a:p>
            <a:pPr algn="just" defTabSz="457200" fontAlgn="base">
              <a:spcBef>
                <a:spcPct val="0"/>
              </a:spcBef>
              <a:spcAft>
                <a:spcPct val="0"/>
              </a:spcAft>
            </a:pPr>
            <a:r>
              <a:rPr lang="es-CL" sz="2400" dirty="0">
                <a:solidFill>
                  <a:srgbClr val="1F497D"/>
                </a:solidFill>
                <a:latin typeface="Calibri"/>
                <a:ea typeface="ヒラギノ角ゴ Pro W3" charset="-128"/>
              </a:rPr>
              <a:t>Conferencia de Ministros de Justicia de los Estados Iberoamericanos (COMJIB</a:t>
            </a:r>
            <a:r>
              <a:rPr lang="es-CL" sz="2400" dirty="0" smtClean="0">
                <a:solidFill>
                  <a:srgbClr val="1F497D"/>
                </a:solidFill>
                <a:latin typeface="Calibri"/>
                <a:ea typeface="ヒラギノ角ゴ Pro W3" charset="-128"/>
              </a:rPr>
              <a:t>).</a:t>
            </a:r>
            <a:r>
              <a:rPr lang="es-ES" sz="2400" dirty="0">
                <a:solidFill>
                  <a:srgbClr val="1F497D"/>
                </a:solidFill>
                <a:latin typeface="Calibri"/>
                <a:ea typeface="ヒラギノ角ゴ Pro W3" charset="-128"/>
              </a:rPr>
              <a:t> A</a:t>
            </a:r>
            <a:r>
              <a:rPr lang="es-ES" sz="2400" dirty="0" smtClean="0">
                <a:solidFill>
                  <a:srgbClr val="1F497D"/>
                </a:solidFill>
                <a:latin typeface="Calibri"/>
                <a:ea typeface="ヒラギノ角ゴ Pro W3" charset="-128"/>
              </a:rPr>
              <a:t>cceso </a:t>
            </a:r>
            <a:r>
              <a:rPr lang="es-ES" sz="2400" dirty="0">
                <a:solidFill>
                  <a:srgbClr val="1F497D"/>
                </a:solidFill>
                <a:latin typeface="Calibri"/>
                <a:ea typeface="ヒラギノ角ゴ Pro W3" charset="-128"/>
              </a:rPr>
              <a:t>a derechos de las personas penalmente privadas de libertad en </a:t>
            </a:r>
            <a:r>
              <a:rPr lang="es-CL" sz="2400" dirty="0">
                <a:solidFill>
                  <a:srgbClr val="1F497D"/>
                </a:solidFill>
                <a:latin typeface="Calibri"/>
                <a:ea typeface="ヒラギノ角ゴ Pro W3" charset="-128"/>
              </a:rPr>
              <a:t>Iberoamérica, con motivo de la XVII Reunión Plenaria, </a:t>
            </a:r>
            <a:r>
              <a:rPr lang="es-CL" sz="2400" dirty="0" smtClean="0">
                <a:solidFill>
                  <a:srgbClr val="1F497D"/>
                </a:solidFill>
                <a:latin typeface="Calibri"/>
                <a:ea typeface="ヒラギノ角ゴ Pro W3" charset="-128"/>
              </a:rPr>
              <a:t>de </a:t>
            </a:r>
            <a:r>
              <a:rPr lang="es-CL" sz="2400" dirty="0">
                <a:solidFill>
                  <a:srgbClr val="1F497D"/>
                </a:solidFill>
                <a:latin typeface="Calibri"/>
                <a:ea typeface="ヒラギノ角ゴ Pro W3" charset="-128"/>
              </a:rPr>
              <a:t>octubre de 2010 en México</a:t>
            </a:r>
            <a:r>
              <a:rPr lang="es-CL" sz="2400" dirty="0" smtClean="0">
                <a:solidFill>
                  <a:srgbClr val="1F497D"/>
                </a:solidFill>
                <a:latin typeface="Calibri"/>
                <a:ea typeface="ヒラギノ角ゴ Pro W3" charset="-128"/>
              </a:rPr>
              <a:t>. RECOMIENDA:</a:t>
            </a:r>
            <a:endParaRPr lang="es-CL" sz="2400" dirty="0">
              <a:solidFill>
                <a:srgbClr val="1F497D"/>
              </a:solidFill>
              <a:latin typeface="Calibri"/>
              <a:ea typeface="ヒラギノ角ゴ Pro W3" charset="-128"/>
            </a:endParaRPr>
          </a:p>
          <a:p>
            <a:pPr algn="just" defTabSz="457200" fontAlgn="base">
              <a:spcBef>
                <a:spcPct val="0"/>
              </a:spcBef>
              <a:spcAft>
                <a:spcPct val="0"/>
              </a:spcAft>
            </a:pPr>
            <a:r>
              <a:rPr lang="es-CL" sz="2400" dirty="0" smtClean="0">
                <a:solidFill>
                  <a:srgbClr val="1F497D"/>
                </a:solidFill>
                <a:latin typeface="Calibri"/>
                <a:ea typeface="ヒラギノ角ゴ Pro W3" charset="-128"/>
              </a:rPr>
              <a:t> </a:t>
            </a:r>
            <a:endParaRPr lang="es-ES" sz="2400" dirty="0">
              <a:solidFill>
                <a:srgbClr val="1F497D"/>
              </a:solidFill>
              <a:latin typeface="Calibri"/>
              <a:ea typeface="ヒラギノ角ゴ Pro W3" charset="-128"/>
            </a:endParaRPr>
          </a:p>
          <a:p>
            <a:pPr algn="just" defTabSz="457200" fontAlgn="base">
              <a:spcBef>
                <a:spcPct val="0"/>
              </a:spcBef>
              <a:spcAft>
                <a:spcPct val="0"/>
              </a:spcAft>
            </a:pPr>
            <a:endParaRPr lang="es-CL" sz="2400" dirty="0" smtClean="0">
              <a:solidFill>
                <a:srgbClr val="1F497D"/>
              </a:solidFill>
              <a:latin typeface="Calibri"/>
              <a:ea typeface="ヒラギノ角ゴ Pro W3" charset="-128"/>
            </a:endParaRPr>
          </a:p>
          <a:p>
            <a:pPr algn="just" defTabSz="457200" fontAlgn="base">
              <a:spcBef>
                <a:spcPct val="0"/>
              </a:spcBef>
              <a:spcAft>
                <a:spcPct val="0"/>
              </a:spcAft>
            </a:pPr>
            <a:endParaRPr lang="es-CL" sz="2400" dirty="0">
              <a:solidFill>
                <a:srgbClr val="1F497D"/>
              </a:solidFill>
              <a:latin typeface="Calibri"/>
              <a:ea typeface="ヒラギノ角ゴ Pro W3" charset="-128"/>
            </a:endParaRPr>
          </a:p>
          <a:p>
            <a:pPr algn="just" defTabSz="457200" fontAlgn="base">
              <a:spcBef>
                <a:spcPct val="0"/>
              </a:spcBef>
              <a:spcAft>
                <a:spcPct val="0"/>
              </a:spcAft>
            </a:pPr>
            <a:r>
              <a:rPr lang="es-CL" sz="2400" dirty="0" smtClean="0">
                <a:solidFill>
                  <a:srgbClr val="1F497D"/>
                </a:solidFill>
                <a:latin typeface="Calibri"/>
                <a:ea typeface="ヒラギノ角ゴ Pro W3" charset="-128"/>
              </a:rPr>
              <a:t>“</a:t>
            </a:r>
            <a:r>
              <a:rPr lang="es-CL" sz="2400" dirty="0">
                <a:solidFill>
                  <a:srgbClr val="1F497D"/>
                </a:solidFill>
                <a:latin typeface="Calibri"/>
                <a:ea typeface="ヒラギノ角ゴ Pro W3" charset="-128"/>
              </a:rPr>
              <a:t>Promover el desarrollo de programas y sistemas orientados a la implementación de penas no privativas de libertad y de medidas alternativas a la prisión, como herramientas para el mejor desarrollo del sistema de ejecución penal, sin que esto represente un incremento del control social penal, reservando el sistema de privación de libertad como última alternativa.”</a:t>
            </a:r>
          </a:p>
        </p:txBody>
      </p:sp>
      <p:sp>
        <p:nvSpPr>
          <p:cNvPr id="8" name="7 Flecha abajo"/>
          <p:cNvSpPr/>
          <p:nvPr/>
        </p:nvSpPr>
        <p:spPr>
          <a:xfrm>
            <a:off x="3779912" y="2852936"/>
            <a:ext cx="904646" cy="1053473"/>
          </a:xfrm>
          <a:prstGeom prst="down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L"/>
          </a:p>
        </p:txBody>
      </p:sp>
    </p:spTree>
    <p:extLst>
      <p:ext uri="{BB962C8B-B14F-4D97-AF65-F5344CB8AC3E}">
        <p14:creationId xmlns="" xmlns:p14="http://schemas.microsoft.com/office/powerpoint/2010/main" val="10698722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PRIMEROS ANTECEDENTES</a:t>
            </a:r>
            <a:endParaRPr lang="es-CL" sz="2400" dirty="0">
              <a:solidFill>
                <a:srgbClr val="FF0000"/>
              </a:solidFill>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smtClean="0"/>
              <a:t>Sebastian Valenzuela A/ El Salvador/ Marzo 2013</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2</a:t>
            </a:fld>
            <a:endParaRPr lang="es-CL"/>
          </a:p>
        </p:txBody>
      </p:sp>
      <p:sp>
        <p:nvSpPr>
          <p:cNvPr id="4" name="3 CuadroTexto"/>
          <p:cNvSpPr txBox="1"/>
          <p:nvPr/>
        </p:nvSpPr>
        <p:spPr>
          <a:xfrm>
            <a:off x="186851" y="1124744"/>
            <a:ext cx="8784976" cy="4401205"/>
          </a:xfrm>
          <a:prstGeom prst="rect">
            <a:avLst/>
          </a:prstGeom>
          <a:noFill/>
        </p:spPr>
        <p:txBody>
          <a:bodyPr wrap="square" rtlCol="0">
            <a:spAutoFit/>
          </a:bodyPr>
          <a:lstStyle/>
          <a:p>
            <a:endParaRPr lang="es-CL" sz="2000" dirty="0">
              <a:solidFill>
                <a:srgbClr val="002060"/>
              </a:solidFill>
              <a:latin typeface="Arial" pitchFamily="34" charset="0"/>
              <a:cs typeface="Arial" pitchFamily="34" charset="0"/>
            </a:endParaRPr>
          </a:p>
          <a:p>
            <a:r>
              <a:rPr lang="es-CL" sz="2000" b="1" dirty="0" smtClean="0">
                <a:solidFill>
                  <a:srgbClr val="002060"/>
                </a:solidFill>
                <a:latin typeface="Arial" pitchFamily="34" charset="0"/>
                <a:cs typeface="Arial" pitchFamily="34" charset="0"/>
              </a:rPr>
              <a:t>ESCASO INTERÉS HISTÓRICO EN LA REINSERCIÓN</a:t>
            </a:r>
          </a:p>
          <a:p>
            <a:endParaRPr lang="es-CL" sz="2000" dirty="0" smtClean="0">
              <a:solidFill>
                <a:srgbClr val="002060"/>
              </a:solidFill>
              <a:latin typeface="Arial" pitchFamily="34" charset="0"/>
              <a:cs typeface="Arial" pitchFamily="34" charset="0"/>
            </a:endParaRPr>
          </a:p>
          <a:p>
            <a:r>
              <a:rPr lang="es-CL" sz="2000" b="1" dirty="0" smtClean="0">
                <a:solidFill>
                  <a:srgbClr val="002060"/>
                </a:solidFill>
                <a:latin typeface="Arial" pitchFamily="34" charset="0"/>
                <a:cs typeface="Arial" pitchFamily="34" charset="0"/>
              </a:rPr>
              <a:t>En el siglo XIX</a:t>
            </a:r>
          </a:p>
          <a:p>
            <a:r>
              <a:rPr lang="es-CL" sz="2000" dirty="0" smtClean="0">
                <a:solidFill>
                  <a:srgbClr val="002060"/>
                </a:solidFill>
                <a:latin typeface="Arial" pitchFamily="34" charset="0"/>
                <a:cs typeface="Arial" pitchFamily="34" charset="0"/>
              </a:rPr>
              <a:t>-Poco desarrollo del capitalismo industrial</a:t>
            </a:r>
          </a:p>
          <a:p>
            <a:r>
              <a:rPr lang="es-CL" sz="2000" dirty="0" smtClean="0">
                <a:solidFill>
                  <a:srgbClr val="002060"/>
                </a:solidFill>
                <a:latin typeface="Arial" pitchFamily="34" charset="0"/>
                <a:cs typeface="Arial" pitchFamily="34" charset="0"/>
              </a:rPr>
              <a:t>-Economías esencialmente rurales</a:t>
            </a:r>
          </a:p>
          <a:p>
            <a:endParaRPr lang="es-CL" sz="2000" dirty="0" smtClean="0">
              <a:solidFill>
                <a:srgbClr val="002060"/>
              </a:solidFill>
              <a:latin typeface="Arial" pitchFamily="34" charset="0"/>
              <a:cs typeface="Arial" pitchFamily="34" charset="0"/>
            </a:endParaRPr>
          </a:p>
          <a:p>
            <a:r>
              <a:rPr lang="es-CL" sz="2000" b="1" dirty="0" smtClean="0">
                <a:solidFill>
                  <a:srgbClr val="002060"/>
                </a:solidFill>
                <a:latin typeface="Arial" pitchFamily="34" charset="0"/>
                <a:cs typeface="Arial" pitchFamily="34" charset="0"/>
              </a:rPr>
              <a:t>En el siglo XX</a:t>
            </a:r>
          </a:p>
          <a:p>
            <a:r>
              <a:rPr lang="es-CL" sz="2000" dirty="0" smtClean="0">
                <a:solidFill>
                  <a:srgbClr val="002060"/>
                </a:solidFill>
                <a:latin typeface="Arial" pitchFamily="34" charset="0"/>
                <a:cs typeface="Arial" pitchFamily="34" charset="0"/>
              </a:rPr>
              <a:t>-Sistemas procesales inquisitivos</a:t>
            </a:r>
          </a:p>
          <a:p>
            <a:endParaRPr lang="es-CL" sz="2000" dirty="0">
              <a:solidFill>
                <a:srgbClr val="002060"/>
              </a:solidFill>
              <a:latin typeface="Arial" pitchFamily="34" charset="0"/>
              <a:cs typeface="Arial" pitchFamily="34" charset="0"/>
            </a:endParaRPr>
          </a:p>
          <a:p>
            <a:r>
              <a:rPr lang="es-CL" sz="2000" b="1" dirty="0" smtClean="0">
                <a:solidFill>
                  <a:srgbClr val="002060"/>
                </a:solidFill>
                <a:latin typeface="Arial" pitchFamily="34" charset="0"/>
                <a:cs typeface="Arial" pitchFamily="34" charset="0"/>
              </a:rPr>
              <a:t>Efectos:</a:t>
            </a:r>
          </a:p>
          <a:p>
            <a:pPr marL="342900" indent="-342900">
              <a:buFont typeface="Arial" pitchFamily="34" charset="0"/>
              <a:buChar char="•"/>
            </a:pPr>
            <a:r>
              <a:rPr lang="es-CL" sz="2000" dirty="0" smtClean="0">
                <a:solidFill>
                  <a:srgbClr val="002060"/>
                </a:solidFill>
                <a:latin typeface="Arial" pitchFamily="34" charset="0"/>
                <a:cs typeface="Arial" pitchFamily="34" charset="0"/>
              </a:rPr>
              <a:t>Privación de libertad como </a:t>
            </a:r>
            <a:r>
              <a:rPr lang="es-CL" sz="2000" dirty="0" err="1" smtClean="0">
                <a:solidFill>
                  <a:srgbClr val="002060"/>
                </a:solidFill>
                <a:latin typeface="Arial" pitchFamily="34" charset="0"/>
                <a:cs typeface="Arial" pitchFamily="34" charset="0"/>
              </a:rPr>
              <a:t>inocuización</a:t>
            </a:r>
            <a:r>
              <a:rPr lang="es-CL" sz="2000" dirty="0" smtClean="0">
                <a:solidFill>
                  <a:srgbClr val="002060"/>
                </a:solidFill>
                <a:latin typeface="Arial" pitchFamily="34" charset="0"/>
                <a:cs typeface="Arial" pitchFamily="34" charset="0"/>
              </a:rPr>
              <a:t>, como incapacitación</a:t>
            </a:r>
          </a:p>
          <a:p>
            <a:pPr marL="342900" indent="-342900">
              <a:buFont typeface="Arial" pitchFamily="34" charset="0"/>
              <a:buChar char="•"/>
            </a:pPr>
            <a:r>
              <a:rPr lang="es-CL" sz="2000" dirty="0" smtClean="0">
                <a:solidFill>
                  <a:srgbClr val="002060"/>
                </a:solidFill>
                <a:latin typeface="Arial" pitchFamily="34" charset="0"/>
                <a:cs typeface="Arial" pitchFamily="34" charset="0"/>
              </a:rPr>
              <a:t>Poco desarrollo de medidas alternativas (penas en libertad)</a:t>
            </a:r>
          </a:p>
          <a:p>
            <a:endParaRPr lang="es-CL" sz="2000" dirty="0">
              <a:solidFill>
                <a:srgbClr val="002060"/>
              </a:solidFill>
              <a:latin typeface="Arial" pitchFamily="34" charset="0"/>
              <a:cs typeface="Arial" pitchFamily="34" charset="0"/>
            </a:endParaRPr>
          </a:p>
        </p:txBody>
      </p:sp>
    </p:spTree>
    <p:extLst>
      <p:ext uri="{BB962C8B-B14F-4D97-AF65-F5344CB8AC3E}">
        <p14:creationId xmlns="" xmlns:p14="http://schemas.microsoft.com/office/powerpoint/2010/main" val="9598961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11560" y="44624"/>
            <a:ext cx="7705353" cy="648072"/>
          </a:xfrm>
          <a:solidFill>
            <a:schemeClr val="bg1">
              <a:lumMod val="95000"/>
            </a:schemeClr>
          </a:solidFill>
        </p:spPr>
        <p:txBody>
          <a:bodyPr anchor="ctr">
            <a:normAutofit fontScale="90000"/>
          </a:bodyPr>
          <a:lstStyle/>
          <a:p>
            <a:r>
              <a:rPr lang="es-CL" sz="2000" b="1" dirty="0">
                <a:solidFill>
                  <a:srgbClr val="FF0000"/>
                </a:solidFill>
              </a:rPr>
              <a:t>COMPARACIÓN INTERNACIONAL SITUACIÓN PENITENCIARIA</a:t>
            </a:r>
            <a:endParaRPr lang="es-ES" sz="2000" b="1" dirty="0">
              <a:solidFill>
                <a:srgbClr val="FF0000"/>
              </a:solidFill>
            </a:endParaRPr>
          </a:p>
        </p:txBody>
      </p:sp>
      <p:sp>
        <p:nvSpPr>
          <p:cNvPr id="3" name="2 Marcador de número de diapositiva"/>
          <p:cNvSpPr>
            <a:spLocks noGrp="1"/>
          </p:cNvSpPr>
          <p:nvPr>
            <p:ph type="sldNum" sz="quarter" idx="11"/>
          </p:nvPr>
        </p:nvSpPr>
        <p:spPr/>
        <p:txBody>
          <a:bodyPr/>
          <a:lstStyle/>
          <a:p>
            <a:pPr>
              <a:defRPr/>
            </a:pPr>
            <a:fld id="{67A67EED-FB82-4C42-A18F-75EA55D37D1C}" type="slidenum">
              <a:rPr lang="en-US" smtClean="0"/>
              <a:pPr>
                <a:defRPr/>
              </a:pPr>
              <a:t>3</a:t>
            </a:fld>
            <a:endParaRPr lang="en-US"/>
          </a:p>
        </p:txBody>
      </p:sp>
      <p:sp>
        <p:nvSpPr>
          <p:cNvPr id="6" name="5 Marcador de contenido"/>
          <p:cNvSpPr>
            <a:spLocks noGrp="1"/>
          </p:cNvSpPr>
          <p:nvPr>
            <p:ph idx="1"/>
          </p:nvPr>
        </p:nvSpPr>
        <p:spPr>
          <a:xfrm>
            <a:off x="152400" y="1063278"/>
            <a:ext cx="8812088" cy="4525962"/>
          </a:xfrm>
        </p:spPr>
        <p:txBody>
          <a:bodyPr/>
          <a:lstStyle/>
          <a:p>
            <a:pPr marL="0" indent="0" algn="just">
              <a:buNone/>
            </a:pPr>
            <a:endParaRPr lang="es-ES" dirty="0" smtClean="0">
              <a:solidFill>
                <a:srgbClr val="1F497D"/>
              </a:solidFill>
            </a:endParaRPr>
          </a:p>
          <a:p>
            <a:pPr marL="0" lvl="0" indent="0">
              <a:buNone/>
            </a:pPr>
            <a:endParaRPr lang="es-ES" dirty="0" smtClean="0"/>
          </a:p>
          <a:p>
            <a:pPr lvl="0"/>
            <a:endParaRPr lang="es-ES" dirty="0"/>
          </a:p>
          <a:p>
            <a:endParaRPr lang="es-ES" dirty="0"/>
          </a:p>
        </p:txBody>
      </p:sp>
      <p:sp>
        <p:nvSpPr>
          <p:cNvPr id="4" name="3 Marcador de pie de página"/>
          <p:cNvSpPr>
            <a:spLocks noGrp="1"/>
          </p:cNvSpPr>
          <p:nvPr>
            <p:ph type="ftr" sz="quarter" idx="10"/>
          </p:nvPr>
        </p:nvSpPr>
        <p:spPr>
          <a:xfrm>
            <a:off x="3923928" y="6356350"/>
            <a:ext cx="4525395" cy="365125"/>
          </a:xfrm>
        </p:spPr>
        <p:txBody>
          <a:bodyPr/>
          <a:lstStyle/>
          <a:p>
            <a:pPr>
              <a:defRPr/>
            </a:pPr>
            <a:r>
              <a:rPr lang="es-CL" smtClean="0"/>
              <a:t>Sebastian Valenzuela A/ El Salvador/ Marzo 2013</a:t>
            </a:r>
            <a:endParaRPr lang="en-US" dirty="0"/>
          </a:p>
        </p:txBody>
      </p:sp>
      <p:sp>
        <p:nvSpPr>
          <p:cNvPr id="8" name="Rectangle 19"/>
          <p:cNvSpPr>
            <a:spLocks noChangeArrowheads="1"/>
          </p:cNvSpPr>
          <p:nvPr/>
        </p:nvSpPr>
        <p:spPr bwMode="gray">
          <a:xfrm>
            <a:off x="251519" y="620688"/>
            <a:ext cx="8065393" cy="354988"/>
          </a:xfrm>
          <a:prstGeom prst="rect">
            <a:avLst/>
          </a:prstGeom>
          <a:solidFill>
            <a:srgbClr val="006CB7"/>
          </a:solidFill>
          <a:ln w="12700" algn="ctr">
            <a:noFill/>
            <a:miter lim="800000"/>
            <a:headEnd/>
            <a:tailEnd/>
          </a:ln>
        </p:spPr>
        <p:txBody>
          <a:bodyPr lIns="0" tIns="0" rIns="0" bIns="0" anchor="ctr"/>
          <a:lstStyle/>
          <a:p>
            <a:pPr algn="ctr" defTabSz="801688" eaLnBrk="0" hangingPunct="0"/>
            <a:r>
              <a:rPr lang="es-CL" sz="1200" b="1" noProof="1" smtClean="0">
                <a:solidFill>
                  <a:prstClr val="white"/>
                </a:solidFill>
                <a:latin typeface="Verdana" pitchFamily="34" charset="0"/>
                <a:ea typeface="Verdana" pitchFamily="34" charset="0"/>
                <a:cs typeface="Verdana" pitchFamily="34" charset="0"/>
              </a:rPr>
              <a:t>Porcentaje de privados de libertad sin condena en uno y otro grupo de países, año 1981</a:t>
            </a:r>
            <a:endParaRPr lang="es-CL" sz="1200" b="1" noProof="1">
              <a:solidFill>
                <a:prstClr val="white"/>
              </a:solidFill>
              <a:latin typeface="Verdana" pitchFamily="34" charset="0"/>
              <a:ea typeface="Verdana" pitchFamily="34" charset="0"/>
              <a:cs typeface="Verdana" pitchFamily="34" charset="0"/>
            </a:endParaRPr>
          </a:p>
        </p:txBody>
      </p:sp>
      <p:graphicFrame>
        <p:nvGraphicFramePr>
          <p:cNvPr id="9" name="2 Gráfico"/>
          <p:cNvGraphicFramePr>
            <a:graphicFrameLocks/>
          </p:cNvGraphicFramePr>
          <p:nvPr>
            <p:extLst>
              <p:ext uri="{D42A27DB-BD31-4B8C-83A1-F6EECF244321}">
                <p14:modId xmlns="" xmlns:p14="http://schemas.microsoft.com/office/powerpoint/2010/main" val="994730513"/>
              </p:ext>
            </p:extLst>
          </p:nvPr>
        </p:nvGraphicFramePr>
        <p:xfrm>
          <a:off x="91177" y="945155"/>
          <a:ext cx="8812088" cy="5220149"/>
        </p:xfrm>
        <a:graphic>
          <a:graphicData uri="http://schemas.openxmlformats.org/drawingml/2006/chart">
            <c:chart xmlns:c="http://schemas.openxmlformats.org/drawingml/2006/chart" xmlns:r="http://schemas.openxmlformats.org/officeDocument/2006/relationships" r:id="rId3"/>
          </a:graphicData>
        </a:graphic>
      </p:graphicFrame>
      <p:sp>
        <p:nvSpPr>
          <p:cNvPr id="10" name="9 CuadroTexto"/>
          <p:cNvSpPr txBox="1"/>
          <p:nvPr/>
        </p:nvSpPr>
        <p:spPr>
          <a:xfrm>
            <a:off x="66025" y="6252659"/>
            <a:ext cx="6552728" cy="246221"/>
          </a:xfrm>
          <a:prstGeom prst="rect">
            <a:avLst/>
          </a:prstGeom>
          <a:noFill/>
        </p:spPr>
        <p:txBody>
          <a:bodyPr wrap="square" rtlCol="0">
            <a:spAutoFit/>
          </a:bodyPr>
          <a:lstStyle/>
          <a:p>
            <a:r>
              <a:rPr lang="es-CL" sz="1000" dirty="0" smtClean="0">
                <a:latin typeface="Cambria" pitchFamily="18" charset="0"/>
              </a:rPr>
              <a:t>Fuente</a:t>
            </a:r>
            <a:r>
              <a:rPr lang="es-CL" sz="1000" i="1" dirty="0" smtClean="0">
                <a:latin typeface="Cambria" pitchFamily="18" charset="0"/>
              </a:rPr>
              <a:t>: Situación penitenciaría en América Latina y el Caribe ¿Qué hacer?, Elías Carranza.</a:t>
            </a:r>
            <a:endParaRPr lang="es-CL" sz="1000" i="1" dirty="0">
              <a:latin typeface="Cambria" pitchFamily="18" charset="0"/>
            </a:endParaRPr>
          </a:p>
        </p:txBody>
      </p:sp>
      <p:cxnSp>
        <p:nvCxnSpPr>
          <p:cNvPr id="11" name="10 Conector recto"/>
          <p:cNvCxnSpPr/>
          <p:nvPr/>
        </p:nvCxnSpPr>
        <p:spPr>
          <a:xfrm>
            <a:off x="4932040" y="975675"/>
            <a:ext cx="0" cy="4886573"/>
          </a:xfrm>
          <a:prstGeom prst="line">
            <a:avLst/>
          </a:prstGeom>
          <a:ln>
            <a:solidFill>
              <a:srgbClr val="FFFF00"/>
            </a:solidFill>
          </a:ln>
        </p:spPr>
        <p:style>
          <a:lnRef idx="2">
            <a:schemeClr val="accent1"/>
          </a:lnRef>
          <a:fillRef idx="0">
            <a:schemeClr val="accent1"/>
          </a:fillRef>
          <a:effectRef idx="1">
            <a:schemeClr val="accent1"/>
          </a:effectRef>
          <a:fontRef idx="minor">
            <a:schemeClr val="tx1"/>
          </a:fontRef>
        </p:style>
      </p:cxnSp>
      <p:cxnSp>
        <p:nvCxnSpPr>
          <p:cNvPr id="17" name="16 Conector recto"/>
          <p:cNvCxnSpPr/>
          <p:nvPr/>
        </p:nvCxnSpPr>
        <p:spPr>
          <a:xfrm>
            <a:off x="2699792" y="975676"/>
            <a:ext cx="0" cy="4886573"/>
          </a:xfrm>
          <a:prstGeom prst="line">
            <a:avLst/>
          </a:prstGeom>
          <a:ln>
            <a:solidFill>
              <a:srgbClr val="92D05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 xmlns:p14="http://schemas.microsoft.com/office/powerpoint/2010/main" val="26267174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11560" y="44624"/>
            <a:ext cx="7705353" cy="648072"/>
          </a:xfrm>
          <a:solidFill>
            <a:schemeClr val="bg1">
              <a:lumMod val="95000"/>
            </a:schemeClr>
          </a:solidFill>
        </p:spPr>
        <p:txBody>
          <a:bodyPr anchor="ctr">
            <a:normAutofit fontScale="90000"/>
          </a:bodyPr>
          <a:lstStyle/>
          <a:p>
            <a:r>
              <a:rPr lang="es-CL" sz="2000" b="1" dirty="0">
                <a:solidFill>
                  <a:srgbClr val="FF0000"/>
                </a:solidFill>
              </a:rPr>
              <a:t>COMPARACIÓN INTERNACIONAL SITUACIÓN PENITENCIARIA</a:t>
            </a:r>
            <a:endParaRPr lang="es-ES" sz="2000" b="1" dirty="0">
              <a:solidFill>
                <a:srgbClr val="FF0000"/>
              </a:solidFill>
            </a:endParaRPr>
          </a:p>
        </p:txBody>
      </p:sp>
      <p:sp>
        <p:nvSpPr>
          <p:cNvPr id="3" name="2 Marcador de número de diapositiva"/>
          <p:cNvSpPr>
            <a:spLocks noGrp="1"/>
          </p:cNvSpPr>
          <p:nvPr>
            <p:ph type="sldNum" sz="quarter" idx="11"/>
          </p:nvPr>
        </p:nvSpPr>
        <p:spPr/>
        <p:txBody>
          <a:bodyPr/>
          <a:lstStyle/>
          <a:p>
            <a:pPr>
              <a:defRPr/>
            </a:pPr>
            <a:fld id="{67A67EED-FB82-4C42-A18F-75EA55D37D1C}" type="slidenum">
              <a:rPr lang="en-US" smtClean="0"/>
              <a:pPr>
                <a:defRPr/>
              </a:pPr>
              <a:t>4</a:t>
            </a:fld>
            <a:endParaRPr lang="en-US"/>
          </a:p>
        </p:txBody>
      </p:sp>
      <p:sp>
        <p:nvSpPr>
          <p:cNvPr id="6" name="5 Marcador de contenido"/>
          <p:cNvSpPr>
            <a:spLocks noGrp="1"/>
          </p:cNvSpPr>
          <p:nvPr>
            <p:ph idx="1"/>
          </p:nvPr>
        </p:nvSpPr>
        <p:spPr>
          <a:xfrm>
            <a:off x="152400" y="1063278"/>
            <a:ext cx="8812088" cy="4525962"/>
          </a:xfrm>
        </p:spPr>
        <p:txBody>
          <a:bodyPr/>
          <a:lstStyle/>
          <a:p>
            <a:pPr marL="0" indent="0" algn="just">
              <a:buNone/>
            </a:pPr>
            <a:endParaRPr lang="es-ES" dirty="0" smtClean="0">
              <a:solidFill>
                <a:srgbClr val="1F497D"/>
              </a:solidFill>
            </a:endParaRPr>
          </a:p>
          <a:p>
            <a:pPr marL="0" lvl="0" indent="0">
              <a:buNone/>
            </a:pPr>
            <a:endParaRPr lang="es-ES" dirty="0" smtClean="0"/>
          </a:p>
          <a:p>
            <a:pPr lvl="0"/>
            <a:endParaRPr lang="es-ES" dirty="0"/>
          </a:p>
          <a:p>
            <a:endParaRPr lang="es-ES" dirty="0"/>
          </a:p>
        </p:txBody>
      </p:sp>
      <p:sp>
        <p:nvSpPr>
          <p:cNvPr id="4" name="3 Marcador de pie de página"/>
          <p:cNvSpPr>
            <a:spLocks noGrp="1"/>
          </p:cNvSpPr>
          <p:nvPr>
            <p:ph type="ftr" sz="quarter" idx="10"/>
          </p:nvPr>
        </p:nvSpPr>
        <p:spPr>
          <a:xfrm>
            <a:off x="3851920" y="6321336"/>
            <a:ext cx="4589995" cy="365125"/>
          </a:xfrm>
        </p:spPr>
        <p:txBody>
          <a:bodyPr/>
          <a:lstStyle/>
          <a:p>
            <a:pPr>
              <a:defRPr/>
            </a:pPr>
            <a:r>
              <a:rPr lang="es-CL" smtClean="0"/>
              <a:t>Sebastian Valenzuela A/ El Salvador/ Marzo 2013</a:t>
            </a:r>
            <a:endParaRPr lang="en-US" dirty="0"/>
          </a:p>
        </p:txBody>
      </p:sp>
      <p:sp>
        <p:nvSpPr>
          <p:cNvPr id="8" name="Rectangle 19"/>
          <p:cNvSpPr>
            <a:spLocks noChangeArrowheads="1"/>
          </p:cNvSpPr>
          <p:nvPr/>
        </p:nvSpPr>
        <p:spPr bwMode="gray">
          <a:xfrm>
            <a:off x="16979" y="708865"/>
            <a:ext cx="8928992" cy="254554"/>
          </a:xfrm>
          <a:prstGeom prst="rect">
            <a:avLst/>
          </a:prstGeom>
          <a:solidFill>
            <a:srgbClr val="006CB7"/>
          </a:solidFill>
          <a:ln w="12700" algn="ctr">
            <a:noFill/>
            <a:miter lim="800000"/>
            <a:headEnd/>
            <a:tailEnd/>
          </a:ln>
        </p:spPr>
        <p:txBody>
          <a:bodyPr lIns="0" tIns="0" rIns="0" bIns="0" anchor="ctr"/>
          <a:lstStyle/>
          <a:p>
            <a:pPr algn="ctr" defTabSz="801688" eaLnBrk="0" hangingPunct="0"/>
            <a:r>
              <a:rPr lang="es-CL" sz="1200" b="1" noProof="1" smtClean="0">
                <a:solidFill>
                  <a:prstClr val="white"/>
                </a:solidFill>
                <a:latin typeface="Verdana" pitchFamily="34" charset="0"/>
                <a:ea typeface="Verdana" pitchFamily="34" charset="0"/>
                <a:cs typeface="Verdana" pitchFamily="34" charset="0"/>
              </a:rPr>
              <a:t>Porcentaje de privados de libertad sin condena en uno y otro grupo de países, 2011 o año más cercano </a:t>
            </a:r>
            <a:endParaRPr lang="es-CL" sz="1200" b="1" noProof="1">
              <a:solidFill>
                <a:prstClr val="white"/>
              </a:solidFill>
              <a:latin typeface="Verdana" pitchFamily="34" charset="0"/>
              <a:ea typeface="Verdana" pitchFamily="34" charset="0"/>
              <a:cs typeface="Verdana" pitchFamily="34" charset="0"/>
            </a:endParaRPr>
          </a:p>
        </p:txBody>
      </p:sp>
      <p:graphicFrame>
        <p:nvGraphicFramePr>
          <p:cNvPr id="9" name="4 Gráfico"/>
          <p:cNvGraphicFramePr>
            <a:graphicFrameLocks/>
          </p:cNvGraphicFramePr>
          <p:nvPr>
            <p:extLst>
              <p:ext uri="{D42A27DB-BD31-4B8C-83A1-F6EECF244321}">
                <p14:modId xmlns="" xmlns:p14="http://schemas.microsoft.com/office/powerpoint/2010/main" val="1389686183"/>
              </p:ext>
            </p:extLst>
          </p:nvPr>
        </p:nvGraphicFramePr>
        <p:xfrm>
          <a:off x="133883" y="963419"/>
          <a:ext cx="8812088" cy="5412634"/>
        </p:xfrm>
        <a:graphic>
          <a:graphicData uri="http://schemas.openxmlformats.org/drawingml/2006/chart">
            <c:chart xmlns:c="http://schemas.openxmlformats.org/drawingml/2006/chart" xmlns:r="http://schemas.openxmlformats.org/officeDocument/2006/relationships" r:id="rId3"/>
          </a:graphicData>
        </a:graphic>
      </p:graphicFrame>
      <p:sp>
        <p:nvSpPr>
          <p:cNvPr id="10" name="9 CuadroTexto"/>
          <p:cNvSpPr txBox="1"/>
          <p:nvPr/>
        </p:nvSpPr>
        <p:spPr>
          <a:xfrm>
            <a:off x="35496" y="6257678"/>
            <a:ext cx="6552728" cy="246221"/>
          </a:xfrm>
          <a:prstGeom prst="rect">
            <a:avLst/>
          </a:prstGeom>
          <a:noFill/>
        </p:spPr>
        <p:txBody>
          <a:bodyPr wrap="square" rtlCol="0">
            <a:spAutoFit/>
          </a:bodyPr>
          <a:lstStyle/>
          <a:p>
            <a:r>
              <a:rPr lang="es-CL" sz="1000" dirty="0" smtClean="0">
                <a:latin typeface="Cambria" pitchFamily="18" charset="0"/>
              </a:rPr>
              <a:t>Fuente</a:t>
            </a:r>
            <a:r>
              <a:rPr lang="es-CL" sz="1000" i="1" dirty="0" smtClean="0">
                <a:latin typeface="Cambria" pitchFamily="18" charset="0"/>
              </a:rPr>
              <a:t>: Situación penitenciaría en América Latina y el Caribe ¿Qué hacer?, Elías Carranza.</a:t>
            </a:r>
            <a:endParaRPr lang="es-CL" sz="1000" i="1" dirty="0">
              <a:latin typeface="Cambria" pitchFamily="18" charset="0"/>
            </a:endParaRPr>
          </a:p>
        </p:txBody>
      </p:sp>
      <p:cxnSp>
        <p:nvCxnSpPr>
          <p:cNvPr id="11" name="10 Conector recto"/>
          <p:cNvCxnSpPr/>
          <p:nvPr/>
        </p:nvCxnSpPr>
        <p:spPr>
          <a:xfrm>
            <a:off x="5076056" y="1091266"/>
            <a:ext cx="0" cy="5074038"/>
          </a:xfrm>
          <a:prstGeom prst="line">
            <a:avLst/>
          </a:prstGeom>
          <a:ln>
            <a:solidFill>
              <a:srgbClr val="FFFF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 xmlns:p14="http://schemas.microsoft.com/office/powerpoint/2010/main" val="10326294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11560" y="44624"/>
            <a:ext cx="7705353" cy="648072"/>
          </a:xfrm>
          <a:solidFill>
            <a:schemeClr val="bg1">
              <a:lumMod val="95000"/>
            </a:schemeClr>
          </a:solidFill>
        </p:spPr>
        <p:txBody>
          <a:bodyPr anchor="ctr">
            <a:normAutofit fontScale="90000"/>
          </a:bodyPr>
          <a:lstStyle/>
          <a:p>
            <a:r>
              <a:rPr lang="es-CL" sz="2000" b="1" dirty="0">
                <a:solidFill>
                  <a:srgbClr val="FF0000"/>
                </a:solidFill>
              </a:rPr>
              <a:t>COMPARACIÓN INTERNACIONAL SITUACIÓN PENITENCIARIA</a:t>
            </a:r>
            <a:endParaRPr lang="es-ES" sz="2000" b="1" dirty="0">
              <a:solidFill>
                <a:srgbClr val="FF0000"/>
              </a:solidFill>
            </a:endParaRPr>
          </a:p>
        </p:txBody>
      </p:sp>
      <p:sp>
        <p:nvSpPr>
          <p:cNvPr id="3" name="2 Marcador de número de diapositiva"/>
          <p:cNvSpPr>
            <a:spLocks noGrp="1"/>
          </p:cNvSpPr>
          <p:nvPr>
            <p:ph type="sldNum" sz="quarter" idx="11"/>
          </p:nvPr>
        </p:nvSpPr>
        <p:spPr/>
        <p:txBody>
          <a:bodyPr/>
          <a:lstStyle/>
          <a:p>
            <a:pPr>
              <a:defRPr/>
            </a:pPr>
            <a:fld id="{67A67EED-FB82-4C42-A18F-75EA55D37D1C}" type="slidenum">
              <a:rPr lang="en-US" smtClean="0"/>
              <a:pPr>
                <a:defRPr/>
              </a:pPr>
              <a:t>5</a:t>
            </a:fld>
            <a:endParaRPr lang="en-US"/>
          </a:p>
        </p:txBody>
      </p:sp>
      <p:sp>
        <p:nvSpPr>
          <p:cNvPr id="6" name="5 Marcador de contenido"/>
          <p:cNvSpPr>
            <a:spLocks noGrp="1"/>
          </p:cNvSpPr>
          <p:nvPr>
            <p:ph idx="1"/>
          </p:nvPr>
        </p:nvSpPr>
        <p:spPr>
          <a:xfrm>
            <a:off x="152400" y="1063278"/>
            <a:ext cx="8812088" cy="4525962"/>
          </a:xfrm>
        </p:spPr>
        <p:txBody>
          <a:bodyPr/>
          <a:lstStyle/>
          <a:p>
            <a:pPr marL="0" indent="0" algn="just">
              <a:buNone/>
            </a:pPr>
            <a:endParaRPr lang="es-ES" dirty="0" smtClean="0">
              <a:solidFill>
                <a:srgbClr val="1F497D"/>
              </a:solidFill>
            </a:endParaRPr>
          </a:p>
          <a:p>
            <a:pPr marL="0" lvl="0" indent="0">
              <a:buNone/>
            </a:pPr>
            <a:endParaRPr lang="es-ES" dirty="0" smtClean="0"/>
          </a:p>
          <a:p>
            <a:pPr lvl="0"/>
            <a:endParaRPr lang="es-ES" dirty="0"/>
          </a:p>
          <a:p>
            <a:endParaRPr lang="es-ES" dirty="0"/>
          </a:p>
        </p:txBody>
      </p:sp>
      <p:sp>
        <p:nvSpPr>
          <p:cNvPr id="4" name="3 Marcador de pie de página"/>
          <p:cNvSpPr>
            <a:spLocks noGrp="1"/>
          </p:cNvSpPr>
          <p:nvPr>
            <p:ph type="ftr" sz="quarter" idx="10"/>
          </p:nvPr>
        </p:nvSpPr>
        <p:spPr>
          <a:xfrm>
            <a:off x="4284215" y="6356350"/>
            <a:ext cx="4165107" cy="365125"/>
          </a:xfrm>
        </p:spPr>
        <p:txBody>
          <a:bodyPr/>
          <a:lstStyle/>
          <a:p>
            <a:pPr>
              <a:defRPr/>
            </a:pPr>
            <a:r>
              <a:rPr lang="es-CL" smtClean="0"/>
              <a:t>Sebastian Valenzuela A/ El Salvador/ Marzo 2013</a:t>
            </a:r>
            <a:endParaRPr lang="en-US" dirty="0"/>
          </a:p>
        </p:txBody>
      </p:sp>
      <p:sp>
        <p:nvSpPr>
          <p:cNvPr id="8" name="Rectangle 19"/>
          <p:cNvSpPr>
            <a:spLocks noChangeArrowheads="1"/>
          </p:cNvSpPr>
          <p:nvPr/>
        </p:nvSpPr>
        <p:spPr bwMode="gray">
          <a:xfrm>
            <a:off x="251519" y="753988"/>
            <a:ext cx="8065393" cy="296278"/>
          </a:xfrm>
          <a:prstGeom prst="rect">
            <a:avLst/>
          </a:prstGeom>
          <a:solidFill>
            <a:srgbClr val="006CB7"/>
          </a:solidFill>
          <a:ln w="12700" algn="ctr">
            <a:noFill/>
            <a:miter lim="800000"/>
            <a:headEnd/>
            <a:tailEnd/>
          </a:ln>
        </p:spPr>
        <p:txBody>
          <a:bodyPr lIns="0" tIns="0" rIns="0" bIns="0" anchor="ctr"/>
          <a:lstStyle/>
          <a:p>
            <a:pPr algn="ctr" defTabSz="801688" eaLnBrk="0" hangingPunct="0"/>
            <a:r>
              <a:rPr lang="es-CL" sz="1200" b="1" noProof="1" smtClean="0">
                <a:solidFill>
                  <a:prstClr val="white"/>
                </a:solidFill>
                <a:latin typeface="Verdana" pitchFamily="34" charset="0"/>
                <a:ea typeface="Verdana" pitchFamily="34" charset="0"/>
                <a:cs typeface="Verdana" pitchFamily="34" charset="0"/>
              </a:rPr>
              <a:t>Porcentaje de personas presas sin condena, año 2011</a:t>
            </a:r>
            <a:endParaRPr lang="es-CL" sz="1200" b="1" noProof="1">
              <a:solidFill>
                <a:prstClr val="white"/>
              </a:solidFill>
              <a:latin typeface="Verdana" pitchFamily="34" charset="0"/>
              <a:ea typeface="Verdana" pitchFamily="34" charset="0"/>
              <a:cs typeface="Verdana" pitchFamily="34" charset="0"/>
            </a:endParaRPr>
          </a:p>
        </p:txBody>
      </p:sp>
      <p:graphicFrame>
        <p:nvGraphicFramePr>
          <p:cNvPr id="9" name="1 Gráfico"/>
          <p:cNvGraphicFramePr>
            <a:graphicFrameLocks/>
          </p:cNvGraphicFramePr>
          <p:nvPr>
            <p:extLst>
              <p:ext uri="{D42A27DB-BD31-4B8C-83A1-F6EECF244321}">
                <p14:modId xmlns="" xmlns:p14="http://schemas.microsoft.com/office/powerpoint/2010/main" val="1289671006"/>
              </p:ext>
            </p:extLst>
          </p:nvPr>
        </p:nvGraphicFramePr>
        <p:xfrm>
          <a:off x="35496" y="1050266"/>
          <a:ext cx="9108503" cy="5071529"/>
        </p:xfrm>
        <a:graphic>
          <a:graphicData uri="http://schemas.openxmlformats.org/drawingml/2006/chart">
            <c:chart xmlns:c="http://schemas.openxmlformats.org/drawingml/2006/chart" xmlns:r="http://schemas.openxmlformats.org/officeDocument/2006/relationships" r:id="rId3"/>
          </a:graphicData>
        </a:graphic>
      </p:graphicFrame>
      <p:sp>
        <p:nvSpPr>
          <p:cNvPr id="10" name="9 CuadroTexto"/>
          <p:cNvSpPr txBox="1"/>
          <p:nvPr/>
        </p:nvSpPr>
        <p:spPr>
          <a:xfrm>
            <a:off x="35496" y="6281578"/>
            <a:ext cx="6552728" cy="246221"/>
          </a:xfrm>
          <a:prstGeom prst="rect">
            <a:avLst/>
          </a:prstGeom>
          <a:noFill/>
        </p:spPr>
        <p:txBody>
          <a:bodyPr wrap="square" rtlCol="0">
            <a:spAutoFit/>
          </a:bodyPr>
          <a:lstStyle/>
          <a:p>
            <a:r>
              <a:rPr lang="es-CL" sz="1000" dirty="0" smtClean="0">
                <a:latin typeface="Cambria" pitchFamily="18" charset="0"/>
              </a:rPr>
              <a:t>Fuente</a:t>
            </a:r>
            <a:r>
              <a:rPr lang="es-CL" sz="1000" i="1" dirty="0" smtClean="0">
                <a:latin typeface="Cambria" pitchFamily="18" charset="0"/>
              </a:rPr>
              <a:t>: Situación penitenciaría en América Latina y el Caribe ¿Qué hacer?, Elías Carranza.</a:t>
            </a:r>
            <a:endParaRPr lang="es-CL" sz="1000" i="1" dirty="0">
              <a:latin typeface="Cambria" pitchFamily="18" charset="0"/>
            </a:endParaRPr>
          </a:p>
        </p:txBody>
      </p:sp>
    </p:spTree>
    <p:extLst>
      <p:ext uri="{BB962C8B-B14F-4D97-AF65-F5344CB8AC3E}">
        <p14:creationId xmlns="" xmlns:p14="http://schemas.microsoft.com/office/powerpoint/2010/main" val="345911630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POLÍTICA PENITENCIARIA</a:t>
            </a:r>
            <a:endParaRPr lang="es-CL" sz="2400" dirty="0">
              <a:solidFill>
                <a:srgbClr val="FF0000"/>
              </a:solidFill>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smtClean="0"/>
              <a:t>Sebastian Valenzuela A/ El Salvador/ Marzo 2013</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6</a:t>
            </a:fld>
            <a:endParaRPr lang="es-CL" dirty="0"/>
          </a:p>
        </p:txBody>
      </p:sp>
      <p:sp>
        <p:nvSpPr>
          <p:cNvPr id="4" name="3 CuadroTexto"/>
          <p:cNvSpPr txBox="1"/>
          <p:nvPr/>
        </p:nvSpPr>
        <p:spPr>
          <a:xfrm>
            <a:off x="179512" y="1412776"/>
            <a:ext cx="8784976" cy="3477875"/>
          </a:xfrm>
          <a:prstGeom prst="rect">
            <a:avLst/>
          </a:prstGeom>
          <a:noFill/>
        </p:spPr>
        <p:txBody>
          <a:bodyPr wrap="square" rtlCol="0">
            <a:spAutoFit/>
          </a:bodyPr>
          <a:lstStyle/>
          <a:p>
            <a:r>
              <a:rPr lang="es-CL" sz="2000" dirty="0" smtClean="0">
                <a:solidFill>
                  <a:srgbClr val="002060"/>
                </a:solidFill>
                <a:latin typeface="Arial" pitchFamily="34" charset="0"/>
                <a:cs typeface="Arial" pitchFamily="34" charset="0"/>
              </a:rPr>
              <a:t>La política penitenciaria, ¿es rentable políticamente?</a:t>
            </a:r>
          </a:p>
          <a:p>
            <a:endParaRPr lang="es-CL" sz="2000" dirty="0">
              <a:solidFill>
                <a:srgbClr val="002060"/>
              </a:solidFill>
              <a:latin typeface="Arial" pitchFamily="34" charset="0"/>
              <a:cs typeface="Arial" pitchFamily="34" charset="0"/>
            </a:endParaRPr>
          </a:p>
          <a:p>
            <a:r>
              <a:rPr lang="es-CL" sz="2000" dirty="0" smtClean="0">
                <a:solidFill>
                  <a:srgbClr val="002060"/>
                </a:solidFill>
                <a:latin typeface="Arial" pitchFamily="34" charset="0"/>
                <a:cs typeface="Arial" pitchFamily="34" charset="0"/>
              </a:rPr>
              <a:t>Imagen internacional frente a violaciones de DDHH</a:t>
            </a:r>
          </a:p>
          <a:p>
            <a:r>
              <a:rPr lang="es-CL" sz="2000" dirty="0" smtClean="0">
                <a:solidFill>
                  <a:srgbClr val="002060"/>
                </a:solidFill>
                <a:latin typeface="Arial" pitchFamily="34" charset="0"/>
                <a:cs typeface="Arial" pitchFamily="34" charset="0"/>
              </a:rPr>
              <a:t>Ejemplo de buena administración pública</a:t>
            </a:r>
          </a:p>
          <a:p>
            <a:r>
              <a:rPr lang="es-CL" sz="2000" dirty="0" smtClean="0">
                <a:solidFill>
                  <a:srgbClr val="002060"/>
                </a:solidFill>
                <a:latin typeface="Arial" pitchFamily="34" charset="0"/>
                <a:cs typeface="Arial" pitchFamily="34" charset="0"/>
              </a:rPr>
              <a:t>La ciudadanía exige castigo, pero también “rehabilitación”</a:t>
            </a:r>
          </a:p>
          <a:p>
            <a:endParaRPr lang="es-CL" sz="2000" dirty="0">
              <a:solidFill>
                <a:srgbClr val="002060"/>
              </a:solidFill>
              <a:latin typeface="Arial" pitchFamily="34" charset="0"/>
              <a:cs typeface="Arial" pitchFamily="34" charset="0"/>
            </a:endParaRPr>
          </a:p>
          <a:p>
            <a:endParaRPr lang="es-CL" sz="2000" dirty="0" smtClean="0">
              <a:solidFill>
                <a:srgbClr val="002060"/>
              </a:solidFill>
              <a:latin typeface="Arial" pitchFamily="34" charset="0"/>
              <a:cs typeface="Arial" pitchFamily="34" charset="0"/>
            </a:endParaRPr>
          </a:p>
          <a:p>
            <a:endParaRPr lang="es-CL" sz="2000" dirty="0">
              <a:solidFill>
                <a:srgbClr val="002060"/>
              </a:solidFill>
              <a:latin typeface="Arial" pitchFamily="34" charset="0"/>
              <a:cs typeface="Arial" pitchFamily="34" charset="0"/>
            </a:endParaRPr>
          </a:p>
          <a:p>
            <a:r>
              <a:rPr lang="es-CL" sz="2000" dirty="0" smtClean="0">
                <a:solidFill>
                  <a:srgbClr val="002060"/>
                </a:solidFill>
                <a:latin typeface="Arial" pitchFamily="34" charset="0"/>
                <a:cs typeface="Arial" pitchFamily="34" charset="0"/>
              </a:rPr>
              <a:t>Responsabilidad por seguridad pública</a:t>
            </a:r>
          </a:p>
          <a:p>
            <a:endParaRPr lang="es-CL" sz="2000" dirty="0">
              <a:solidFill>
                <a:srgbClr val="002060"/>
              </a:solidFill>
              <a:latin typeface="Arial" pitchFamily="34" charset="0"/>
              <a:cs typeface="Arial" pitchFamily="34" charset="0"/>
            </a:endParaRPr>
          </a:p>
          <a:p>
            <a:endParaRPr lang="es-CL" sz="2000" dirty="0">
              <a:solidFill>
                <a:srgbClr val="002060"/>
              </a:solidFill>
              <a:latin typeface="Arial" pitchFamily="34" charset="0"/>
              <a:cs typeface="Arial" pitchFamily="34" charset="0"/>
            </a:endParaRPr>
          </a:p>
        </p:txBody>
      </p:sp>
      <p:sp>
        <p:nvSpPr>
          <p:cNvPr id="3" name="2 Flecha abajo"/>
          <p:cNvSpPr/>
          <p:nvPr/>
        </p:nvSpPr>
        <p:spPr>
          <a:xfrm>
            <a:off x="1763688" y="3151713"/>
            <a:ext cx="1080120" cy="565319"/>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solidFill>
                <a:srgbClr val="FF0000"/>
              </a:solidFill>
            </a:endParaRPr>
          </a:p>
        </p:txBody>
      </p:sp>
    </p:spTree>
    <p:extLst>
      <p:ext uri="{BB962C8B-B14F-4D97-AF65-F5344CB8AC3E}">
        <p14:creationId xmlns="" xmlns:p14="http://schemas.microsoft.com/office/powerpoint/2010/main" val="120959918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107504" y="260648"/>
            <a:ext cx="8928992" cy="720080"/>
          </a:xfrm>
        </p:spPr>
        <p:txBody>
          <a:bodyPr/>
          <a:lstStyle/>
          <a:p>
            <a:r>
              <a:rPr lang="es-CL" sz="2400" dirty="0" smtClean="0">
                <a:solidFill>
                  <a:srgbClr val="FF0000"/>
                </a:solidFill>
              </a:rPr>
              <a:t>LA POBLACIÓN PENAL</a:t>
            </a:r>
            <a:br>
              <a:rPr lang="es-CL" sz="2400" dirty="0" smtClean="0">
                <a:solidFill>
                  <a:srgbClr val="FF0000"/>
                </a:solidFill>
              </a:rPr>
            </a:br>
            <a:r>
              <a:rPr lang="es-CL" sz="2000" dirty="0" smtClean="0">
                <a:solidFill>
                  <a:srgbClr val="FF0000"/>
                </a:solidFill>
              </a:rPr>
              <a:t>HACINAMIENTO Y ALTAS TASAS PRIVATIVAS DE LIBERTAD</a:t>
            </a:r>
            <a:endParaRPr lang="es-CL" sz="2000" dirty="0">
              <a:solidFill>
                <a:srgbClr val="FF0000"/>
              </a:solidFill>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smtClean="0"/>
              <a:t>Sebastian Valenzuela A/ El Salvador/ Marzo 2013</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7</a:t>
            </a:fld>
            <a:endParaRPr lang="es-CL" dirty="0"/>
          </a:p>
        </p:txBody>
      </p:sp>
      <p:sp>
        <p:nvSpPr>
          <p:cNvPr id="4" name="3 CuadroTexto"/>
          <p:cNvSpPr txBox="1"/>
          <p:nvPr/>
        </p:nvSpPr>
        <p:spPr>
          <a:xfrm>
            <a:off x="179512" y="1412776"/>
            <a:ext cx="8784976" cy="5016758"/>
          </a:xfrm>
          <a:prstGeom prst="rect">
            <a:avLst/>
          </a:prstGeom>
          <a:noFill/>
        </p:spPr>
        <p:txBody>
          <a:bodyPr wrap="square" rtlCol="0">
            <a:spAutoFit/>
          </a:bodyPr>
          <a:lstStyle/>
          <a:p>
            <a:r>
              <a:rPr lang="es-CL" sz="2000" b="1" dirty="0" smtClean="0">
                <a:solidFill>
                  <a:srgbClr val="002060"/>
                </a:solidFill>
                <a:latin typeface="Arial" pitchFamily="34" charset="0"/>
                <a:cs typeface="Arial" pitchFamily="34" charset="0"/>
              </a:rPr>
              <a:t>CARACTERÍSTICAS TRANSVERSALES  EN </a:t>
            </a:r>
            <a:r>
              <a:rPr lang="es-CL" sz="2000" b="1" smtClean="0">
                <a:solidFill>
                  <a:srgbClr val="002060"/>
                </a:solidFill>
                <a:latin typeface="Arial" pitchFamily="34" charset="0"/>
                <a:cs typeface="Arial" pitchFamily="34" charset="0"/>
              </a:rPr>
              <a:t>LOS SISTEMAS </a:t>
            </a:r>
            <a:r>
              <a:rPr lang="es-CL" sz="2000" b="1" dirty="0" smtClean="0">
                <a:solidFill>
                  <a:srgbClr val="002060"/>
                </a:solidFill>
                <a:latin typeface="Arial" pitchFamily="34" charset="0"/>
                <a:cs typeface="Arial" pitchFamily="34" charset="0"/>
              </a:rPr>
              <a:t>PENITENCIARIOS LATINOAMERICANOS</a:t>
            </a:r>
          </a:p>
          <a:p>
            <a:endParaRPr lang="es-CL" sz="2000" dirty="0">
              <a:solidFill>
                <a:srgbClr val="002060"/>
              </a:solidFill>
              <a:latin typeface="Arial" pitchFamily="34" charset="0"/>
              <a:cs typeface="Arial" pitchFamily="34" charset="0"/>
            </a:endParaRPr>
          </a:p>
          <a:p>
            <a:pPr marL="342900" indent="-342900">
              <a:buFont typeface="Arial" pitchFamily="34" charset="0"/>
              <a:buChar char="•"/>
            </a:pPr>
            <a:r>
              <a:rPr lang="es-CL" sz="2000" dirty="0" smtClean="0">
                <a:solidFill>
                  <a:srgbClr val="002060"/>
                </a:solidFill>
                <a:latin typeface="Arial" pitchFamily="34" charset="0"/>
                <a:cs typeface="Arial" pitchFamily="34" charset="0"/>
              </a:rPr>
              <a:t>Altas tasas de privación de libertad</a:t>
            </a:r>
          </a:p>
          <a:p>
            <a:pPr marL="342900" indent="-342900">
              <a:buFont typeface="Arial" pitchFamily="34" charset="0"/>
              <a:buChar char="•"/>
            </a:pPr>
            <a:r>
              <a:rPr lang="es-CL" sz="2000" dirty="0" smtClean="0">
                <a:solidFill>
                  <a:srgbClr val="002060"/>
                </a:solidFill>
                <a:latin typeface="Arial" pitchFamily="34" charset="0"/>
                <a:cs typeface="Arial" pitchFamily="34" charset="0"/>
              </a:rPr>
              <a:t>Alta sobrepoblación penal</a:t>
            </a:r>
          </a:p>
          <a:p>
            <a:endParaRPr lang="es-CL" sz="2000" dirty="0">
              <a:solidFill>
                <a:srgbClr val="002060"/>
              </a:solidFill>
              <a:latin typeface="Arial" pitchFamily="34" charset="0"/>
              <a:cs typeface="Arial" pitchFamily="34" charset="0"/>
            </a:endParaRPr>
          </a:p>
          <a:p>
            <a:r>
              <a:rPr lang="es-CL" sz="2000" b="1" dirty="0" smtClean="0">
                <a:solidFill>
                  <a:srgbClr val="002060"/>
                </a:solidFill>
                <a:latin typeface="Arial" pitchFamily="34" charset="0"/>
                <a:cs typeface="Arial" pitchFamily="34" charset="0"/>
              </a:rPr>
              <a:t>EFECTOS PERJUDICIALES DEL AUMENTO DE LA POBLACIÓN PENAL</a:t>
            </a:r>
          </a:p>
          <a:p>
            <a:endParaRPr lang="es-CL" sz="2000" dirty="0">
              <a:solidFill>
                <a:srgbClr val="002060"/>
              </a:solidFill>
              <a:latin typeface="Arial" pitchFamily="34" charset="0"/>
              <a:cs typeface="Arial" pitchFamily="34" charset="0"/>
            </a:endParaRPr>
          </a:p>
          <a:p>
            <a:pPr marL="342900" indent="-342900">
              <a:buFont typeface="Wingdings" pitchFamily="2" charset="2"/>
              <a:buChar char="v"/>
            </a:pPr>
            <a:r>
              <a:rPr lang="es-CL" sz="2000" dirty="0" smtClean="0">
                <a:solidFill>
                  <a:srgbClr val="002060"/>
                </a:solidFill>
                <a:latin typeface="Arial" pitchFamily="34" charset="0"/>
                <a:cs typeface="Arial" pitchFamily="34" charset="0"/>
              </a:rPr>
              <a:t>Los internos permanecen más tiempo en sus celdas.</a:t>
            </a:r>
          </a:p>
          <a:p>
            <a:pPr marL="342900" indent="-342900">
              <a:buFont typeface="Wingdings" pitchFamily="2" charset="2"/>
              <a:buChar char="v"/>
            </a:pPr>
            <a:r>
              <a:rPr lang="es-CL" sz="2000" dirty="0" smtClean="0">
                <a:solidFill>
                  <a:srgbClr val="002060"/>
                </a:solidFill>
                <a:latin typeface="Arial" pitchFamily="34" charset="0"/>
                <a:cs typeface="Arial" pitchFamily="34" charset="0"/>
              </a:rPr>
              <a:t>Disminución del acceso al trabajo y formación en las prisiones.</a:t>
            </a:r>
          </a:p>
          <a:p>
            <a:pPr marL="342900" indent="-342900">
              <a:buFont typeface="Wingdings" pitchFamily="2" charset="2"/>
              <a:buChar char="v"/>
            </a:pPr>
            <a:r>
              <a:rPr lang="es-CL" sz="2000" dirty="0" smtClean="0">
                <a:solidFill>
                  <a:srgbClr val="002060"/>
                </a:solidFill>
                <a:latin typeface="Arial" pitchFamily="34" charset="0"/>
                <a:cs typeface="Arial" pitchFamily="34" charset="0"/>
              </a:rPr>
              <a:t>Déficit en la alimentación y en la salud</a:t>
            </a:r>
          </a:p>
          <a:p>
            <a:pPr marL="342900" indent="-342900">
              <a:buFont typeface="Wingdings" pitchFamily="2" charset="2"/>
              <a:buChar char="v"/>
            </a:pPr>
            <a:r>
              <a:rPr lang="es-CL" sz="2000" dirty="0" smtClean="0">
                <a:solidFill>
                  <a:srgbClr val="002060"/>
                </a:solidFill>
                <a:latin typeface="Arial" pitchFamily="34" charset="0"/>
                <a:cs typeface="Arial" pitchFamily="34" charset="0"/>
              </a:rPr>
              <a:t>Incremento de los problemas de disciplina y seguridad (falta de control interno).</a:t>
            </a:r>
          </a:p>
          <a:p>
            <a:pPr marL="342900" indent="-342900">
              <a:buFont typeface="Wingdings" pitchFamily="2" charset="2"/>
              <a:buChar char="v"/>
            </a:pPr>
            <a:r>
              <a:rPr lang="es-CL" sz="2000" dirty="0" smtClean="0">
                <a:solidFill>
                  <a:srgbClr val="002060"/>
                </a:solidFill>
                <a:latin typeface="Arial" pitchFamily="34" charset="0"/>
                <a:cs typeface="Arial" pitchFamily="34" charset="0"/>
              </a:rPr>
              <a:t>Aumento de la tensión o violencia entre los internos.</a:t>
            </a:r>
          </a:p>
          <a:p>
            <a:pPr marL="342900" indent="-342900">
              <a:buFont typeface="Wingdings" pitchFamily="2" charset="2"/>
              <a:buChar char="v"/>
            </a:pPr>
            <a:r>
              <a:rPr lang="es-CL" sz="2000" dirty="0" smtClean="0">
                <a:solidFill>
                  <a:srgbClr val="002060"/>
                </a:solidFill>
                <a:latin typeface="Arial" pitchFamily="34" charset="0"/>
                <a:cs typeface="Arial" pitchFamily="34" charset="0"/>
              </a:rPr>
              <a:t>Afectación de las relaciones entre los internos y los funcionarios de prisiones (mayor riesgo para el personal).</a:t>
            </a:r>
            <a:endParaRPr lang="es-CL" sz="2000" dirty="0">
              <a:solidFill>
                <a:srgbClr val="002060"/>
              </a:solidFill>
              <a:latin typeface="Arial" pitchFamily="34" charset="0"/>
              <a:cs typeface="Arial" pitchFamily="34" charset="0"/>
            </a:endParaRPr>
          </a:p>
        </p:txBody>
      </p:sp>
    </p:spTree>
    <p:extLst>
      <p:ext uri="{BB962C8B-B14F-4D97-AF65-F5344CB8AC3E}">
        <p14:creationId xmlns="" xmlns:p14="http://schemas.microsoft.com/office/powerpoint/2010/main" val="251135673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107504" y="260648"/>
            <a:ext cx="8928992" cy="720080"/>
          </a:xfrm>
        </p:spPr>
        <p:txBody>
          <a:bodyPr/>
          <a:lstStyle/>
          <a:p>
            <a:r>
              <a:rPr lang="es-CL" sz="2400" dirty="0" smtClean="0">
                <a:solidFill>
                  <a:srgbClr val="FF0000"/>
                </a:solidFill>
              </a:rPr>
              <a:t>LA POBLACIÓN PENAL</a:t>
            </a:r>
            <a:br>
              <a:rPr lang="es-CL" sz="2400" dirty="0" smtClean="0">
                <a:solidFill>
                  <a:srgbClr val="FF0000"/>
                </a:solidFill>
              </a:rPr>
            </a:br>
            <a:r>
              <a:rPr lang="es-CL" sz="2000" dirty="0" smtClean="0">
                <a:solidFill>
                  <a:srgbClr val="FF0000"/>
                </a:solidFill>
              </a:rPr>
              <a:t>HACINAMIENTO Y ALTAS TASAS PRIVATIVAS DE LIBERTAD</a:t>
            </a:r>
            <a:endParaRPr lang="es-CL" sz="2000" dirty="0">
              <a:solidFill>
                <a:srgbClr val="FF0000"/>
              </a:solidFill>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smtClean="0"/>
              <a:t>Sebastian Valenzuela A/ El Salvador/ Marzo 2013</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8</a:t>
            </a:fld>
            <a:endParaRPr lang="es-CL" dirty="0"/>
          </a:p>
        </p:txBody>
      </p:sp>
      <p:sp>
        <p:nvSpPr>
          <p:cNvPr id="4" name="3 CuadroTexto"/>
          <p:cNvSpPr txBox="1"/>
          <p:nvPr/>
        </p:nvSpPr>
        <p:spPr>
          <a:xfrm>
            <a:off x="179512" y="1412776"/>
            <a:ext cx="8784976" cy="2585323"/>
          </a:xfrm>
          <a:prstGeom prst="rect">
            <a:avLst/>
          </a:prstGeom>
          <a:noFill/>
        </p:spPr>
        <p:txBody>
          <a:bodyPr wrap="square" rtlCol="0">
            <a:spAutoFit/>
          </a:bodyPr>
          <a:lstStyle/>
          <a:p>
            <a:pPr algn="ctr"/>
            <a:endParaRPr lang="es-CL" sz="5400" b="1" dirty="0" smtClean="0">
              <a:solidFill>
                <a:srgbClr val="002060"/>
              </a:solidFill>
              <a:latin typeface="Arial" pitchFamily="34" charset="0"/>
              <a:cs typeface="Arial" pitchFamily="34" charset="0"/>
            </a:endParaRPr>
          </a:p>
          <a:p>
            <a:pPr algn="ctr"/>
            <a:r>
              <a:rPr lang="es-CL" sz="5400" b="1" dirty="0" smtClean="0">
                <a:solidFill>
                  <a:srgbClr val="002060"/>
                </a:solidFill>
                <a:latin typeface="Arial" pitchFamily="34" charset="0"/>
                <a:cs typeface="Arial" pitchFamily="34" charset="0"/>
              </a:rPr>
              <a:t>TASAS DE PRIVACIÓN DE LIBERTAD</a:t>
            </a:r>
            <a:endParaRPr lang="es-CL" sz="5400" b="1" dirty="0">
              <a:solidFill>
                <a:srgbClr val="002060"/>
              </a:solidFill>
              <a:latin typeface="Arial" pitchFamily="34" charset="0"/>
              <a:cs typeface="Arial" pitchFamily="34" charset="0"/>
            </a:endParaRPr>
          </a:p>
        </p:txBody>
      </p:sp>
    </p:spTree>
    <p:extLst>
      <p:ext uri="{BB962C8B-B14F-4D97-AF65-F5344CB8AC3E}">
        <p14:creationId xmlns="" xmlns:p14="http://schemas.microsoft.com/office/powerpoint/2010/main" val="327217034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11560" y="44624"/>
            <a:ext cx="7705353" cy="648072"/>
          </a:xfrm>
          <a:solidFill>
            <a:schemeClr val="bg1">
              <a:lumMod val="95000"/>
            </a:schemeClr>
          </a:solidFill>
        </p:spPr>
        <p:txBody>
          <a:bodyPr anchor="ctr">
            <a:normAutofit fontScale="90000"/>
          </a:bodyPr>
          <a:lstStyle/>
          <a:p>
            <a:r>
              <a:rPr lang="es-CL" sz="2000" b="1" dirty="0">
                <a:solidFill>
                  <a:srgbClr val="FF0000"/>
                </a:solidFill>
              </a:rPr>
              <a:t>COMPARACIÓN INTERNACIONAL SITUACIÓN PENITENCIARIA</a:t>
            </a:r>
            <a:endParaRPr lang="es-ES" sz="2000" b="1" dirty="0">
              <a:solidFill>
                <a:srgbClr val="FF0000"/>
              </a:solidFill>
            </a:endParaRPr>
          </a:p>
        </p:txBody>
      </p:sp>
      <p:sp>
        <p:nvSpPr>
          <p:cNvPr id="3" name="2 Marcador de número de diapositiva"/>
          <p:cNvSpPr>
            <a:spLocks noGrp="1"/>
          </p:cNvSpPr>
          <p:nvPr>
            <p:ph type="sldNum" sz="quarter" idx="11"/>
          </p:nvPr>
        </p:nvSpPr>
        <p:spPr/>
        <p:txBody>
          <a:bodyPr/>
          <a:lstStyle/>
          <a:p>
            <a:pPr>
              <a:defRPr/>
            </a:pPr>
            <a:fld id="{67A67EED-FB82-4C42-A18F-75EA55D37D1C}" type="slidenum">
              <a:rPr lang="en-US" smtClean="0">
                <a:solidFill>
                  <a:srgbClr val="000000"/>
                </a:solidFill>
              </a:rPr>
              <a:pPr>
                <a:defRPr/>
              </a:pPr>
              <a:t>9</a:t>
            </a:fld>
            <a:endParaRPr lang="en-US">
              <a:solidFill>
                <a:srgbClr val="000000"/>
              </a:solidFill>
            </a:endParaRPr>
          </a:p>
        </p:txBody>
      </p:sp>
      <p:sp>
        <p:nvSpPr>
          <p:cNvPr id="6" name="5 Marcador de contenido"/>
          <p:cNvSpPr>
            <a:spLocks noGrp="1"/>
          </p:cNvSpPr>
          <p:nvPr>
            <p:ph idx="1"/>
          </p:nvPr>
        </p:nvSpPr>
        <p:spPr>
          <a:xfrm>
            <a:off x="35496" y="1007204"/>
            <a:ext cx="9108504" cy="4525962"/>
          </a:xfrm>
        </p:spPr>
        <p:txBody>
          <a:bodyPr/>
          <a:lstStyle/>
          <a:p>
            <a:pPr marL="0" indent="0" algn="just">
              <a:buNone/>
            </a:pPr>
            <a:endParaRPr lang="es-ES" dirty="0" smtClean="0">
              <a:solidFill>
                <a:srgbClr val="1F497D"/>
              </a:solidFill>
            </a:endParaRPr>
          </a:p>
          <a:p>
            <a:pPr marL="0" lvl="0" indent="0">
              <a:buNone/>
            </a:pPr>
            <a:endParaRPr lang="es-ES" dirty="0" smtClean="0"/>
          </a:p>
          <a:p>
            <a:pPr lvl="0"/>
            <a:endParaRPr lang="es-ES" dirty="0"/>
          </a:p>
          <a:p>
            <a:endParaRPr lang="es-ES" dirty="0"/>
          </a:p>
        </p:txBody>
      </p:sp>
      <p:sp>
        <p:nvSpPr>
          <p:cNvPr id="4" name="3 Marcador de pie de página"/>
          <p:cNvSpPr>
            <a:spLocks noGrp="1"/>
          </p:cNvSpPr>
          <p:nvPr>
            <p:ph type="ftr" sz="quarter" idx="10"/>
          </p:nvPr>
        </p:nvSpPr>
        <p:spPr>
          <a:xfrm>
            <a:off x="4284215" y="6356350"/>
            <a:ext cx="4165108" cy="365125"/>
          </a:xfrm>
        </p:spPr>
        <p:txBody>
          <a:bodyPr/>
          <a:lstStyle/>
          <a:p>
            <a:pPr>
              <a:defRPr/>
            </a:pPr>
            <a:r>
              <a:rPr lang="es-CL" smtClean="0">
                <a:solidFill>
                  <a:srgbClr val="000000"/>
                </a:solidFill>
              </a:rPr>
              <a:t>Sebastian Valenzuela A/ El Salvador/ Marzo 2013</a:t>
            </a:r>
            <a:endParaRPr lang="en-US" dirty="0">
              <a:solidFill>
                <a:srgbClr val="000000"/>
              </a:solidFill>
            </a:endParaRPr>
          </a:p>
        </p:txBody>
      </p:sp>
      <p:sp>
        <p:nvSpPr>
          <p:cNvPr id="8" name="Rectangle 19"/>
          <p:cNvSpPr>
            <a:spLocks noChangeArrowheads="1"/>
          </p:cNvSpPr>
          <p:nvPr/>
        </p:nvSpPr>
        <p:spPr bwMode="gray">
          <a:xfrm>
            <a:off x="251519" y="767000"/>
            <a:ext cx="8065393" cy="296278"/>
          </a:xfrm>
          <a:prstGeom prst="rect">
            <a:avLst/>
          </a:prstGeom>
          <a:solidFill>
            <a:srgbClr val="006CB7"/>
          </a:solidFill>
          <a:ln w="12700" algn="ctr">
            <a:noFill/>
            <a:miter lim="800000"/>
            <a:headEnd/>
            <a:tailEnd/>
          </a:ln>
        </p:spPr>
        <p:txBody>
          <a:bodyPr lIns="0" tIns="0" rIns="0" bIns="0" anchor="ctr"/>
          <a:lstStyle/>
          <a:p>
            <a:pPr algn="ctr" defTabSz="801688" eaLnBrk="0" hangingPunct="0"/>
            <a:r>
              <a:rPr lang="es-CL" sz="1200" b="1" noProof="1" smtClean="0">
                <a:solidFill>
                  <a:prstClr val="white"/>
                </a:solidFill>
                <a:latin typeface="Verdana" pitchFamily="34" charset="0"/>
                <a:ea typeface="Verdana" pitchFamily="34" charset="0"/>
                <a:cs typeface="Verdana" pitchFamily="34" charset="0"/>
              </a:rPr>
              <a:t>América Latina: tasas penitenciarias por 100.000 habitantes</a:t>
            </a:r>
            <a:endParaRPr lang="es-CL" sz="1200" b="1" noProof="1">
              <a:solidFill>
                <a:prstClr val="white"/>
              </a:solidFill>
              <a:latin typeface="Verdana" pitchFamily="34" charset="0"/>
              <a:ea typeface="Verdana" pitchFamily="34" charset="0"/>
              <a:cs typeface="Verdana" pitchFamily="34" charset="0"/>
            </a:endParaRPr>
          </a:p>
        </p:txBody>
      </p:sp>
      <p:sp>
        <p:nvSpPr>
          <p:cNvPr id="10" name="9 CuadroTexto"/>
          <p:cNvSpPr txBox="1"/>
          <p:nvPr/>
        </p:nvSpPr>
        <p:spPr>
          <a:xfrm>
            <a:off x="467544" y="6186209"/>
            <a:ext cx="6552728" cy="246221"/>
          </a:xfrm>
          <a:prstGeom prst="rect">
            <a:avLst/>
          </a:prstGeom>
          <a:noFill/>
        </p:spPr>
        <p:txBody>
          <a:bodyPr wrap="square" rtlCol="0">
            <a:spAutoFit/>
          </a:bodyPr>
          <a:lstStyle/>
          <a:p>
            <a:r>
              <a:rPr lang="es-CL" sz="1000" dirty="0" smtClean="0">
                <a:solidFill>
                  <a:srgbClr val="000000"/>
                </a:solidFill>
                <a:latin typeface="Cambria" pitchFamily="18" charset="0"/>
              </a:rPr>
              <a:t>Fuente</a:t>
            </a:r>
            <a:r>
              <a:rPr lang="es-CL" sz="1000" i="1" dirty="0" smtClean="0">
                <a:solidFill>
                  <a:srgbClr val="000000"/>
                </a:solidFill>
                <a:latin typeface="Cambria" pitchFamily="18" charset="0"/>
              </a:rPr>
              <a:t>: Situación penitenciaría en América Latina y el Caribe ¿Qué hacer?, Elías Carranza.</a:t>
            </a:r>
            <a:endParaRPr lang="es-CL" sz="1000" i="1" dirty="0">
              <a:solidFill>
                <a:srgbClr val="000000"/>
              </a:solidFill>
              <a:latin typeface="Cambria" pitchFamily="18" charset="0"/>
            </a:endParaRPr>
          </a:p>
        </p:txBody>
      </p:sp>
      <p:graphicFrame>
        <p:nvGraphicFramePr>
          <p:cNvPr id="9" name="8 Tabla"/>
          <p:cNvGraphicFramePr>
            <a:graphicFrameLocks noGrp="1"/>
          </p:cNvGraphicFramePr>
          <p:nvPr>
            <p:extLst>
              <p:ext uri="{D42A27DB-BD31-4B8C-83A1-F6EECF244321}">
                <p14:modId xmlns="" xmlns:p14="http://schemas.microsoft.com/office/powerpoint/2010/main" val="1872934495"/>
              </p:ext>
            </p:extLst>
          </p:nvPr>
        </p:nvGraphicFramePr>
        <p:xfrm>
          <a:off x="179521" y="1063271"/>
          <a:ext cx="8712963" cy="5122940"/>
        </p:xfrm>
        <a:graphic>
          <a:graphicData uri="http://schemas.openxmlformats.org/drawingml/2006/table">
            <a:tbl>
              <a:tblPr/>
              <a:tblGrid>
                <a:gridCol w="1182243"/>
                <a:gridCol w="376536"/>
                <a:gridCol w="376536"/>
                <a:gridCol w="376536"/>
                <a:gridCol w="376536"/>
                <a:gridCol w="376536"/>
                <a:gridCol w="376536"/>
                <a:gridCol w="376536"/>
                <a:gridCol w="376536"/>
                <a:gridCol w="376536"/>
                <a:gridCol w="376536"/>
                <a:gridCol w="376536"/>
                <a:gridCol w="376536"/>
                <a:gridCol w="376536"/>
                <a:gridCol w="376536"/>
                <a:gridCol w="376536"/>
                <a:gridCol w="376536"/>
                <a:gridCol w="376536"/>
                <a:gridCol w="376536"/>
                <a:gridCol w="376536"/>
                <a:gridCol w="376536"/>
              </a:tblGrid>
              <a:tr h="256147">
                <a:tc rowSpan="2">
                  <a:txBody>
                    <a:bodyPr/>
                    <a:lstStyle/>
                    <a:p>
                      <a:pPr algn="l" rtl="0" fontAlgn="b"/>
                      <a:r>
                        <a:rPr lang="es-CL" sz="1100" b="1" i="0" u="none" strike="noStrike" dirty="0">
                          <a:solidFill>
                            <a:srgbClr val="000000"/>
                          </a:solidFill>
                          <a:effectLst/>
                          <a:latin typeface="Cambria"/>
                        </a:rPr>
                        <a:t>País</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A9B7C"/>
                    </a:solidFill>
                  </a:tcPr>
                </a:tc>
                <a:tc gridSpan="20">
                  <a:txBody>
                    <a:bodyPr/>
                    <a:lstStyle/>
                    <a:p>
                      <a:pPr algn="ctr" rtl="0" fontAlgn="b"/>
                      <a:r>
                        <a:rPr lang="es-CL" sz="1100" b="1" i="0" u="none" strike="noStrike">
                          <a:solidFill>
                            <a:srgbClr val="000000"/>
                          </a:solidFill>
                          <a:effectLst/>
                          <a:latin typeface="Cambria"/>
                        </a:rPr>
                        <a:t>Año</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A9B7C"/>
                    </a:solidFill>
                  </a:tcPr>
                </a:tc>
                <a:tc hMerge="1">
                  <a:txBody>
                    <a:bodyPr/>
                    <a:lstStyle/>
                    <a:p>
                      <a:endParaRPr lang="es-CL"/>
                    </a:p>
                  </a:txBody>
                  <a:tcPr/>
                </a:tc>
                <a:tc hMerge="1">
                  <a:txBody>
                    <a:bodyPr/>
                    <a:lstStyle/>
                    <a:p>
                      <a:endParaRPr lang="es-CL"/>
                    </a:p>
                  </a:txBody>
                  <a:tcPr/>
                </a:tc>
                <a:tc hMerge="1">
                  <a:txBody>
                    <a:bodyPr/>
                    <a:lstStyle/>
                    <a:p>
                      <a:endParaRPr lang="es-CL"/>
                    </a:p>
                  </a:txBody>
                  <a:tcPr/>
                </a:tc>
                <a:tc hMerge="1">
                  <a:txBody>
                    <a:bodyPr/>
                    <a:lstStyle/>
                    <a:p>
                      <a:endParaRPr lang="es-CL"/>
                    </a:p>
                  </a:txBody>
                  <a:tcPr/>
                </a:tc>
                <a:tc hMerge="1">
                  <a:txBody>
                    <a:bodyPr/>
                    <a:lstStyle/>
                    <a:p>
                      <a:endParaRPr lang="es-CL"/>
                    </a:p>
                  </a:txBody>
                  <a:tcPr/>
                </a:tc>
                <a:tc hMerge="1">
                  <a:txBody>
                    <a:bodyPr/>
                    <a:lstStyle/>
                    <a:p>
                      <a:endParaRPr lang="es-CL"/>
                    </a:p>
                  </a:txBody>
                  <a:tcPr/>
                </a:tc>
                <a:tc hMerge="1">
                  <a:txBody>
                    <a:bodyPr/>
                    <a:lstStyle/>
                    <a:p>
                      <a:endParaRPr lang="es-CL"/>
                    </a:p>
                  </a:txBody>
                  <a:tcPr/>
                </a:tc>
                <a:tc hMerge="1">
                  <a:txBody>
                    <a:bodyPr/>
                    <a:lstStyle/>
                    <a:p>
                      <a:endParaRPr lang="es-CL"/>
                    </a:p>
                  </a:txBody>
                  <a:tcPr/>
                </a:tc>
                <a:tc hMerge="1">
                  <a:txBody>
                    <a:bodyPr/>
                    <a:lstStyle/>
                    <a:p>
                      <a:endParaRPr lang="es-CL"/>
                    </a:p>
                  </a:txBody>
                  <a:tcPr/>
                </a:tc>
                <a:tc hMerge="1">
                  <a:txBody>
                    <a:bodyPr/>
                    <a:lstStyle/>
                    <a:p>
                      <a:endParaRPr lang="es-CL"/>
                    </a:p>
                  </a:txBody>
                  <a:tcPr/>
                </a:tc>
                <a:tc hMerge="1">
                  <a:txBody>
                    <a:bodyPr/>
                    <a:lstStyle/>
                    <a:p>
                      <a:endParaRPr lang="es-CL"/>
                    </a:p>
                  </a:txBody>
                  <a:tcPr/>
                </a:tc>
                <a:tc hMerge="1">
                  <a:txBody>
                    <a:bodyPr/>
                    <a:lstStyle/>
                    <a:p>
                      <a:endParaRPr lang="es-CL"/>
                    </a:p>
                  </a:txBody>
                  <a:tcPr/>
                </a:tc>
                <a:tc hMerge="1">
                  <a:txBody>
                    <a:bodyPr/>
                    <a:lstStyle/>
                    <a:p>
                      <a:endParaRPr lang="es-CL"/>
                    </a:p>
                  </a:txBody>
                  <a:tcPr/>
                </a:tc>
                <a:tc hMerge="1">
                  <a:txBody>
                    <a:bodyPr/>
                    <a:lstStyle/>
                    <a:p>
                      <a:endParaRPr lang="es-CL"/>
                    </a:p>
                  </a:txBody>
                  <a:tcPr/>
                </a:tc>
                <a:tc hMerge="1">
                  <a:txBody>
                    <a:bodyPr/>
                    <a:lstStyle/>
                    <a:p>
                      <a:endParaRPr lang="es-CL"/>
                    </a:p>
                  </a:txBody>
                  <a:tcPr/>
                </a:tc>
                <a:tc hMerge="1">
                  <a:txBody>
                    <a:bodyPr/>
                    <a:lstStyle/>
                    <a:p>
                      <a:endParaRPr lang="es-CL"/>
                    </a:p>
                  </a:txBody>
                  <a:tcPr/>
                </a:tc>
                <a:tc hMerge="1">
                  <a:txBody>
                    <a:bodyPr/>
                    <a:lstStyle/>
                    <a:p>
                      <a:endParaRPr lang="es-CL"/>
                    </a:p>
                  </a:txBody>
                  <a:tcPr/>
                </a:tc>
                <a:tc hMerge="1">
                  <a:txBody>
                    <a:bodyPr/>
                    <a:lstStyle/>
                    <a:p>
                      <a:endParaRPr lang="es-CL"/>
                    </a:p>
                  </a:txBody>
                  <a:tcPr/>
                </a:tc>
                <a:tc hMerge="1">
                  <a:txBody>
                    <a:bodyPr/>
                    <a:lstStyle/>
                    <a:p>
                      <a:endParaRPr lang="es-CL"/>
                    </a:p>
                  </a:txBody>
                  <a:tcPr/>
                </a:tc>
              </a:tr>
              <a:tr h="256147">
                <a:tc vMerge="1">
                  <a:txBody>
                    <a:bodyPr/>
                    <a:lstStyle/>
                    <a:p>
                      <a:endParaRPr lang="es-CL"/>
                    </a:p>
                  </a:txBody>
                  <a:tcPr/>
                </a:tc>
                <a:tc>
                  <a:txBody>
                    <a:bodyPr/>
                    <a:lstStyle/>
                    <a:p>
                      <a:pPr algn="l" rtl="0" fontAlgn="b"/>
                      <a:r>
                        <a:rPr lang="es-CL" sz="1100" b="1" i="0" u="none" strike="noStrike">
                          <a:solidFill>
                            <a:srgbClr val="000000"/>
                          </a:solidFill>
                          <a:effectLst/>
                          <a:latin typeface="Cambria"/>
                        </a:rPr>
                        <a:t>92</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A9B7C"/>
                    </a:solidFill>
                  </a:tcPr>
                </a:tc>
                <a:tc>
                  <a:txBody>
                    <a:bodyPr/>
                    <a:lstStyle/>
                    <a:p>
                      <a:pPr algn="l" rtl="0" fontAlgn="b"/>
                      <a:r>
                        <a:rPr lang="es-CL" sz="1100" b="1" i="0" u="none" strike="noStrike">
                          <a:solidFill>
                            <a:srgbClr val="000000"/>
                          </a:solidFill>
                          <a:effectLst/>
                          <a:latin typeface="Cambria"/>
                        </a:rPr>
                        <a:t>93</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A9B7C"/>
                    </a:solidFill>
                  </a:tcPr>
                </a:tc>
                <a:tc>
                  <a:txBody>
                    <a:bodyPr/>
                    <a:lstStyle/>
                    <a:p>
                      <a:pPr algn="l" rtl="0" fontAlgn="b"/>
                      <a:r>
                        <a:rPr lang="es-CL" sz="1100" b="1" i="0" u="none" strike="noStrike">
                          <a:solidFill>
                            <a:srgbClr val="000000"/>
                          </a:solidFill>
                          <a:effectLst/>
                          <a:latin typeface="Cambria"/>
                        </a:rPr>
                        <a:t>94</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A9B7C"/>
                    </a:solidFill>
                  </a:tcPr>
                </a:tc>
                <a:tc>
                  <a:txBody>
                    <a:bodyPr/>
                    <a:lstStyle/>
                    <a:p>
                      <a:pPr algn="l" rtl="0" fontAlgn="b"/>
                      <a:r>
                        <a:rPr lang="es-CL" sz="1100" b="1" i="0" u="none" strike="noStrike">
                          <a:solidFill>
                            <a:srgbClr val="000000"/>
                          </a:solidFill>
                          <a:effectLst/>
                          <a:latin typeface="Cambria"/>
                        </a:rPr>
                        <a:t>95</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A9B7C"/>
                    </a:solidFill>
                  </a:tcPr>
                </a:tc>
                <a:tc>
                  <a:txBody>
                    <a:bodyPr/>
                    <a:lstStyle/>
                    <a:p>
                      <a:pPr algn="l" rtl="0" fontAlgn="b"/>
                      <a:r>
                        <a:rPr lang="es-CL" sz="1100" b="1" i="0" u="none" strike="noStrike">
                          <a:solidFill>
                            <a:srgbClr val="000000"/>
                          </a:solidFill>
                          <a:effectLst/>
                          <a:latin typeface="Cambria"/>
                        </a:rPr>
                        <a:t>96</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A9B7C"/>
                    </a:solidFill>
                  </a:tcPr>
                </a:tc>
                <a:tc>
                  <a:txBody>
                    <a:bodyPr/>
                    <a:lstStyle/>
                    <a:p>
                      <a:pPr algn="l" rtl="0" fontAlgn="b"/>
                      <a:r>
                        <a:rPr lang="es-CL" sz="1100" b="1" i="0" u="none" strike="noStrike">
                          <a:solidFill>
                            <a:srgbClr val="000000"/>
                          </a:solidFill>
                          <a:effectLst/>
                          <a:latin typeface="Cambria"/>
                        </a:rPr>
                        <a:t>97</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A9B7C"/>
                    </a:solidFill>
                  </a:tcPr>
                </a:tc>
                <a:tc>
                  <a:txBody>
                    <a:bodyPr/>
                    <a:lstStyle/>
                    <a:p>
                      <a:pPr algn="l" rtl="0" fontAlgn="b"/>
                      <a:r>
                        <a:rPr lang="es-CL" sz="1100" b="1" i="0" u="none" strike="noStrike">
                          <a:solidFill>
                            <a:srgbClr val="000000"/>
                          </a:solidFill>
                          <a:effectLst/>
                          <a:latin typeface="Cambria"/>
                        </a:rPr>
                        <a:t>98</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A9B7C"/>
                    </a:solidFill>
                  </a:tcPr>
                </a:tc>
                <a:tc>
                  <a:txBody>
                    <a:bodyPr/>
                    <a:lstStyle/>
                    <a:p>
                      <a:pPr algn="l" rtl="0" fontAlgn="b"/>
                      <a:r>
                        <a:rPr lang="es-CL" sz="1100" b="1" i="0" u="none" strike="noStrike">
                          <a:solidFill>
                            <a:srgbClr val="000000"/>
                          </a:solidFill>
                          <a:effectLst/>
                          <a:latin typeface="Cambria"/>
                        </a:rPr>
                        <a:t>99</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A9B7C"/>
                    </a:solidFill>
                  </a:tcPr>
                </a:tc>
                <a:tc>
                  <a:txBody>
                    <a:bodyPr/>
                    <a:lstStyle/>
                    <a:p>
                      <a:pPr algn="l" rtl="0" fontAlgn="b"/>
                      <a:r>
                        <a:rPr lang="es-CL" sz="1100" b="1" i="0" u="none" strike="noStrike">
                          <a:solidFill>
                            <a:srgbClr val="000000"/>
                          </a:solidFill>
                          <a:effectLst/>
                          <a:latin typeface="Cambria"/>
                        </a:rPr>
                        <a:t>0</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A9B7C"/>
                    </a:solidFill>
                  </a:tcPr>
                </a:tc>
                <a:tc>
                  <a:txBody>
                    <a:bodyPr/>
                    <a:lstStyle/>
                    <a:p>
                      <a:pPr algn="l" rtl="0" fontAlgn="b"/>
                      <a:r>
                        <a:rPr lang="es-CL" sz="1100" b="1" i="0" u="none" strike="noStrike">
                          <a:solidFill>
                            <a:srgbClr val="000000"/>
                          </a:solidFill>
                          <a:effectLst/>
                          <a:latin typeface="Cambria"/>
                        </a:rPr>
                        <a:t>1</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A9B7C"/>
                    </a:solidFill>
                  </a:tcPr>
                </a:tc>
                <a:tc>
                  <a:txBody>
                    <a:bodyPr/>
                    <a:lstStyle/>
                    <a:p>
                      <a:pPr algn="l" rtl="0" fontAlgn="b"/>
                      <a:r>
                        <a:rPr lang="es-CL" sz="1100" b="1" i="0" u="none" strike="noStrike">
                          <a:solidFill>
                            <a:srgbClr val="000000"/>
                          </a:solidFill>
                          <a:effectLst/>
                          <a:latin typeface="Cambria"/>
                        </a:rPr>
                        <a:t>2</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A9B7C"/>
                    </a:solidFill>
                  </a:tcPr>
                </a:tc>
                <a:tc>
                  <a:txBody>
                    <a:bodyPr/>
                    <a:lstStyle/>
                    <a:p>
                      <a:pPr algn="l" rtl="0" fontAlgn="b"/>
                      <a:r>
                        <a:rPr lang="es-CL" sz="1100" b="1" i="0" u="none" strike="noStrike">
                          <a:solidFill>
                            <a:srgbClr val="000000"/>
                          </a:solidFill>
                          <a:effectLst/>
                          <a:latin typeface="Cambria"/>
                        </a:rPr>
                        <a:t>3</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A9B7C"/>
                    </a:solidFill>
                  </a:tcPr>
                </a:tc>
                <a:tc>
                  <a:txBody>
                    <a:bodyPr/>
                    <a:lstStyle/>
                    <a:p>
                      <a:pPr algn="l" rtl="0" fontAlgn="b"/>
                      <a:r>
                        <a:rPr lang="es-CL" sz="1100" b="1" i="0" u="none" strike="noStrike">
                          <a:solidFill>
                            <a:srgbClr val="000000"/>
                          </a:solidFill>
                          <a:effectLst/>
                          <a:latin typeface="Cambria"/>
                        </a:rPr>
                        <a:t>4</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A9B7C"/>
                    </a:solidFill>
                  </a:tcPr>
                </a:tc>
                <a:tc>
                  <a:txBody>
                    <a:bodyPr/>
                    <a:lstStyle/>
                    <a:p>
                      <a:pPr algn="l" rtl="0" fontAlgn="b"/>
                      <a:r>
                        <a:rPr lang="es-CL" sz="1100" b="1" i="0" u="none" strike="noStrike">
                          <a:solidFill>
                            <a:srgbClr val="000000"/>
                          </a:solidFill>
                          <a:effectLst/>
                          <a:latin typeface="Cambria"/>
                        </a:rPr>
                        <a:t>5</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A9B7C"/>
                    </a:solidFill>
                  </a:tcPr>
                </a:tc>
                <a:tc>
                  <a:txBody>
                    <a:bodyPr/>
                    <a:lstStyle/>
                    <a:p>
                      <a:pPr algn="l" rtl="0" fontAlgn="b"/>
                      <a:r>
                        <a:rPr lang="es-CL" sz="1100" b="1" i="0" u="none" strike="noStrike">
                          <a:solidFill>
                            <a:srgbClr val="000000"/>
                          </a:solidFill>
                          <a:effectLst/>
                          <a:latin typeface="Cambria"/>
                        </a:rPr>
                        <a:t>6</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A9B7C"/>
                    </a:solidFill>
                  </a:tcPr>
                </a:tc>
                <a:tc>
                  <a:txBody>
                    <a:bodyPr/>
                    <a:lstStyle/>
                    <a:p>
                      <a:pPr algn="l" rtl="0" fontAlgn="b"/>
                      <a:r>
                        <a:rPr lang="es-CL" sz="1100" b="1" i="0" u="none" strike="noStrike">
                          <a:solidFill>
                            <a:srgbClr val="000000"/>
                          </a:solidFill>
                          <a:effectLst/>
                          <a:latin typeface="Cambria"/>
                        </a:rPr>
                        <a:t>7</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A9B7C"/>
                    </a:solidFill>
                  </a:tcPr>
                </a:tc>
                <a:tc>
                  <a:txBody>
                    <a:bodyPr/>
                    <a:lstStyle/>
                    <a:p>
                      <a:pPr algn="l" rtl="0" fontAlgn="b"/>
                      <a:r>
                        <a:rPr lang="es-CL" sz="1100" b="1" i="0" u="none" strike="noStrike">
                          <a:solidFill>
                            <a:srgbClr val="000000"/>
                          </a:solidFill>
                          <a:effectLst/>
                          <a:latin typeface="Cambria"/>
                        </a:rPr>
                        <a:t>8</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A9B7C"/>
                    </a:solidFill>
                  </a:tcPr>
                </a:tc>
                <a:tc>
                  <a:txBody>
                    <a:bodyPr/>
                    <a:lstStyle/>
                    <a:p>
                      <a:pPr algn="l" rtl="0" fontAlgn="b"/>
                      <a:r>
                        <a:rPr lang="es-CL" sz="1100" b="1" i="0" u="none" strike="noStrike">
                          <a:solidFill>
                            <a:srgbClr val="000000"/>
                          </a:solidFill>
                          <a:effectLst/>
                          <a:latin typeface="Cambria"/>
                        </a:rPr>
                        <a:t>9</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A9B7C"/>
                    </a:solidFill>
                  </a:tcPr>
                </a:tc>
                <a:tc>
                  <a:txBody>
                    <a:bodyPr/>
                    <a:lstStyle/>
                    <a:p>
                      <a:pPr algn="l" rtl="0" fontAlgn="b"/>
                      <a:r>
                        <a:rPr lang="es-CL" sz="1100" b="1" i="0" u="none" strike="noStrike">
                          <a:solidFill>
                            <a:srgbClr val="000000"/>
                          </a:solidFill>
                          <a:effectLst/>
                          <a:latin typeface="Cambria"/>
                        </a:rPr>
                        <a:t>10</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A9B7C"/>
                    </a:solidFill>
                  </a:tcPr>
                </a:tc>
                <a:tc>
                  <a:txBody>
                    <a:bodyPr/>
                    <a:lstStyle/>
                    <a:p>
                      <a:pPr algn="l" rtl="0" fontAlgn="b"/>
                      <a:r>
                        <a:rPr lang="es-CL" sz="1100" b="1" i="0" u="none" strike="noStrike">
                          <a:solidFill>
                            <a:srgbClr val="000000"/>
                          </a:solidFill>
                          <a:effectLst/>
                          <a:latin typeface="Cambria"/>
                        </a:rPr>
                        <a:t>11</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A9B7C"/>
                    </a:solidFill>
                  </a:tcPr>
                </a:tc>
              </a:tr>
              <a:tr h="256147">
                <a:tc>
                  <a:txBody>
                    <a:bodyPr/>
                    <a:lstStyle/>
                    <a:p>
                      <a:pPr algn="l" rtl="0" fontAlgn="b"/>
                      <a:r>
                        <a:rPr lang="es-CL" sz="1100" b="0" i="0" u="none" strike="noStrike">
                          <a:solidFill>
                            <a:srgbClr val="000000"/>
                          </a:solidFill>
                          <a:effectLst/>
                          <a:latin typeface="Cambria"/>
                        </a:rPr>
                        <a:t>Argentina</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63</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64</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68</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74</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97</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96</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99</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106</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118</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126</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141</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157</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163</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164</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152</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149</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152</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163</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 </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 </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r>
              <a:tr h="256147">
                <a:tc>
                  <a:txBody>
                    <a:bodyPr/>
                    <a:lstStyle/>
                    <a:p>
                      <a:pPr algn="l" rtl="0" fontAlgn="b"/>
                      <a:r>
                        <a:rPr lang="es-CL" sz="1100" b="0" i="0" u="none" strike="noStrike">
                          <a:solidFill>
                            <a:srgbClr val="000000"/>
                          </a:solidFill>
                          <a:effectLst/>
                          <a:latin typeface="Cambria"/>
                        </a:rPr>
                        <a:t>Bolivia</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 </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 </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 </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0</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 </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79</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85</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101</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109</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96</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 </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 </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 </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 </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80</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86</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85</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 </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 </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107</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r>
              <a:tr h="256147">
                <a:tc>
                  <a:txBody>
                    <a:bodyPr/>
                    <a:lstStyle/>
                    <a:p>
                      <a:pPr algn="l" rtl="0" fontAlgn="b"/>
                      <a:r>
                        <a:rPr lang="es-CL" sz="1100" b="0" i="0" u="none" strike="noStrike">
                          <a:solidFill>
                            <a:srgbClr val="000000"/>
                          </a:solidFill>
                          <a:effectLst/>
                          <a:latin typeface="Cambria"/>
                        </a:rPr>
                        <a:t>Brasil</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74</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80</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81</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107</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 </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119</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 </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131</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133</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132</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133</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169</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182</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193</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211</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219</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226</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238</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247</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253</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r>
              <a:tr h="256147">
                <a:tc>
                  <a:txBody>
                    <a:bodyPr/>
                    <a:lstStyle/>
                    <a:p>
                      <a:pPr algn="l" rtl="0" fontAlgn="b"/>
                      <a:r>
                        <a:rPr lang="es-CL" sz="1100" b="0" i="0" u="none" strike="noStrike">
                          <a:solidFill>
                            <a:srgbClr val="000000"/>
                          </a:solidFill>
                          <a:effectLst/>
                          <a:latin typeface="Cambria"/>
                        </a:rPr>
                        <a:t>Colombia</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92</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96</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97</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98</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120</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129</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128</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139</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157</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170</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157</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178</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199</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207</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179</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174</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188</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158</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169</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193</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r>
              <a:tr h="256147">
                <a:tc>
                  <a:txBody>
                    <a:bodyPr/>
                    <a:lstStyle/>
                    <a:p>
                      <a:pPr algn="l" rtl="0" fontAlgn="b"/>
                      <a:r>
                        <a:rPr lang="es-CL" sz="1100" b="0" i="0" u="none" strike="noStrike">
                          <a:solidFill>
                            <a:srgbClr val="000000"/>
                          </a:solidFill>
                          <a:effectLst/>
                          <a:latin typeface="Cambria"/>
                        </a:rPr>
                        <a:t>Costa Rica</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104</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105</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109</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121</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133</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160</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162</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169</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168</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183</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187</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190</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196</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196</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191</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186</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189</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191</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211</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238</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r>
              <a:tr h="256147">
                <a:tc>
                  <a:txBody>
                    <a:bodyPr/>
                    <a:lstStyle/>
                    <a:p>
                      <a:pPr algn="l" rtl="0" fontAlgn="b"/>
                      <a:r>
                        <a:rPr lang="es-CL" sz="1100" b="0" i="0" u="none" strike="noStrike" dirty="0">
                          <a:solidFill>
                            <a:schemeClr val="tx1"/>
                          </a:solidFill>
                          <a:effectLst/>
                          <a:latin typeface="Cambria"/>
                        </a:rPr>
                        <a:t>Chile</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dirty="0">
                          <a:solidFill>
                            <a:schemeClr val="tx1"/>
                          </a:solidFill>
                          <a:effectLst/>
                          <a:latin typeface="Cambria"/>
                        </a:rPr>
                        <a:t>154</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dirty="0">
                          <a:solidFill>
                            <a:schemeClr val="tx1"/>
                          </a:solidFill>
                          <a:effectLst/>
                          <a:latin typeface="Cambria"/>
                        </a:rPr>
                        <a:t>153</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dirty="0">
                          <a:solidFill>
                            <a:schemeClr val="tx1"/>
                          </a:solidFill>
                          <a:effectLst/>
                          <a:latin typeface="Cambria"/>
                        </a:rPr>
                        <a:t>148</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dirty="0">
                          <a:solidFill>
                            <a:schemeClr val="tx1"/>
                          </a:solidFill>
                          <a:effectLst/>
                          <a:latin typeface="Cambria"/>
                        </a:rPr>
                        <a:t>153</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dirty="0">
                          <a:solidFill>
                            <a:schemeClr val="tx1"/>
                          </a:solidFill>
                          <a:effectLst/>
                          <a:latin typeface="Cambria"/>
                        </a:rPr>
                        <a:t>161</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dirty="0">
                          <a:solidFill>
                            <a:schemeClr val="tx1"/>
                          </a:solidFill>
                          <a:effectLst/>
                          <a:latin typeface="Cambria"/>
                        </a:rPr>
                        <a:t>170</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dirty="0">
                          <a:solidFill>
                            <a:schemeClr val="tx1"/>
                          </a:solidFill>
                          <a:effectLst/>
                          <a:latin typeface="Cambria"/>
                        </a:rPr>
                        <a:t>179</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dirty="0">
                          <a:solidFill>
                            <a:schemeClr val="tx1"/>
                          </a:solidFill>
                          <a:effectLst/>
                          <a:latin typeface="Cambria"/>
                        </a:rPr>
                        <a:t>203</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dirty="0">
                          <a:solidFill>
                            <a:schemeClr val="tx1"/>
                          </a:solidFill>
                          <a:effectLst/>
                          <a:latin typeface="Cambria"/>
                        </a:rPr>
                        <a:t>215</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dirty="0">
                          <a:solidFill>
                            <a:schemeClr val="tx1"/>
                          </a:solidFill>
                          <a:effectLst/>
                          <a:latin typeface="Cambria"/>
                        </a:rPr>
                        <a:t>216</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dirty="0">
                          <a:solidFill>
                            <a:schemeClr val="tx1"/>
                          </a:solidFill>
                          <a:effectLst/>
                          <a:latin typeface="Cambria"/>
                        </a:rPr>
                        <a:t>221</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dirty="0">
                          <a:solidFill>
                            <a:schemeClr val="tx1"/>
                          </a:solidFill>
                          <a:effectLst/>
                          <a:latin typeface="Cambria"/>
                        </a:rPr>
                        <a:t>228</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dirty="0">
                          <a:solidFill>
                            <a:schemeClr val="tx1"/>
                          </a:solidFill>
                          <a:effectLst/>
                          <a:latin typeface="Cambria"/>
                        </a:rPr>
                        <a:t>226</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dirty="0">
                          <a:solidFill>
                            <a:schemeClr val="tx1"/>
                          </a:solidFill>
                          <a:effectLst/>
                          <a:latin typeface="Cambria"/>
                        </a:rPr>
                        <a:t>228</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dirty="0">
                          <a:solidFill>
                            <a:schemeClr val="tx1"/>
                          </a:solidFill>
                          <a:effectLst/>
                          <a:latin typeface="Cambria"/>
                        </a:rPr>
                        <a:t>259</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dirty="0">
                          <a:solidFill>
                            <a:schemeClr val="tx1"/>
                          </a:solidFill>
                          <a:effectLst/>
                          <a:latin typeface="Cambria"/>
                        </a:rPr>
                        <a:t>290</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dirty="0">
                          <a:solidFill>
                            <a:schemeClr val="tx1"/>
                          </a:solidFill>
                          <a:effectLst/>
                          <a:latin typeface="Cambria"/>
                        </a:rPr>
                        <a:t>318</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dirty="0">
                          <a:solidFill>
                            <a:schemeClr val="tx1"/>
                          </a:solidFill>
                          <a:effectLst/>
                          <a:latin typeface="Cambria"/>
                        </a:rPr>
                        <a:t>312</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dirty="0">
                          <a:solidFill>
                            <a:schemeClr val="tx1"/>
                          </a:solidFill>
                          <a:effectLst/>
                          <a:latin typeface="Cambria"/>
                        </a:rPr>
                        <a:t>320</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dirty="0">
                          <a:solidFill>
                            <a:schemeClr val="tx1"/>
                          </a:solidFill>
                          <a:effectLst/>
                          <a:latin typeface="Cambria"/>
                        </a:rPr>
                        <a:t>311</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r>
              <a:tr h="256147">
                <a:tc>
                  <a:txBody>
                    <a:bodyPr/>
                    <a:lstStyle/>
                    <a:p>
                      <a:pPr algn="l" rtl="0" fontAlgn="b"/>
                      <a:r>
                        <a:rPr lang="es-CL" sz="1100" b="0" i="0" u="none" strike="noStrike">
                          <a:solidFill>
                            <a:srgbClr val="000000"/>
                          </a:solidFill>
                          <a:effectLst/>
                          <a:latin typeface="Cambria"/>
                        </a:rPr>
                        <a:t>Ecuador</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74</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81</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81</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85</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95</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81</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79</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70</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65</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63</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69</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77</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87</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91</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107</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128</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118</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112</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114</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107</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r>
              <a:tr h="256147">
                <a:tc>
                  <a:txBody>
                    <a:bodyPr/>
                    <a:lstStyle/>
                    <a:p>
                      <a:pPr algn="l" rtl="0" fontAlgn="b"/>
                      <a:r>
                        <a:rPr lang="es-CL" sz="1100" b="0" i="0" u="none" strike="noStrike">
                          <a:solidFill>
                            <a:srgbClr val="000000"/>
                          </a:solidFill>
                          <a:effectLst/>
                          <a:latin typeface="Cambria"/>
                        </a:rPr>
                        <a:t>El Salvador</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101</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103</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109</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124</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138</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157</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136</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dirty="0">
                          <a:solidFill>
                            <a:srgbClr val="000000"/>
                          </a:solidFill>
                          <a:effectLst/>
                          <a:latin typeface="Cambria"/>
                        </a:rPr>
                        <a:t>112</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130</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158</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177</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180</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188</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186</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184</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226</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258</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283</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315</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322</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r>
              <a:tr h="256147">
                <a:tc>
                  <a:txBody>
                    <a:bodyPr/>
                    <a:lstStyle/>
                    <a:p>
                      <a:pPr algn="l" rtl="0" fontAlgn="b"/>
                      <a:r>
                        <a:rPr lang="es-CL" sz="1100" b="0" i="0" u="none" strike="noStrike">
                          <a:solidFill>
                            <a:srgbClr val="000000"/>
                          </a:solidFill>
                          <a:effectLst/>
                          <a:latin typeface="Cambria"/>
                        </a:rPr>
                        <a:t>Guatemala</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 </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 </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 </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 </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62</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 </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 </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75</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 </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 </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101</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101</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96</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87</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84</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83</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88</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71</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78</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84</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r>
              <a:tr h="256147">
                <a:tc>
                  <a:txBody>
                    <a:bodyPr/>
                    <a:lstStyle/>
                    <a:p>
                      <a:pPr algn="l" rtl="0" fontAlgn="b"/>
                      <a:r>
                        <a:rPr lang="es-CL" sz="1100" b="0" i="0" u="none" strike="noStrike">
                          <a:solidFill>
                            <a:srgbClr val="000000"/>
                          </a:solidFill>
                          <a:effectLst/>
                          <a:latin typeface="Cambria"/>
                        </a:rPr>
                        <a:t>Honduras</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110</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113</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139</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160</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166</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153</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160</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178</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 </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 </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183</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 </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 </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170</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159</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148</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148</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149</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152</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154</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r>
              <a:tr h="256147">
                <a:tc>
                  <a:txBody>
                    <a:bodyPr/>
                    <a:lstStyle/>
                    <a:p>
                      <a:pPr algn="l" rtl="0" fontAlgn="b"/>
                      <a:r>
                        <a:rPr lang="es-CL" sz="1100" b="0" i="0" u="none" strike="noStrike" dirty="0">
                          <a:solidFill>
                            <a:srgbClr val="000000"/>
                          </a:solidFill>
                          <a:effectLst/>
                          <a:latin typeface="Cambria"/>
                        </a:rPr>
                        <a:t>México</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101</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104</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97</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101</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108</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116</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127</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142</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152</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163</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170</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177</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185</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196</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200</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200</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202</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208</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203</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203</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r>
              <a:tr h="256147">
                <a:tc>
                  <a:txBody>
                    <a:bodyPr/>
                    <a:lstStyle/>
                    <a:p>
                      <a:pPr algn="l" rtl="0" fontAlgn="b"/>
                      <a:r>
                        <a:rPr lang="es-CL" sz="1100" b="0" i="0" u="none" strike="noStrike">
                          <a:solidFill>
                            <a:srgbClr val="000000"/>
                          </a:solidFill>
                          <a:effectLst/>
                          <a:latin typeface="Cambria"/>
                        </a:rPr>
                        <a:t>Nicaragua</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78</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78</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91</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98</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111</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106</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132</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143</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128</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124</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131</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112</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116</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117</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111</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121</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120</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103</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111</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134</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r>
              <a:tr h="256147">
                <a:tc>
                  <a:txBody>
                    <a:bodyPr/>
                    <a:lstStyle/>
                    <a:p>
                      <a:pPr algn="l" rtl="0" fontAlgn="b"/>
                      <a:r>
                        <a:rPr lang="es-CL" sz="1100" b="0" i="0" u="none" strike="noStrike">
                          <a:solidFill>
                            <a:srgbClr val="000000"/>
                          </a:solidFill>
                          <a:effectLst/>
                          <a:latin typeface="Cambria"/>
                        </a:rPr>
                        <a:t>Panamá</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176</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215</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221</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229</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269</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282</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292</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294</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293</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320</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341</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361</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360</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359</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356</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342</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275</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298</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347</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378</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r>
              <a:tr h="256147">
                <a:tc>
                  <a:txBody>
                    <a:bodyPr/>
                    <a:lstStyle/>
                    <a:p>
                      <a:pPr algn="l" rtl="0" fontAlgn="b"/>
                      <a:r>
                        <a:rPr lang="es-CL" sz="1100" b="0" i="0" u="none" strike="noStrike">
                          <a:solidFill>
                            <a:srgbClr val="000000"/>
                          </a:solidFill>
                          <a:effectLst/>
                          <a:latin typeface="Cambria"/>
                        </a:rPr>
                        <a:t>Paraguay</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 </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 </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 </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 </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70</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75</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74</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78</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67</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74</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85</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92</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107</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109</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105</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99</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100</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96</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96</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109</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r>
              <a:tr h="256147">
                <a:tc>
                  <a:txBody>
                    <a:bodyPr/>
                    <a:lstStyle/>
                    <a:p>
                      <a:pPr algn="l" rtl="0" fontAlgn="b"/>
                      <a:r>
                        <a:rPr lang="es-CL" sz="1100" b="0" i="0" u="none" strike="noStrike">
                          <a:solidFill>
                            <a:srgbClr val="000000"/>
                          </a:solidFill>
                          <a:effectLst/>
                          <a:latin typeface="Cambria"/>
                        </a:rPr>
                        <a:t>Perú</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77</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80</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83</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88</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96</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100</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105</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108</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108</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104</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104</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108</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116</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123</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136</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149</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153</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 </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 </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172</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r>
              <a:tr h="256147">
                <a:tc>
                  <a:txBody>
                    <a:bodyPr/>
                    <a:lstStyle/>
                    <a:p>
                      <a:pPr algn="l" rtl="0" fontAlgn="b"/>
                      <a:r>
                        <a:rPr lang="es-CL" sz="1100" b="0" i="0" u="none" strike="noStrike">
                          <a:solidFill>
                            <a:srgbClr val="000000"/>
                          </a:solidFill>
                          <a:effectLst/>
                          <a:latin typeface="Cambria"/>
                        </a:rPr>
                        <a:t>R. Dominicana</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145</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135</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151</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161</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129</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140</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165</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168</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 </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 </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 </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189</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150</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143</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148</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164</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166</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202</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211</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212</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r>
              <a:tr h="256147">
                <a:tc>
                  <a:txBody>
                    <a:bodyPr/>
                    <a:lstStyle/>
                    <a:p>
                      <a:pPr algn="l" rtl="0" fontAlgn="b"/>
                      <a:r>
                        <a:rPr lang="es-CL" sz="1100" b="0" i="0" u="none" strike="noStrike">
                          <a:solidFill>
                            <a:srgbClr val="000000"/>
                          </a:solidFill>
                          <a:effectLst/>
                          <a:latin typeface="Cambria"/>
                        </a:rPr>
                        <a:t>Uruguay</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96</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99</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100</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99</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101</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106</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120</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122</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129</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148</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170</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203</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215</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213</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198</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212</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231</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246</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258</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c>
                  <a:txBody>
                    <a:bodyPr/>
                    <a:lstStyle/>
                    <a:p>
                      <a:pPr algn="ctr" rtl="0" fontAlgn="b"/>
                      <a:r>
                        <a:rPr lang="es-CL" sz="1100" b="0" i="0" u="none" strike="noStrike">
                          <a:solidFill>
                            <a:srgbClr val="000000"/>
                          </a:solidFill>
                          <a:effectLst/>
                          <a:latin typeface="Cambria"/>
                        </a:rPr>
                        <a:t>267</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CECEC"/>
                    </a:solidFill>
                  </a:tcPr>
                </a:tc>
              </a:tr>
              <a:tr h="256147">
                <a:tc>
                  <a:txBody>
                    <a:bodyPr/>
                    <a:lstStyle/>
                    <a:p>
                      <a:pPr algn="l" rtl="0" fontAlgn="b"/>
                      <a:r>
                        <a:rPr lang="es-CL" sz="1100" b="0" i="0" u="none" strike="noStrike">
                          <a:solidFill>
                            <a:srgbClr val="000000"/>
                          </a:solidFill>
                          <a:effectLst/>
                          <a:latin typeface="Cambria"/>
                        </a:rPr>
                        <a:t>Venezuela</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 </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 </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 </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 </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101</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112</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106</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97</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85</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104</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104</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103</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98</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76</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96</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 </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 </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 </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a:solidFill>
                            <a:srgbClr val="000000"/>
                          </a:solidFill>
                          <a:effectLst/>
                          <a:latin typeface="Cambria"/>
                        </a:rPr>
                        <a:t>149</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c>
                  <a:txBody>
                    <a:bodyPr/>
                    <a:lstStyle/>
                    <a:p>
                      <a:pPr algn="ctr" rtl="0" fontAlgn="b"/>
                      <a:r>
                        <a:rPr lang="es-CL" sz="1100" b="0" i="0" u="none" strike="noStrike" dirty="0">
                          <a:solidFill>
                            <a:srgbClr val="000000"/>
                          </a:solidFill>
                          <a:effectLst/>
                          <a:latin typeface="Cambria"/>
                        </a:rPr>
                        <a:t> </a:t>
                      </a: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1BDA7"/>
                    </a:solidFill>
                  </a:tcPr>
                </a:tc>
              </a:tr>
            </a:tbl>
          </a:graphicData>
        </a:graphic>
      </p:graphicFrame>
    </p:spTree>
    <p:extLst>
      <p:ext uri="{BB962C8B-B14F-4D97-AF65-F5344CB8AC3E}">
        <p14:creationId xmlns="" xmlns:p14="http://schemas.microsoft.com/office/powerpoint/2010/main" val="254895941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jecutivo">
  <a:themeElements>
    <a:clrScheme name="Ejecutivo">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Ejecutivo">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jecutiv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Executive</Template>
  <TotalTime>1879</TotalTime>
  <Words>1279</Words>
  <Application>Microsoft Office PowerPoint</Application>
  <PresentationFormat>Presentación en pantalla (4:3)</PresentationFormat>
  <Paragraphs>572</Paragraphs>
  <Slides>18</Slides>
  <Notes>13</Notes>
  <HiddenSlides>0</HiddenSlides>
  <MMClips>0</MMClips>
  <ScaleCrop>false</ScaleCrop>
  <HeadingPairs>
    <vt:vector size="4" baseType="variant">
      <vt:variant>
        <vt:lpstr>Tema</vt:lpstr>
      </vt:variant>
      <vt:variant>
        <vt:i4>1</vt:i4>
      </vt:variant>
      <vt:variant>
        <vt:lpstr>Títulos de diapositiva</vt:lpstr>
      </vt:variant>
      <vt:variant>
        <vt:i4>18</vt:i4>
      </vt:variant>
    </vt:vector>
  </HeadingPairs>
  <TitlesOfParts>
    <vt:vector size="19" baseType="lpstr">
      <vt:lpstr>Ejecutivo</vt:lpstr>
      <vt:lpstr> SITUACIÓN PENITENCIARIA EN AMÉRICA LATINA</vt:lpstr>
      <vt:lpstr>PRIMEROS ANTECEDENTES</vt:lpstr>
      <vt:lpstr>COMPARACIÓN INTERNACIONAL SITUACIÓN PENITENCIARIA</vt:lpstr>
      <vt:lpstr>COMPARACIÓN INTERNACIONAL SITUACIÓN PENITENCIARIA</vt:lpstr>
      <vt:lpstr>COMPARACIÓN INTERNACIONAL SITUACIÓN PENITENCIARIA</vt:lpstr>
      <vt:lpstr>POLÍTICA PENITENCIARIA</vt:lpstr>
      <vt:lpstr>LA POBLACIÓN PENAL HACINAMIENTO Y ALTAS TASAS PRIVATIVAS DE LIBERTAD</vt:lpstr>
      <vt:lpstr>LA POBLACIÓN PENAL HACINAMIENTO Y ALTAS TASAS PRIVATIVAS DE LIBERTAD</vt:lpstr>
      <vt:lpstr>COMPARACIÓN INTERNACIONAL SITUACIÓN PENITENCIARIA</vt:lpstr>
      <vt:lpstr>COMPARACIÓN INTERNACIONAL SITUACIÓN PENITENCIARIA</vt:lpstr>
      <vt:lpstr>LA POBLACIÓN PENAL HACINAMIENTO Y ALTAS TASAS PRIVATIVAS DE LIBERTAD</vt:lpstr>
      <vt:lpstr>COMPARACIÓN INTERNACIONAL SITUACIÓN PENITENCIARIA</vt:lpstr>
      <vt:lpstr>   LA POBLACIÓN PENAL HACINAMIENTO Y ALTAS TASAS PRIVATIVAS DE LIBERTAD</vt:lpstr>
      <vt:lpstr>Diapositiva 14</vt:lpstr>
      <vt:lpstr>COMPARACIÓN INTERNACIONAL SITUACIÓN PENITENCIARIA</vt:lpstr>
      <vt:lpstr>LA POBLACIÓN PENAL HACINAMIENTO Y ALTAS TASAS PRIVATIVAS DE LIBERTAD</vt:lpstr>
      <vt:lpstr>       ALGUNAS MEDIDAS PARA MANEJAR ADECUADAMENTE EL HACINAMIENTO</vt:lpstr>
      <vt:lpstr>       ALGUNAS MEDIDAS PARA MANEJAR ADECUADAMENTE EL HACINAMIENTO</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Sebastian Valenzuela Aguero</dc:creator>
  <cp:lastModifiedBy>ASISTENTE</cp:lastModifiedBy>
  <cp:revision>193</cp:revision>
  <dcterms:created xsi:type="dcterms:W3CDTF">2012-10-29T14:38:20Z</dcterms:created>
  <dcterms:modified xsi:type="dcterms:W3CDTF">2013-10-03T07:42:38Z</dcterms:modified>
</cp:coreProperties>
</file>