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  <p:sldId id="263" r:id="rId4"/>
    <p:sldId id="265" r:id="rId5"/>
    <p:sldId id="257" r:id="rId6"/>
    <p:sldId id="266" r:id="rId7"/>
    <p:sldId id="268" r:id="rId8"/>
    <p:sldId id="270" r:id="rId9"/>
    <p:sldId id="271" r:id="rId10"/>
  </p:sldIdLst>
  <p:sldSz cx="9144000" cy="6858000" type="screen4x3"/>
  <p:notesSz cx="6858000" cy="9144000"/>
  <p:defaultTextStyle>
    <a:defPPr>
      <a:defRPr lang="es-SV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4 Rectángulo redondeado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Rectángulo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Rectángulo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9 Rectángulo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1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09B58-7CCF-405A-BBEB-03DF50B332FA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12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13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2A46A6F-E5A1-47E3-BF82-4C287250DB7D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78D3B-40A0-4385-832F-A91534AF401C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906E0-C7C9-45A8-B2CB-DE8FD9D18026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00E9A-5C41-4A21-B00A-43E5415C24CE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97479-3253-4841-95DF-8A3C436523CF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C5483-6131-4B95-B8D4-9BB30C1AA47F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C6AB8-F7BF-4A22-8129-2AEEE469EAA6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4 Rectángulo redondeado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Rectángulo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Rectángulo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Rectángulo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E036E-111F-4844-AECF-AE6B3C04C41D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10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11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6BD27-9870-4E05-89CB-2FB073E4CF16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8E6DB-6D21-4DF6-8049-EF69BF574811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6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7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F93B3-7B5C-4CB4-ACB4-3FFC1AEECBB7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10 Marcador de contenido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4DE55-EA6A-4E75-A3DB-8B52AADC8A2C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8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9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7A8A0-4361-4898-A806-E1E9DF724E29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BCD97-5F82-404B-A2F8-B397A46E1F08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5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50E8E-CAA4-47E9-8FEC-C5D563FF8704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09AF5-E905-47F6-AE52-16494B71C721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4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F2B61-830A-491E-82D4-8DA52E6C1020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5 Rectángulo redondeado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663D0-FBE7-4DF9-8A54-5144EC7C32F5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8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9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BAF9-645C-4903-BDC0-36C8FD32F3FA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Rectángulo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Rectángulo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8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6F27B-977D-4BC2-A781-76064945CC9B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9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10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493DE-545C-43D2-9713-CC1CED22DC4F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7 Rectángulo redondeado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21 Marcador de título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n-US" smtClean="0"/>
          </a:p>
        </p:txBody>
      </p:sp>
      <p:sp>
        <p:nvSpPr>
          <p:cNvPr id="1029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E04540-7E54-426A-99A6-A6DA13800D16}" type="datetimeFigureOut">
              <a:rPr lang="es-SV"/>
              <a:pPr>
                <a:defRPr/>
              </a:pPr>
              <a:t>03/02/2011</a:t>
            </a:fld>
            <a:endParaRPr lang="es-SV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SV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49E2A7B-02A8-44CC-A0EF-673E178DA331}" type="slidenum">
              <a:rPr lang="es-SV"/>
              <a:pPr>
                <a:defRPr/>
              </a:pPr>
              <a:t>‹Nº›</a:t>
            </a:fld>
            <a:endParaRPr lang="es-S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1" r:id="rId2"/>
    <p:sldLayoutId id="2147483699" r:id="rId3"/>
    <p:sldLayoutId id="2147483692" r:id="rId4"/>
    <p:sldLayoutId id="2147483693" r:id="rId5"/>
    <p:sldLayoutId id="2147483694" r:id="rId6"/>
    <p:sldLayoutId id="2147483695" r:id="rId7"/>
    <p:sldLayoutId id="2147483700" r:id="rId8"/>
    <p:sldLayoutId id="2147483701" r:id="rId9"/>
    <p:sldLayoutId id="2147483696" r:id="rId10"/>
    <p:sldLayoutId id="21474836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3 Título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r>
              <a:rPr lang="es-SV" b="1" u="sng" smtClean="0">
                <a:solidFill>
                  <a:schemeClr val="tx1"/>
                </a:solidFill>
              </a:rPr>
              <a:t>Interrogatorio del Imputado</a:t>
            </a:r>
          </a:p>
        </p:txBody>
      </p:sp>
      <p:pic>
        <p:nvPicPr>
          <p:cNvPr id="3" name="Picture 4" descr="logousaid"/>
          <p:cNvPicPr>
            <a:picLocks noChangeAspect="1" noChangeArrowheads="1"/>
          </p:cNvPicPr>
          <p:nvPr/>
        </p:nvPicPr>
        <p:blipFill>
          <a:blip r:embed="rId2" cstate="print"/>
          <a:srcRect r="59575"/>
          <a:stretch>
            <a:fillRect/>
          </a:stretch>
        </p:blipFill>
        <p:spPr bwMode="auto">
          <a:xfrm>
            <a:off x="762000" y="457200"/>
            <a:ext cx="26431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n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457200"/>
            <a:ext cx="12112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SV" b="1" smtClean="0">
                <a:solidFill>
                  <a:schemeClr val="tx1"/>
                </a:solidFill>
              </a:rPr>
              <a:t>Advertencias Preliminares</a:t>
            </a:r>
          </a:p>
        </p:txBody>
      </p:sp>
      <p:sp>
        <p:nvSpPr>
          <p:cNvPr id="7171" name="2 Marcador de contenido"/>
          <p:cNvSpPr>
            <a:spLocks noGrp="1"/>
          </p:cNvSpPr>
          <p:nvPr>
            <p:ph sz="quarter" idx="1"/>
          </p:nvPr>
        </p:nvSpPr>
        <p:spPr>
          <a:xfrm>
            <a:off x="468313" y="1484313"/>
            <a:ext cx="8351837" cy="4897437"/>
          </a:xfrm>
        </p:spPr>
        <p:txBody>
          <a:bodyPr/>
          <a:lstStyle/>
          <a:p>
            <a:pPr eaLnBrk="1" hangingPunct="1"/>
            <a:r>
              <a:rPr lang="es-SV" smtClean="0">
                <a:solidFill>
                  <a:srgbClr val="FF0000"/>
                </a:solidFill>
              </a:rPr>
              <a:t>Art. 90 cpp  </a:t>
            </a:r>
            <a:r>
              <a:rPr lang="es-SV" b="1" smtClean="0">
                <a:solidFill>
                  <a:srgbClr val="0000CC"/>
                </a:solidFill>
              </a:rPr>
              <a:t>regula que se le harán las siguientes advertencias:</a:t>
            </a:r>
          </a:p>
          <a:p>
            <a:pPr eaLnBrk="1" hangingPunct="1"/>
            <a:r>
              <a:rPr lang="es-SV" b="1" smtClean="0">
                <a:solidFill>
                  <a:srgbClr val="FF0000"/>
                </a:solidFill>
              </a:rPr>
              <a:t>1-</a:t>
            </a:r>
            <a:r>
              <a:rPr lang="es-SV" b="1" smtClean="0">
                <a:solidFill>
                  <a:srgbClr val="0000CC"/>
                </a:solidFill>
              </a:rPr>
              <a:t> Hecho que se le atribuye (tiempo, lugar, modo)</a:t>
            </a:r>
          </a:p>
          <a:p>
            <a:pPr eaLnBrk="1" hangingPunct="1"/>
            <a:r>
              <a:rPr lang="es-SV" b="1" smtClean="0">
                <a:solidFill>
                  <a:srgbClr val="FF0000"/>
                </a:solidFill>
              </a:rPr>
              <a:t>2-</a:t>
            </a:r>
            <a:r>
              <a:rPr lang="es-SV" b="1" smtClean="0">
                <a:solidFill>
                  <a:srgbClr val="0000CC"/>
                </a:solidFill>
              </a:rPr>
              <a:t> Calificación Jurídica</a:t>
            </a:r>
          </a:p>
          <a:p>
            <a:pPr eaLnBrk="1" hangingPunct="1"/>
            <a:r>
              <a:rPr lang="es-SV" b="1" smtClean="0">
                <a:solidFill>
                  <a:srgbClr val="FF0000"/>
                </a:solidFill>
              </a:rPr>
              <a:t>3-</a:t>
            </a:r>
            <a:r>
              <a:rPr lang="es-SV" b="1" smtClean="0">
                <a:solidFill>
                  <a:srgbClr val="0000CC"/>
                </a:solidFill>
              </a:rPr>
              <a:t>Resumen o indicación de los elementos de prueba</a:t>
            </a:r>
          </a:p>
          <a:p>
            <a:pPr eaLnBrk="1" hangingPunct="1"/>
            <a:r>
              <a:rPr lang="es-SV" b="1" smtClean="0">
                <a:solidFill>
                  <a:srgbClr val="FF0000"/>
                </a:solidFill>
              </a:rPr>
              <a:t>4-</a:t>
            </a:r>
            <a:r>
              <a:rPr lang="es-SV" b="1" smtClean="0">
                <a:solidFill>
                  <a:srgbClr val="0000CC"/>
                </a:solidFill>
              </a:rPr>
              <a:t>Se le hará saber que puede declarar o  abstenerse de declarar y que ello no será utilizado en su perjuicio</a:t>
            </a:r>
          </a:p>
          <a:p>
            <a:pPr eaLnBrk="1" hangingPunct="1"/>
            <a:r>
              <a:rPr lang="es-SV" b="1" smtClean="0">
                <a:solidFill>
                  <a:srgbClr val="FF0000"/>
                </a:solidFill>
              </a:rPr>
              <a:t>5-</a:t>
            </a:r>
            <a:r>
              <a:rPr lang="es-SV" b="1" smtClean="0">
                <a:solidFill>
                  <a:srgbClr val="0000CC"/>
                </a:solidFill>
              </a:rPr>
              <a:t>Derecho a contar con su defensor.</a:t>
            </a:r>
          </a:p>
          <a:p>
            <a:pPr eaLnBrk="1" hangingPunct="1"/>
            <a:endParaRPr lang="es-SV" b="1" smtClean="0"/>
          </a:p>
          <a:p>
            <a:pPr eaLnBrk="1" hangingPunct="1"/>
            <a:endParaRPr lang="es-SV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SV" b="1" smtClean="0">
                <a:solidFill>
                  <a:schemeClr val="tx1"/>
                </a:solidFill>
              </a:rPr>
              <a:t>Interrogatorio de Identificación</a:t>
            </a:r>
          </a:p>
        </p:txBody>
      </p:sp>
      <p:sp>
        <p:nvSpPr>
          <p:cNvPr id="8195" name="2 Marcador de contenido"/>
          <p:cNvSpPr>
            <a:spLocks noGrp="1"/>
          </p:cNvSpPr>
          <p:nvPr>
            <p:ph sz="quarter" idx="1"/>
          </p:nvPr>
        </p:nvSpPr>
        <p:spPr>
          <a:xfrm>
            <a:off x="323850" y="1447800"/>
            <a:ext cx="8569325" cy="4933950"/>
          </a:xfrm>
        </p:spPr>
        <p:txBody>
          <a:bodyPr/>
          <a:lstStyle/>
          <a:p>
            <a:pPr eaLnBrk="1" hangingPunct="1"/>
            <a:r>
              <a:rPr lang="es-SV" b="1" smtClean="0">
                <a:solidFill>
                  <a:srgbClr val="0000CC"/>
                </a:solidFill>
              </a:rPr>
              <a:t>Art. 91 cpp</a:t>
            </a:r>
          </a:p>
          <a:p>
            <a:pPr eaLnBrk="1" hangingPunct="1"/>
            <a:r>
              <a:rPr lang="es-SV" b="1" smtClean="0">
                <a:solidFill>
                  <a:srgbClr val="C00000"/>
                </a:solidFill>
              </a:rPr>
              <a:t>¿Cuál es su nombre completo?</a:t>
            </a:r>
          </a:p>
          <a:p>
            <a:pPr eaLnBrk="1" hangingPunct="1"/>
            <a:r>
              <a:rPr lang="es-SV" b="1" smtClean="0">
                <a:solidFill>
                  <a:srgbClr val="C00000"/>
                </a:solidFill>
              </a:rPr>
              <a:t>¿Cuántos años tiene? ¿Cuál es la fecha de su nacimiento?</a:t>
            </a:r>
          </a:p>
          <a:p>
            <a:pPr eaLnBrk="1" hangingPunct="1"/>
            <a:r>
              <a:rPr lang="es-SV" b="1" smtClean="0">
                <a:solidFill>
                  <a:srgbClr val="C00000"/>
                </a:solidFill>
              </a:rPr>
              <a:t>¿Cuáles son los nombres de sus padres?</a:t>
            </a:r>
          </a:p>
          <a:p>
            <a:pPr eaLnBrk="1" hangingPunct="1"/>
            <a:r>
              <a:rPr lang="es-SV" b="1" smtClean="0">
                <a:solidFill>
                  <a:srgbClr val="C00000"/>
                </a:solidFill>
              </a:rPr>
              <a:t>¿Cuál es su nacionalidad?</a:t>
            </a:r>
          </a:p>
          <a:p>
            <a:pPr eaLnBrk="1" hangingPunct="1"/>
            <a:r>
              <a:rPr lang="es-SV" b="1" smtClean="0">
                <a:solidFill>
                  <a:srgbClr val="C00000"/>
                </a:solidFill>
              </a:rPr>
              <a:t>¿Cuál es su estado familiar? ¿Se encuentra ud., soltero, casado, acompañado o viudo? (nombres)</a:t>
            </a:r>
          </a:p>
          <a:p>
            <a:pPr eaLnBrk="1" hangingPunct="1"/>
            <a:r>
              <a:rPr lang="es-SV" b="1" smtClean="0">
                <a:solidFill>
                  <a:srgbClr val="C00000"/>
                </a:solidFill>
              </a:rPr>
              <a:t>¿Hasta que grado ha estudiado? ¿Cuál es su nivel de estudios?</a:t>
            </a:r>
          </a:p>
          <a:p>
            <a:pPr eaLnBrk="1" hangingPunct="1"/>
            <a:endParaRPr lang="es-SV" smtClean="0"/>
          </a:p>
          <a:p>
            <a:pPr eaLnBrk="1" hangingPunct="1"/>
            <a:endParaRPr lang="es-SV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Título"/>
          <p:cNvSpPr>
            <a:spLocks noGrp="1"/>
          </p:cNvSpPr>
          <p:nvPr>
            <p:ph type="title"/>
          </p:nvPr>
        </p:nvSpPr>
        <p:spPr>
          <a:xfrm>
            <a:off x="684213" y="274638"/>
            <a:ext cx="8002587" cy="922337"/>
          </a:xfrm>
        </p:spPr>
        <p:txBody>
          <a:bodyPr/>
          <a:lstStyle/>
          <a:p>
            <a:pPr eaLnBrk="1" hangingPunct="1"/>
            <a:r>
              <a:rPr lang="es-SV" sz="3200" b="1" u="sng" smtClean="0">
                <a:solidFill>
                  <a:schemeClr val="tx1"/>
                </a:solidFill>
              </a:rPr>
              <a:t>Reglas Especiales del interrogatorio</a:t>
            </a:r>
          </a:p>
        </p:txBody>
      </p:sp>
      <p:sp>
        <p:nvSpPr>
          <p:cNvPr id="9219" name="2 Marcador de contenido"/>
          <p:cNvSpPr>
            <a:spLocks noGrp="1"/>
          </p:cNvSpPr>
          <p:nvPr>
            <p:ph sz="quarter" idx="1"/>
          </p:nvPr>
        </p:nvSpPr>
        <p:spPr>
          <a:xfrm>
            <a:off x="250825" y="1196975"/>
            <a:ext cx="8642350" cy="5184775"/>
          </a:xfrm>
        </p:spPr>
        <p:txBody>
          <a:bodyPr/>
          <a:lstStyle/>
          <a:p>
            <a:pPr eaLnBrk="1" hangingPunct="1"/>
            <a:r>
              <a:rPr lang="es-SV" smtClean="0"/>
              <a:t>Art.92 cpp.  </a:t>
            </a:r>
          </a:p>
          <a:p>
            <a:pPr eaLnBrk="1" hangingPunct="1"/>
            <a:r>
              <a:rPr lang="es-SV" sz="2400" b="1" u="sng" smtClean="0"/>
              <a:t>Es una técnica del  Relato o narración.</a:t>
            </a:r>
          </a:p>
          <a:p>
            <a:pPr eaLnBrk="1" hangingPunct="1"/>
            <a:r>
              <a:rPr lang="es-SV" sz="2400" smtClean="0">
                <a:solidFill>
                  <a:srgbClr val="0000CC"/>
                </a:solidFill>
              </a:rPr>
              <a:t>“…</a:t>
            </a:r>
            <a:r>
              <a:rPr lang="es-SV" sz="2400" b="1" i="1" smtClean="0">
                <a:solidFill>
                  <a:srgbClr val="0000CC"/>
                </a:solidFill>
              </a:rPr>
              <a:t>el juez dará la oportunidad al </a:t>
            </a:r>
            <a:r>
              <a:rPr lang="es-SV" sz="2400" b="1" i="1" smtClean="0">
                <a:solidFill>
                  <a:srgbClr val="00B050"/>
                </a:solidFill>
              </a:rPr>
              <a:t>imputado</a:t>
            </a:r>
            <a:r>
              <a:rPr lang="es-SV" sz="2400" b="1" i="1" smtClean="0">
                <a:solidFill>
                  <a:srgbClr val="0000CC"/>
                </a:solidFill>
              </a:rPr>
              <a:t> a </a:t>
            </a:r>
            <a:r>
              <a:rPr lang="es-SV" sz="2400" b="1" i="1" u="sng" smtClean="0">
                <a:solidFill>
                  <a:srgbClr val="0000CC"/>
                </a:solidFill>
              </a:rPr>
              <a:t>declarar cuanto tenga por conveniente</a:t>
            </a:r>
            <a:r>
              <a:rPr lang="es-SV" sz="2400" b="1" i="1" smtClean="0">
                <a:solidFill>
                  <a:srgbClr val="0000CC"/>
                </a:solidFill>
              </a:rPr>
              <a:t> sobre el hecho que se le atribuye</a:t>
            </a:r>
            <a:r>
              <a:rPr lang="es-SV" sz="2400" smtClean="0">
                <a:solidFill>
                  <a:srgbClr val="0000CC"/>
                </a:solidFill>
              </a:rPr>
              <a:t>…..”</a:t>
            </a:r>
          </a:p>
          <a:p>
            <a:pPr eaLnBrk="1" hangingPunct="1"/>
            <a:r>
              <a:rPr lang="es-SV" sz="2400" smtClean="0">
                <a:solidFill>
                  <a:srgbClr val="0000CC"/>
                </a:solidFill>
              </a:rPr>
              <a:t>“</a:t>
            </a:r>
            <a:r>
              <a:rPr lang="es-SV" sz="2400" b="1" i="1" u="sng" smtClean="0">
                <a:solidFill>
                  <a:srgbClr val="FF0000"/>
                </a:solidFill>
              </a:rPr>
              <a:t>las partes </a:t>
            </a:r>
            <a:r>
              <a:rPr lang="es-SV" sz="2400" b="1" i="1" smtClean="0">
                <a:solidFill>
                  <a:srgbClr val="FF0000"/>
                </a:solidFill>
              </a:rPr>
              <a:t>podrán dirigir directamente al imputado las preguntas que estimen pertinentes, el juez también podrá formular las que considere necesarias</a:t>
            </a:r>
            <a:r>
              <a:rPr lang="es-SV" sz="2400" smtClean="0">
                <a:solidFill>
                  <a:srgbClr val="0000CC"/>
                </a:solidFill>
              </a:rPr>
              <a:t>”. (340)</a:t>
            </a:r>
          </a:p>
          <a:p>
            <a:pPr eaLnBrk="1" hangingPunct="1"/>
            <a:r>
              <a:rPr lang="es-SV" sz="2400" smtClean="0">
                <a:solidFill>
                  <a:srgbClr val="0000CC"/>
                </a:solidFill>
              </a:rPr>
              <a:t>Se recomienda darle la palabra en primer lugar al abogado defensor por ser este quien esta identificado y representa los intereses del imputado</a:t>
            </a:r>
          </a:p>
          <a:p>
            <a:pPr eaLnBrk="1" hangingPunct="1"/>
            <a:endParaRPr lang="es-SV" sz="240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Título"/>
          <p:cNvSpPr>
            <a:spLocks noGrp="1"/>
          </p:cNvSpPr>
          <p:nvPr>
            <p:ph type="title"/>
          </p:nvPr>
        </p:nvSpPr>
        <p:spPr>
          <a:xfrm>
            <a:off x="539750" y="274638"/>
            <a:ext cx="8147050" cy="993775"/>
          </a:xfrm>
        </p:spPr>
        <p:txBody>
          <a:bodyPr/>
          <a:lstStyle/>
          <a:p>
            <a:pPr algn="ctr" eaLnBrk="1" hangingPunct="1"/>
            <a:r>
              <a:rPr lang="es-SV" sz="3200" b="1" u="sng" smtClean="0">
                <a:solidFill>
                  <a:schemeClr val="tx1"/>
                </a:solidFill>
              </a:rPr>
              <a:t>Tipos de Preguntas, Limites y Alcances</a:t>
            </a:r>
          </a:p>
        </p:txBody>
      </p:sp>
      <p:sp>
        <p:nvSpPr>
          <p:cNvPr id="10243" name="2 Marcador de contenido"/>
          <p:cNvSpPr>
            <a:spLocks noGrp="1"/>
          </p:cNvSpPr>
          <p:nvPr>
            <p:ph sz="quarter" idx="1"/>
          </p:nvPr>
        </p:nvSpPr>
        <p:spPr>
          <a:xfrm>
            <a:off x="323850" y="1341438"/>
            <a:ext cx="8640763" cy="4967287"/>
          </a:xfrm>
        </p:spPr>
        <p:txBody>
          <a:bodyPr/>
          <a:lstStyle/>
          <a:p>
            <a:pPr eaLnBrk="1" hangingPunct="1"/>
            <a:r>
              <a:rPr lang="es-SV" b="1" dirty="0" smtClean="0"/>
              <a:t>1-</a:t>
            </a:r>
            <a:r>
              <a:rPr lang="es-SV" dirty="0" smtClean="0">
                <a:solidFill>
                  <a:srgbClr val="0000CC"/>
                </a:solidFill>
              </a:rPr>
              <a:t> Luego del relato, se procede a dar la palabra</a:t>
            </a:r>
          </a:p>
          <a:p>
            <a:pPr eaLnBrk="1" hangingPunct="1"/>
            <a:endParaRPr lang="es-SV" dirty="0" smtClean="0">
              <a:solidFill>
                <a:srgbClr val="0000CC"/>
              </a:solidFill>
            </a:endParaRPr>
          </a:p>
          <a:p>
            <a:pPr eaLnBrk="1" hangingPunct="1"/>
            <a:r>
              <a:rPr lang="es-SV" b="1" dirty="0" smtClean="0"/>
              <a:t>2-</a:t>
            </a:r>
            <a:r>
              <a:rPr lang="es-SV" dirty="0" smtClean="0">
                <a:solidFill>
                  <a:srgbClr val="0000CC"/>
                </a:solidFill>
              </a:rPr>
              <a:t>Se harán preguntas en principio directas y  </a:t>
            </a:r>
            <a:r>
              <a:rPr lang="es-SV" b="1" u="sng" dirty="0" smtClean="0">
                <a:solidFill>
                  <a:srgbClr val="0000CC"/>
                </a:solidFill>
              </a:rPr>
              <a:t>abiertas</a:t>
            </a:r>
            <a:r>
              <a:rPr lang="es-SV" dirty="0" smtClean="0">
                <a:solidFill>
                  <a:srgbClr val="0000CC"/>
                </a:solidFill>
              </a:rPr>
              <a:t> por parte del </a:t>
            </a:r>
            <a:r>
              <a:rPr lang="es-SV" b="1" dirty="0" smtClean="0">
                <a:solidFill>
                  <a:srgbClr val="0000CC"/>
                </a:solidFill>
              </a:rPr>
              <a:t>defensor</a:t>
            </a:r>
            <a:r>
              <a:rPr lang="es-SV" dirty="0" smtClean="0">
                <a:solidFill>
                  <a:srgbClr val="0000CC"/>
                </a:solidFill>
              </a:rPr>
              <a:t>, pudiendo partir  de la premisa de la información que ya incorporó en su relato.</a:t>
            </a:r>
          </a:p>
          <a:p>
            <a:pPr eaLnBrk="1" hangingPunct="1"/>
            <a:r>
              <a:rPr lang="es-SV" b="1" dirty="0" smtClean="0"/>
              <a:t>3-</a:t>
            </a:r>
            <a:r>
              <a:rPr lang="es-SV" dirty="0" smtClean="0">
                <a:solidFill>
                  <a:srgbClr val="0000CC"/>
                </a:solidFill>
              </a:rPr>
              <a:t> </a:t>
            </a:r>
            <a:r>
              <a:rPr lang="es-SV" b="1" dirty="0" smtClean="0">
                <a:solidFill>
                  <a:srgbClr val="0000CC"/>
                </a:solidFill>
              </a:rPr>
              <a:t>fiscalía </a:t>
            </a:r>
            <a:r>
              <a:rPr lang="es-SV" dirty="0" smtClean="0">
                <a:solidFill>
                  <a:srgbClr val="0000CC"/>
                </a:solidFill>
              </a:rPr>
              <a:t>puede hacerle preguntas </a:t>
            </a:r>
            <a:r>
              <a:rPr lang="es-SV" b="1" u="sng" dirty="0" smtClean="0">
                <a:solidFill>
                  <a:srgbClr val="0000CC"/>
                </a:solidFill>
              </a:rPr>
              <a:t>sugestivas</a:t>
            </a:r>
            <a:r>
              <a:rPr lang="es-SV" dirty="0" smtClean="0">
                <a:solidFill>
                  <a:srgbClr val="0000CC"/>
                </a:solidFill>
              </a:rPr>
              <a:t> bajo la perspectiva de lo que dijo en el interrogatorio anterior en audiencia  o de lo que dijo en otra declaración anterior, debiendo sentar las bases.</a:t>
            </a:r>
          </a:p>
          <a:p>
            <a:pPr eaLnBrk="1" hangingPunct="1"/>
            <a:r>
              <a:rPr lang="es-SV" b="1" dirty="0" smtClean="0"/>
              <a:t>4-</a:t>
            </a:r>
            <a:r>
              <a:rPr lang="es-SV" dirty="0" smtClean="0">
                <a:solidFill>
                  <a:srgbClr val="0000CC"/>
                </a:solidFill>
              </a:rPr>
              <a:t>El juez, si excepcionalmente decide declarar,  sólo podrá hacer preguntas ACLARATORIAS.</a:t>
            </a:r>
          </a:p>
          <a:p>
            <a:pPr eaLnBrk="1" hangingPunct="1"/>
            <a:endParaRPr lang="es-SV" dirty="0" smtClean="0">
              <a:solidFill>
                <a:srgbClr val="0000CC"/>
              </a:solidFill>
            </a:endParaRPr>
          </a:p>
          <a:p>
            <a:pPr eaLnBrk="1" hangingPunct="1"/>
            <a:endParaRPr lang="es-SV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7875"/>
          </a:xfrm>
        </p:spPr>
        <p:txBody>
          <a:bodyPr/>
          <a:lstStyle/>
          <a:p>
            <a:pPr eaLnBrk="1" hangingPunct="1"/>
            <a:r>
              <a:rPr lang="es-SV" smtClean="0"/>
              <a:t> </a:t>
            </a:r>
            <a:r>
              <a:rPr lang="es-SV" b="1" smtClean="0">
                <a:solidFill>
                  <a:srgbClr val="00B050"/>
                </a:solidFill>
                <a:latin typeface="Bookman Old Style" pitchFamily="18" charset="0"/>
              </a:rPr>
              <a:t>Análisis sobre dicha técnica</a:t>
            </a:r>
          </a:p>
        </p:txBody>
      </p:sp>
      <p:sp>
        <p:nvSpPr>
          <p:cNvPr id="32771" name="2 Marcador de contenido"/>
          <p:cNvSpPr>
            <a:spLocks noGrp="1"/>
          </p:cNvSpPr>
          <p:nvPr>
            <p:ph sz="quarter" idx="1"/>
          </p:nvPr>
        </p:nvSpPr>
        <p:spPr>
          <a:xfrm>
            <a:off x="250825" y="1052513"/>
            <a:ext cx="8713788" cy="5472112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smtClean="0"/>
              <a:t>Es una técnica </a:t>
            </a:r>
            <a:r>
              <a:rPr lang="es-SV" b="1" u="sng" smtClean="0"/>
              <a:t>diferente</a:t>
            </a:r>
            <a:r>
              <a:rPr lang="es-SV" smtClean="0"/>
              <a:t> a la que se utiliza  con los testigos y peritos.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smtClean="0">
                <a:solidFill>
                  <a:srgbClr val="FF0000"/>
                </a:solidFill>
              </a:rPr>
              <a:t>El art. 93 cpp </a:t>
            </a:r>
            <a:r>
              <a:rPr lang="es-SV" smtClean="0"/>
              <a:t>regula : “</a:t>
            </a:r>
            <a:r>
              <a:rPr lang="es-SV" b="1" u="sng" smtClean="0"/>
              <a:t>En ningún caso </a:t>
            </a:r>
            <a:r>
              <a:rPr lang="es-SV" smtClean="0"/>
              <a:t>se le </a:t>
            </a:r>
            <a:r>
              <a:rPr lang="es-SV" b="1" u="sng" smtClean="0"/>
              <a:t>requerirá al imputado juramento o promesa</a:t>
            </a:r>
            <a:r>
              <a:rPr lang="es-SV" smtClean="0"/>
              <a:t>, ni será sometido a ninguna….”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smtClean="0">
                <a:solidFill>
                  <a:srgbClr val="FF0000"/>
                </a:solidFill>
              </a:rPr>
              <a:t>Art. 381 cpp </a:t>
            </a:r>
            <a:r>
              <a:rPr lang="es-SV" smtClean="0"/>
              <a:t>establece: “….El imputado podrá manifestar cuanto tenga por conveniente y luego podrá ser interrogado en los términos previstos en este código”.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smtClean="0">
                <a:solidFill>
                  <a:srgbClr val="FF0000"/>
                </a:solidFill>
              </a:rPr>
              <a:t>Art.383 cpp </a:t>
            </a:r>
            <a:r>
              <a:rPr lang="es-SV" smtClean="0"/>
              <a:t>“En el curso de la audiencia, el imputado podrá hacer las declaraciones que considere oportunas, siempre que se refieran a su defensa”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smtClean="0"/>
              <a:t>Su declaración será valorada conforme la sana critica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SV" b="1" u="sng" smtClean="0">
                <a:solidFill>
                  <a:srgbClr val="0000CC"/>
                </a:solidFill>
              </a:rPr>
              <a:t>Cuestionamiento</a:t>
            </a:r>
          </a:p>
        </p:txBody>
      </p:sp>
      <p:sp>
        <p:nvSpPr>
          <p:cNvPr id="33795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smtClean="0">
                <a:solidFill>
                  <a:srgbClr val="D60093"/>
                </a:solidFill>
              </a:rPr>
              <a:t>El art.381 cpp mantiene la misma redacción que el  código procesal penal derogado en el art. 340 cpp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s-SV" b="1" smtClean="0">
              <a:solidFill>
                <a:srgbClr val="D60093"/>
              </a:solidFill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smtClean="0">
                <a:solidFill>
                  <a:srgbClr val="D60093"/>
                </a:solidFill>
              </a:rPr>
              <a:t> “…</a:t>
            </a:r>
            <a:r>
              <a:rPr lang="es-SV" b="1" i="1" smtClean="0">
                <a:solidFill>
                  <a:srgbClr val="D60093"/>
                </a:solidFill>
              </a:rPr>
              <a:t>Si el imputado se abstuviere de declarar, </a:t>
            </a:r>
            <a:r>
              <a:rPr lang="es-SV" b="1" i="1" u="sng" smtClean="0">
                <a:solidFill>
                  <a:srgbClr val="D60093"/>
                </a:solidFill>
              </a:rPr>
              <a:t>total </a:t>
            </a:r>
            <a:r>
              <a:rPr lang="es-SV" b="1" i="1" smtClean="0">
                <a:solidFill>
                  <a:srgbClr val="D60093"/>
                </a:solidFill>
              </a:rPr>
              <a:t>o</a:t>
            </a:r>
            <a:r>
              <a:rPr lang="es-SV" b="1" i="1" u="sng" smtClean="0">
                <a:solidFill>
                  <a:srgbClr val="D60093"/>
                </a:solidFill>
              </a:rPr>
              <a:t> </a:t>
            </a:r>
            <a:r>
              <a:rPr lang="es-SV" b="1" i="1" smtClean="0">
                <a:solidFill>
                  <a:srgbClr val="D60093"/>
                </a:solidFill>
              </a:rPr>
              <a:t>parcialmente, o incurre en contradicciones respecto de declaraciones anteriores, </a:t>
            </a:r>
            <a:r>
              <a:rPr lang="es-SV" b="1" i="1" u="sng" smtClean="0">
                <a:solidFill>
                  <a:srgbClr val="D60093"/>
                </a:solidFill>
              </a:rPr>
              <a:t>el juez que preside </a:t>
            </a:r>
            <a:r>
              <a:rPr lang="es-SV" b="1" i="1" smtClean="0">
                <a:solidFill>
                  <a:srgbClr val="D60093"/>
                </a:solidFill>
              </a:rPr>
              <a:t>(el presidente ) </a:t>
            </a:r>
            <a:r>
              <a:rPr lang="es-SV" b="1" i="1" u="sng" smtClean="0">
                <a:solidFill>
                  <a:srgbClr val="D60093"/>
                </a:solidFill>
              </a:rPr>
              <a:t>a petición de parte </a:t>
            </a:r>
            <a:r>
              <a:rPr lang="es-SV" b="1" i="1" smtClean="0">
                <a:solidFill>
                  <a:srgbClr val="D60093"/>
                </a:solidFill>
              </a:rPr>
              <a:t>podrá ordenar la lectura de aquéllas, siempre que se haya observado en ellas las reglas pertinentes</a:t>
            </a:r>
            <a:r>
              <a:rPr lang="es-SV" b="1" smtClean="0">
                <a:solidFill>
                  <a:srgbClr val="D60093"/>
                </a:solidFill>
              </a:rPr>
              <a:t>…”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Título"/>
          <p:cNvSpPr>
            <a:spLocks noGrp="1"/>
          </p:cNvSpPr>
          <p:nvPr>
            <p:ph type="title"/>
          </p:nvPr>
        </p:nvSpPr>
        <p:spPr>
          <a:xfrm>
            <a:off x="755650" y="274638"/>
            <a:ext cx="7931150" cy="70643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SV" b="1" u="sng" smtClean="0">
                <a:solidFill>
                  <a:srgbClr val="C00000"/>
                </a:solidFill>
              </a:rPr>
              <a:t>Declaración del co-imputado</a:t>
            </a:r>
          </a:p>
        </p:txBody>
      </p:sp>
      <p:sp>
        <p:nvSpPr>
          <p:cNvPr id="34819" name="2 Marcador de contenido"/>
          <p:cNvSpPr>
            <a:spLocks noGrp="1"/>
          </p:cNvSpPr>
          <p:nvPr>
            <p:ph sz="quarter" idx="1"/>
          </p:nvPr>
        </p:nvSpPr>
        <p:spPr>
          <a:xfrm>
            <a:off x="395288" y="1052513"/>
            <a:ext cx="8497887" cy="5256212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smtClean="0"/>
              <a:t>Art. 382 cpp cuando son varios imputados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smtClean="0"/>
              <a:t>Un coimputado puede declarar y puede confesar art.258 cpp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s-SV" b="1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u="sng" smtClean="0"/>
              <a:t>Coimputado criteriado o colaborador</a:t>
            </a:r>
            <a:r>
              <a:rPr lang="es-SV" b="1" smtClean="0"/>
              <a:t>: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smtClean="0"/>
              <a:t>“El arrepentido”, “el de la corona”, coimputado delatador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smtClean="0"/>
              <a:t>¿Se le debe juramentar?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smtClean="0"/>
              <a:t>¿Qué calidad tiene cuando se ha condicionado la extinción de la acción penal a su declarción en juicio.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SV" b="1" smtClean="0">
                <a:solidFill>
                  <a:srgbClr val="FF0000"/>
                </a:solidFill>
              </a:rPr>
              <a:t>Art.93 cpp   </a:t>
            </a:r>
            <a:r>
              <a:rPr lang="es-SV" b="1" smtClean="0"/>
              <a:t>versus  </a:t>
            </a:r>
            <a:r>
              <a:rPr lang="es-SV" b="1" smtClean="0">
                <a:solidFill>
                  <a:srgbClr val="0000CC"/>
                </a:solidFill>
              </a:rPr>
              <a:t>Art. 209 cpp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s-SV" b="1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es-SV" b="1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s-SV" b="1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s-SV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>
          <a:xfrm>
            <a:off x="428625" y="274638"/>
            <a:ext cx="8258175" cy="1143000"/>
          </a:xfrm>
        </p:spPr>
        <p:txBody>
          <a:bodyPr/>
          <a:lstStyle/>
          <a:p>
            <a:pPr eaLnBrk="1" hangingPunct="1"/>
            <a:r>
              <a:rPr lang="es-SV" sz="3200" b="1" u="sng" smtClean="0">
                <a:solidFill>
                  <a:schemeClr val="tx1"/>
                </a:solidFill>
              </a:rPr>
              <a:t>Jurisprudencia de la Sala de lo Penal</a:t>
            </a:r>
          </a:p>
        </p:txBody>
      </p:sp>
      <p:sp>
        <p:nvSpPr>
          <p:cNvPr id="14339" name="2 Marcador de contenido"/>
          <p:cNvSpPr>
            <a:spLocks noGrp="1"/>
          </p:cNvSpPr>
          <p:nvPr>
            <p:ph sz="quarter" idx="1"/>
          </p:nvPr>
        </p:nvSpPr>
        <p:spPr>
          <a:xfrm>
            <a:off x="357188" y="1447800"/>
            <a:ext cx="8329612" cy="4572000"/>
          </a:xfrm>
        </p:spPr>
        <p:txBody>
          <a:bodyPr/>
          <a:lstStyle/>
          <a:p>
            <a:pPr eaLnBrk="1" hangingPunct="1"/>
            <a:endParaRPr lang="es-SV" dirty="0" smtClean="0"/>
          </a:p>
          <a:p>
            <a:pPr eaLnBrk="1" hangingPunct="1"/>
            <a:r>
              <a:rPr lang="es-SV" b="1" dirty="0" smtClean="0">
                <a:solidFill>
                  <a:srgbClr val="C00000"/>
                </a:solidFill>
              </a:rPr>
              <a:t>Ref. 474-CAS-2004 de fecha 30-Agosto/05, 10:30 am  </a:t>
            </a:r>
          </a:p>
          <a:p>
            <a:pPr eaLnBrk="1" hangingPunct="1"/>
            <a:r>
              <a:rPr lang="es-SV" b="1" dirty="0" smtClean="0">
                <a:solidFill>
                  <a:srgbClr val="C00000"/>
                </a:solidFill>
              </a:rPr>
              <a:t>Establece las cautelas para su valoración y hace alusión que no es propiamente un testigo.</a:t>
            </a:r>
          </a:p>
          <a:p>
            <a:pPr eaLnBrk="1" hangingPunct="1"/>
            <a:endParaRPr lang="es-SV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es-SV" b="1" dirty="0" smtClean="0">
                <a:solidFill>
                  <a:srgbClr val="C00000"/>
                </a:solidFill>
              </a:rPr>
              <a:t>Ref. 426-CAS-2006  de fecha 10:00 am 19 de julio 2008. </a:t>
            </a:r>
          </a:p>
          <a:p>
            <a:pPr eaLnBrk="1" hangingPunct="1"/>
            <a:r>
              <a:rPr lang="es-SV" b="1" dirty="0" smtClean="0">
                <a:solidFill>
                  <a:srgbClr val="C00000"/>
                </a:solidFill>
              </a:rPr>
              <a:t>Ref. 297-CAS-2005 10: 30 13 de enero-2006</a:t>
            </a:r>
          </a:p>
          <a:p>
            <a:pPr eaLnBrk="1" hangingPunct="1"/>
            <a:endParaRPr lang="es-SV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dad">
  <a:themeElements>
    <a:clrScheme name="Equida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dad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dad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307</TotalTime>
  <Words>637</Words>
  <Application>Microsoft Office PowerPoint</Application>
  <PresentationFormat>Presentación en pantalla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Equidad</vt:lpstr>
      <vt:lpstr>Interrogatorio del Imputado</vt:lpstr>
      <vt:lpstr>Advertencias Preliminares</vt:lpstr>
      <vt:lpstr>Interrogatorio de Identificación</vt:lpstr>
      <vt:lpstr>Reglas Especiales del interrogatorio</vt:lpstr>
      <vt:lpstr>Tipos de Preguntas, Limites y Alcances</vt:lpstr>
      <vt:lpstr> Análisis sobre dicha técnica</vt:lpstr>
      <vt:lpstr>Cuestionamiento</vt:lpstr>
      <vt:lpstr>Declaración del co-imputado</vt:lpstr>
      <vt:lpstr>Jurisprudencia de la Sala de lo Penal</vt:lpstr>
    </vt:vector>
  </TitlesOfParts>
  <Company>Mauvan S.A de C.V.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Vanessa Calderon</dc:creator>
  <cp:lastModifiedBy>jhernandez</cp:lastModifiedBy>
  <cp:revision>10</cp:revision>
  <dcterms:created xsi:type="dcterms:W3CDTF">2011-02-02T06:30:31Z</dcterms:created>
  <dcterms:modified xsi:type="dcterms:W3CDTF">2011-02-03T14:57:57Z</dcterms:modified>
</cp:coreProperties>
</file>