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7" r:id="rId4"/>
    <p:sldId id="279" r:id="rId5"/>
    <p:sldId id="284" r:id="rId6"/>
    <p:sldId id="278" r:id="rId7"/>
    <p:sldId id="281" r:id="rId8"/>
    <p:sldId id="292" r:id="rId9"/>
    <p:sldId id="269" r:id="rId10"/>
    <p:sldId id="273" r:id="rId11"/>
    <p:sldId id="274" r:id="rId12"/>
    <p:sldId id="290" r:id="rId13"/>
    <p:sldId id="291" r:id="rId14"/>
    <p:sldId id="285" r:id="rId15"/>
    <p:sldId id="286" r:id="rId16"/>
    <p:sldId id="287" r:id="rId17"/>
    <p:sldId id="257" r:id="rId18"/>
    <p:sldId id="259" r:id="rId19"/>
    <p:sldId id="260" r:id="rId20"/>
    <p:sldId id="261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E929FD-134B-47D6-831C-259C7D5CAD4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285DA18-0F70-4D65-AEEF-C786899DE88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TEORIAS Y TEMAS DEL CASO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5943600"/>
            <a:ext cx="6705600" cy="792237"/>
          </a:xfrm>
        </p:spPr>
        <p:txBody>
          <a:bodyPr>
            <a:normAutofit fontScale="25000" lnSpcReduction="20000"/>
          </a:bodyPr>
          <a:lstStyle/>
          <a:p>
            <a:r>
              <a:rPr lang="en-US" dirty="0" smtClean="0"/>
              <a:t>			</a:t>
            </a:r>
          </a:p>
          <a:p>
            <a:pPr algn="r"/>
            <a:r>
              <a:rPr lang="en-US" sz="7200" dirty="0" smtClean="0">
                <a:latin typeface="Arial" pitchFamily="34" charset="0"/>
                <a:cs typeface="Arial" pitchFamily="34" charset="0"/>
              </a:rPr>
              <a:t>Celeste S. Higgins, Esq.</a:t>
            </a:r>
          </a:p>
          <a:p>
            <a:pPr algn="r"/>
            <a:r>
              <a:rPr lang="en-US" sz="7200" dirty="0" smtClean="0">
                <a:latin typeface="Arial" pitchFamily="34" charset="0"/>
                <a:cs typeface="Arial" pitchFamily="34" charset="0"/>
              </a:rPr>
              <a:t>San Salvador, El Salvador</a:t>
            </a:r>
          </a:p>
        </p:txBody>
      </p:sp>
      <p:pic>
        <p:nvPicPr>
          <p:cNvPr id="4" name="Picture 4" descr="logousaid"/>
          <p:cNvPicPr>
            <a:picLocks noChangeAspect="1" noChangeArrowheads="1"/>
          </p:cNvPicPr>
          <p:nvPr/>
        </p:nvPicPr>
        <p:blipFill>
          <a:blip r:embed="rId2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¿POR QUÉ?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La teoría del caso es la que determina: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Cuáles testigos van a presentar (fiscal)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Cómo se prepara y presenta el alegato de apertura (fiscal y defensa)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Cada pregunta durante cada interrogatorio (fiscal y defensa)</a:t>
            </a:r>
          </a:p>
          <a:p>
            <a:pPr lvl="2"/>
            <a:r>
              <a:rPr lang="es-SV" sz="2400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s-SV" dirty="0" smtClean="0">
                <a:latin typeface="Arial" pitchFamily="34" charset="0"/>
                <a:cs typeface="Arial" pitchFamily="34" charset="0"/>
              </a:rPr>
              <a:t>Cómo me adelanta mi teoría?</a:t>
            </a:r>
          </a:p>
          <a:p>
            <a:pPr lvl="1">
              <a:buNone/>
            </a:pPr>
            <a:endParaRPr lang="es-SV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¿POR QUÉ?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Cada pregunta durante contra-interrogatorio </a:t>
            </a:r>
            <a:r>
              <a:rPr lang="es-SV" b="1" i="1" dirty="0" smtClean="0">
                <a:latin typeface="Arial" pitchFamily="34" charset="0"/>
                <a:cs typeface="Arial" pitchFamily="34" charset="0"/>
              </a:rPr>
              <a:t>incluyendo</a:t>
            </a:r>
            <a:r>
              <a:rPr lang="es-SV" i="1" dirty="0" smtClean="0">
                <a:latin typeface="Arial" pitchFamily="34" charset="0"/>
                <a:cs typeface="Arial" pitchFamily="34" charset="0"/>
              </a:rPr>
              <a:t> aun si es que se va hacer una pregunta!</a:t>
            </a:r>
          </a:p>
          <a:p>
            <a:pPr lvl="2"/>
            <a:r>
              <a:rPr lang="es-SV" sz="2400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s-SV" i="1" dirty="0" smtClean="0">
                <a:latin typeface="Arial" pitchFamily="34" charset="0"/>
                <a:cs typeface="Arial" pitchFamily="34" charset="0"/>
              </a:rPr>
              <a:t>Hay razón de preguntar algo?</a:t>
            </a:r>
          </a:p>
          <a:p>
            <a:pPr lvl="2"/>
            <a:r>
              <a:rPr lang="es-SV" sz="2400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s-SV" i="1" dirty="0" smtClean="0">
                <a:latin typeface="Arial" pitchFamily="34" charset="0"/>
                <a:cs typeface="Arial" pitchFamily="34" charset="0"/>
              </a:rPr>
              <a:t>Me hizo daño el testimonio?</a:t>
            </a:r>
          </a:p>
          <a:p>
            <a:pPr lvl="2"/>
            <a:r>
              <a:rPr lang="es-SV" sz="2400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s-SV" i="1" dirty="0" smtClean="0">
                <a:latin typeface="Arial" pitchFamily="34" charset="0"/>
                <a:cs typeface="Arial" pitchFamily="34" charset="0"/>
              </a:rPr>
              <a:t>Cuál es el riesgo si pregunto algo?</a:t>
            </a: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Alegato de clausura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Re interrogatorio, re contrainterrogatorio o rehabilitación</a:t>
            </a:r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SV" smtClean="0"/>
              <a:t>Tiene</a:t>
            </a:r>
            <a:r>
              <a:rPr lang="es-SV" smtClean="0"/>
              <a:t> que tomar en cuenta los cargos y los elementos del </a:t>
            </a:r>
            <a:r>
              <a:rPr lang="es-SV" smtClean="0"/>
              <a:t>caso</a:t>
            </a:r>
            <a:endParaRPr lang="es-SV" smtClean="0"/>
          </a:p>
          <a:p>
            <a:endParaRPr lang="es-SV" smtClean="0"/>
          </a:p>
          <a:p>
            <a:r>
              <a:rPr lang="es-SV" smtClean="0"/>
              <a:t>Explica como los hechos se aplican al los </a:t>
            </a:r>
            <a:r>
              <a:rPr lang="es-SV" smtClean="0"/>
              <a:t>elementos</a:t>
            </a:r>
            <a:endParaRPr lang="es-SV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SV" dirty="0" smtClean="0"/>
              <a:t>Puede explicar conducta.</a:t>
            </a:r>
          </a:p>
          <a:p>
            <a:r>
              <a:rPr lang="es-SV" dirty="0" smtClean="0"/>
              <a:t>Puede explicar defensa legal (defensa propia, necesidad).</a:t>
            </a:r>
          </a:p>
          <a:p>
            <a:r>
              <a:rPr lang="es-SV" dirty="0" smtClean="0"/>
              <a:t>Puede atacar la investigación.</a:t>
            </a:r>
          </a:p>
          <a:p>
            <a:r>
              <a:rPr lang="es-SV" dirty="0" smtClean="0"/>
              <a:t>Defensa técnica.</a:t>
            </a:r>
            <a:endParaRPr lang="es-SV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TEMA</a:t>
            </a:r>
            <a:endParaRPr lang="en-US" dirty="0"/>
          </a:p>
        </p:txBody>
      </p:sp>
      <p:pic>
        <p:nvPicPr>
          <p:cNvPr id="7" name="Content Placeholder 6" descr="Someone explain this as if I were a fifth grade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1" y="1752601"/>
            <a:ext cx="3429000" cy="4343400"/>
          </a:xfrm>
        </p:spPr>
      </p:pic>
      <p:pic>
        <p:nvPicPr>
          <p:cNvPr id="10" name="Picture 2" descr="http://www.historyguy.com/biofiles/cochran%20glove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752600"/>
            <a:ext cx="3657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DEFINICION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822960" lvl="1">
              <a:buNone/>
              <a:defRPr/>
            </a:pPr>
            <a:endParaRPr lang="es-MX" sz="4000" dirty="0" smtClean="0">
              <a:latin typeface="Arial" pitchFamily="34" charset="0"/>
              <a:cs typeface="Arial" pitchFamily="34" charset="0"/>
            </a:endParaRPr>
          </a:p>
          <a:p>
            <a:pPr marL="822960" lvl="1">
              <a:buNone/>
              <a:defRPr/>
            </a:pPr>
            <a:endParaRPr lang="es-MX" sz="4000" dirty="0" smtClean="0">
              <a:latin typeface="Arial" pitchFamily="34" charset="0"/>
              <a:cs typeface="Arial" pitchFamily="34" charset="0"/>
            </a:endParaRPr>
          </a:p>
          <a:p>
            <a:pPr marL="822960" lvl="1">
              <a:buNone/>
              <a:defRPr/>
            </a:pPr>
            <a:r>
              <a:rPr lang="es-MX" sz="4000" dirty="0" smtClean="0">
                <a:latin typeface="Arial" pitchFamily="34" charset="0"/>
                <a:cs typeface="Arial" pitchFamily="34" charset="0"/>
              </a:rPr>
              <a:t>Frase/dicha </a:t>
            </a:r>
            <a:r>
              <a:rPr lang="es-MX" sz="4000" dirty="0" smtClean="0">
                <a:latin typeface="Arial" pitchFamily="34" charset="0"/>
                <a:cs typeface="Arial" pitchFamily="34" charset="0"/>
              </a:rPr>
              <a:t>clave que captura la razón por que la gente se porta de una manera.</a:t>
            </a:r>
          </a:p>
          <a:p>
            <a:pPr marL="822960" lvl="1">
              <a:buFont typeface="Wingdings" pitchFamily="2" charset="2"/>
              <a:buChar char="q"/>
              <a:defRPr/>
            </a:pPr>
            <a:endParaRPr lang="es-MX" sz="4000" dirty="0" smtClean="0">
              <a:latin typeface="Arial" pitchFamily="34" charset="0"/>
              <a:cs typeface="Arial" pitchFamily="34" charset="0"/>
            </a:endParaRPr>
          </a:p>
          <a:p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ld"/>
    <p:sndAc>
      <p:stSnd>
        <p:snd r:embed="rId2" name="applause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GANCHO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822960" lvl="1">
              <a:buFont typeface="Wingdings" pitchFamily="2" charset="2"/>
              <a:buChar char="q"/>
              <a:defRPr/>
            </a:pPr>
            <a:r>
              <a:rPr lang="es-MX" sz="4000" dirty="0" smtClean="0">
                <a:latin typeface="Arial" pitchFamily="34" charset="0"/>
                <a:cs typeface="Arial" pitchFamily="34" charset="0"/>
              </a:rPr>
              <a:t>Frase universal:</a:t>
            </a:r>
          </a:p>
          <a:p>
            <a:pPr marL="822960" lvl="1">
              <a:buNone/>
              <a:defRPr/>
            </a:pPr>
            <a:r>
              <a:rPr lang="es-MX" sz="4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MX" sz="3700" dirty="0" smtClean="0">
                <a:latin typeface="Arial" pitchFamily="34" charset="0"/>
                <a:cs typeface="Arial" pitchFamily="34" charset="0"/>
              </a:rPr>
              <a:t>“El que no debe no teme”</a:t>
            </a: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MX" sz="3700" dirty="0" smtClean="0">
                <a:latin typeface="Arial" pitchFamily="34" charset="0"/>
                <a:cs typeface="Arial" pitchFamily="34" charset="0"/>
              </a:rPr>
              <a:t>“Dime con quien andas y te </a:t>
            </a:r>
            <a:r>
              <a:rPr lang="es-MX" sz="3700" dirty="0" smtClean="0">
                <a:latin typeface="Arial" pitchFamily="34" charset="0"/>
                <a:cs typeface="Arial" pitchFamily="34" charset="0"/>
              </a:rPr>
              <a:t>diré </a:t>
            </a:r>
            <a:r>
              <a:rPr lang="es-MX" sz="3700" dirty="0" smtClean="0">
                <a:latin typeface="Arial" pitchFamily="34" charset="0"/>
                <a:cs typeface="Arial" pitchFamily="34" charset="0"/>
              </a:rPr>
              <a:t>quien eres</a:t>
            </a:r>
            <a:r>
              <a:rPr lang="es-MX" sz="3700" dirty="0" smtClean="0">
                <a:latin typeface="Arial" pitchFamily="34" charset="0"/>
                <a:cs typeface="Arial" pitchFamily="34" charset="0"/>
              </a:rPr>
              <a:t>”.</a:t>
            </a:r>
            <a:endParaRPr lang="es-MX" sz="37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EJERCICIO </a:t>
            </a:r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SV" dirty="0" smtClean="0"/>
              <a:t>Vamos a preparar el título de un artículo de periódico.  </a:t>
            </a:r>
          </a:p>
          <a:p>
            <a:endParaRPr lang="es-SV" dirty="0" smtClean="0"/>
          </a:p>
          <a:p>
            <a:r>
              <a:rPr lang="es-SV" dirty="0" smtClean="0"/>
              <a:t>No es periodista neutral, el propósito es de convencerle al pueblo de su opinión</a:t>
            </a:r>
          </a:p>
          <a:p>
            <a:endParaRPr lang="es-SV" dirty="0" smtClean="0"/>
          </a:p>
          <a:p>
            <a:r>
              <a:rPr lang="es-SV" dirty="0" smtClean="0"/>
              <a:t>Aquí están los hechos</a:t>
            </a:r>
            <a:endParaRPr lang="es-SV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4572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914400"/>
            <a:ext cx="8153400" cy="5181600"/>
          </a:xfrm>
        </p:spPr>
        <p:txBody>
          <a:bodyPr>
            <a:normAutofit/>
          </a:bodyPr>
          <a:lstStyle/>
          <a:p>
            <a:endParaRPr lang="es-SV" dirty="0" smtClean="0"/>
          </a:p>
          <a:p>
            <a:endParaRPr lang="es-SV" sz="2200" dirty="0" smtClean="0"/>
          </a:p>
          <a:p>
            <a:r>
              <a:rPr lang="es-SV" sz="2200" dirty="0" smtClean="0"/>
              <a:t>Hay una tienda/gasolinera (las </a:t>
            </a:r>
            <a:r>
              <a:rPr lang="es-SV" sz="2200" dirty="0" err="1" smtClean="0"/>
              <a:t>bodegitas</a:t>
            </a:r>
            <a:r>
              <a:rPr lang="es-SV" sz="2200" dirty="0" smtClean="0"/>
              <a:t> donde venden las botellas de coca-cola, agua, jugos, caramelos, donuts, etc.)   Dentro la tienda, esta el empleado </a:t>
            </a:r>
            <a:r>
              <a:rPr lang="es-SV" sz="2200" dirty="0" err="1" smtClean="0"/>
              <a:t>detraz</a:t>
            </a:r>
            <a:r>
              <a:rPr lang="es-SV" sz="2200" dirty="0" smtClean="0"/>
              <a:t> del mostrador y hay una mujer en la tienda buscando algo en la parte </a:t>
            </a:r>
            <a:r>
              <a:rPr lang="es-SV" sz="2200" dirty="0" err="1" smtClean="0"/>
              <a:t>detras</a:t>
            </a:r>
            <a:r>
              <a:rPr lang="es-SV" sz="2200" dirty="0" smtClean="0"/>
              <a:t> del </a:t>
            </a:r>
            <a:r>
              <a:rPr lang="es-SV" sz="2200" dirty="0" err="1" smtClean="0"/>
              <a:t>almazen</a:t>
            </a:r>
            <a:r>
              <a:rPr lang="es-SV" sz="2200" dirty="0" smtClean="0"/>
              <a:t>.  </a:t>
            </a:r>
          </a:p>
          <a:p>
            <a:r>
              <a:rPr lang="es-SV" sz="2200" dirty="0" smtClean="0"/>
              <a:t>Entra un muchacho, aproximadamente de 25 anos de edad.  Momentos mas, entra otro muchacho, mucho mas joven.  El </a:t>
            </a:r>
            <a:r>
              <a:rPr lang="es-SV" sz="2200" dirty="0" err="1" smtClean="0"/>
              <a:t>major</a:t>
            </a:r>
            <a:r>
              <a:rPr lang="es-SV" sz="2200" dirty="0" smtClean="0"/>
              <a:t> esta armado y se acerca al mostrador anunciando que viene a robar y </a:t>
            </a:r>
            <a:r>
              <a:rPr lang="es-SV" sz="2200" dirty="0" err="1" smtClean="0"/>
              <a:t>demandandole</a:t>
            </a:r>
            <a:r>
              <a:rPr lang="es-SV" sz="2200" dirty="0" smtClean="0"/>
              <a:t> al cajero que abra la caja. Le grita al jovencito que se quede quieto y que se quede hacia la puerta.</a:t>
            </a:r>
          </a:p>
          <a:p>
            <a:endParaRPr lang="es-SV" sz="2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3810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838200"/>
            <a:ext cx="8153400" cy="5257800"/>
          </a:xfrm>
        </p:spPr>
        <p:txBody>
          <a:bodyPr/>
          <a:lstStyle/>
          <a:p>
            <a:endParaRPr lang="es-SV" sz="2400" smtClean="0"/>
          </a:p>
          <a:p>
            <a:endParaRPr lang="es-SV" sz="2400" smtClean="0"/>
          </a:p>
          <a:p>
            <a:r>
              <a:rPr lang="es-SV" sz="2400" smtClean="0"/>
              <a:t>Durante el trascurso del </a:t>
            </a:r>
            <a:r>
              <a:rPr lang="es-SV" sz="2400" smtClean="0"/>
              <a:t>robo</a:t>
            </a:r>
            <a:r>
              <a:rPr lang="es-SV" sz="2400" smtClean="0"/>
              <a:t>, el cajero saca su propia arma y dispara hacia el joven major pero ese actua mas rapido y le dispara al cajero </a:t>
            </a:r>
            <a:r>
              <a:rPr lang="es-SV" sz="2400" smtClean="0"/>
              <a:t>matandolo</a:t>
            </a:r>
            <a:r>
              <a:rPr lang="es-SV" sz="2400" smtClean="0"/>
              <a:t>.  Sale corriendo y le grita al jovencito que se </a:t>
            </a:r>
            <a:r>
              <a:rPr lang="es-SV" sz="2400" smtClean="0"/>
              <a:t>salga.</a:t>
            </a:r>
            <a:endParaRPr lang="es-SV" sz="2400" smtClean="0"/>
          </a:p>
          <a:p>
            <a:r>
              <a:rPr lang="es-SV" sz="2400" smtClean="0"/>
              <a:t>Eventualmente</a:t>
            </a:r>
            <a:r>
              <a:rPr lang="es-SV" sz="2400" smtClean="0"/>
              <a:t>, detienen a los </a:t>
            </a:r>
            <a:r>
              <a:rPr lang="es-SV" sz="2400" smtClean="0"/>
              <a:t>dos</a:t>
            </a:r>
            <a:r>
              <a:rPr lang="es-SV" sz="2400" smtClean="0"/>
              <a:t>, ambos en el carro del de 25 </a:t>
            </a:r>
            <a:r>
              <a:rPr lang="es-SV" sz="2400" smtClean="0"/>
              <a:t>anos</a:t>
            </a:r>
            <a:r>
              <a:rPr lang="es-SV" sz="2400" smtClean="0"/>
              <a:t>.  A los dos lo acusan de el </a:t>
            </a:r>
            <a:r>
              <a:rPr lang="es-SV" sz="2400" smtClean="0"/>
              <a:t>robo</a:t>
            </a:r>
            <a:r>
              <a:rPr lang="es-SV" sz="2400" smtClean="0"/>
              <a:t>, homicidio y accesorio al </a:t>
            </a:r>
            <a:r>
              <a:rPr lang="es-SV" sz="2400" smtClean="0"/>
              <a:t>homicidio</a:t>
            </a:r>
            <a:r>
              <a:rPr lang="es-SV" sz="2400" smtClean="0"/>
              <a:t>. </a:t>
            </a:r>
            <a:endParaRPr lang="es-SV" sz="2400" smtClean="0"/>
          </a:p>
          <a:p>
            <a:r>
              <a:rPr lang="es-SV" sz="2400" smtClean="0"/>
              <a:t>Llega el periodista quien va escribir un articulo de manera favorable al </a:t>
            </a:r>
            <a:r>
              <a:rPr lang="es-SV" sz="2400" smtClean="0"/>
              <a:t>jovencito</a:t>
            </a:r>
            <a:r>
              <a:rPr lang="es-SV" sz="2400" smtClean="0"/>
              <a:t>, menor de </a:t>
            </a:r>
            <a:r>
              <a:rPr lang="es-SV" sz="2400" smtClean="0"/>
              <a:t>edad</a:t>
            </a:r>
            <a:r>
              <a:rPr lang="es-SV" sz="2400" smtClean="0"/>
              <a:t>.  </a:t>
            </a:r>
            <a:endParaRPr lang="es-SV" sz="2400" smtClean="0"/>
          </a:p>
          <a:p>
            <a:endParaRPr lang="es-SV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n-US" dirty="0" smtClean="0">
                <a:latin typeface="Arial" pitchFamily="34" charset="0"/>
                <a:cs typeface="Arial" pitchFamily="34" charset="0"/>
              </a:rPr>
              <a:t>¿QUÉ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ES “LA TEORIA DEL CASO”?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3" descr="Monkey Thinker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723515" y="2375916"/>
            <a:ext cx="3931920" cy="2944368"/>
          </a:xfrm>
        </p:spPr>
      </p:pic>
    </p:spTree>
  </p:cSld>
  <p:clrMapOvr>
    <a:masterClrMapping/>
  </p:clrMapOvr>
  <p:transition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EJERCICIO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SV" dirty="0" smtClean="0"/>
          </a:p>
          <a:p>
            <a:r>
              <a:rPr lang="es-SV" dirty="0" smtClean="0"/>
              <a:t>Prepare el titulo del articulo.</a:t>
            </a:r>
          </a:p>
          <a:p>
            <a:pPr lvl="0"/>
            <a:r>
              <a:rPr lang="es-SV" dirty="0" smtClean="0"/>
              <a:t>Recuerde, este titulo NO es neutral, favorece la defensa del joven menor.</a:t>
            </a:r>
          </a:p>
          <a:p>
            <a:pPr lvl="0"/>
            <a:r>
              <a:rPr lang="es-SV" dirty="0" smtClean="0"/>
              <a:t>Un titulo no es un párrafo, es breve.</a:t>
            </a:r>
          </a:p>
          <a:p>
            <a:pPr lvl="0"/>
            <a:r>
              <a:rPr lang="es-SV" dirty="0" smtClean="0"/>
              <a:t>Tiene que tener impacto e contener lo mas importante de los hechos.</a:t>
            </a:r>
          </a:p>
          <a:p>
            <a:pPr lvl="0"/>
            <a:r>
              <a:rPr lang="es-SV" dirty="0" smtClean="0"/>
              <a:t>Puede utilizar un dicho universal.  </a:t>
            </a:r>
          </a:p>
          <a:p>
            <a:endParaRPr lang="es-SV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600200" y="5562600"/>
            <a:ext cx="7315200" cy="1066800"/>
          </a:xfrm>
        </p:spPr>
        <p:txBody>
          <a:bodyPr>
            <a:normAutofit fontScale="25000" lnSpcReduction="20000"/>
          </a:bodyPr>
          <a:lstStyle/>
          <a:p>
            <a:endParaRPr lang="es-SV" smtClean="0"/>
          </a:p>
          <a:p>
            <a:pPr algn="r"/>
            <a:r>
              <a:rPr lang="es-SV" sz="8000" smtClean="0">
                <a:latin typeface="Arial" pitchFamily="34" charset="0"/>
                <a:cs typeface="Arial" pitchFamily="34" charset="0"/>
              </a:rPr>
              <a:t>Celeste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S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.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Higgins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,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Esq.</a:t>
            </a:r>
            <a:endParaRPr lang="es-SV" sz="800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SV" sz="8000" smtClean="0">
                <a:latin typeface="Arial" pitchFamily="34" charset="0"/>
                <a:cs typeface="Arial" pitchFamily="34" charset="0"/>
              </a:rPr>
              <a:t>San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Salvador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, El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Salvador</a:t>
            </a:r>
            <a:endParaRPr lang="es-SV" sz="800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SV" sz="8000" smtClean="0">
                <a:latin typeface="Arial" pitchFamily="34" charset="0"/>
                <a:cs typeface="Arial" pitchFamily="34" charset="0"/>
              </a:rPr>
              <a:t>Enero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31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, 2011 – Febrero 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4</a:t>
            </a:r>
            <a:r>
              <a:rPr lang="es-SV" sz="8000" smtClean="0">
                <a:latin typeface="Arial" pitchFamily="34" charset="0"/>
                <a:cs typeface="Arial" pitchFamily="34" charset="0"/>
              </a:rPr>
              <a:t>, 2011 </a:t>
            </a:r>
            <a:endParaRPr lang="es-SV" sz="8000" smtClean="0">
              <a:latin typeface="Arial" pitchFamily="34" charset="0"/>
              <a:cs typeface="Arial" pitchFamily="34" charset="0"/>
            </a:endParaRPr>
          </a:p>
          <a:p>
            <a:r>
              <a:rPr lang="es-SV" sz="4400" smtClean="0">
                <a:latin typeface="Arial" pitchFamily="34" charset="0"/>
                <a:cs typeface="Arial" pitchFamily="34" charset="0"/>
              </a:rPr>
              <a:t>				</a:t>
            </a:r>
            <a:r>
              <a:rPr lang="es-SV" sz="4400" smtClean="0">
                <a:latin typeface="Arial" pitchFamily="34" charset="0"/>
                <a:cs typeface="Arial" pitchFamily="34" charset="0"/>
              </a:rPr>
              <a:t>	</a:t>
            </a:r>
            <a:endParaRPr lang="es-SV" sz="4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n-US" dirty="0" smtClean="0"/>
              <a:t>PREGUNTAS?</a:t>
            </a:r>
            <a:endParaRPr lang="en-US" dirty="0"/>
          </a:p>
        </p:txBody>
      </p:sp>
      <p:pic>
        <p:nvPicPr>
          <p:cNvPr id="7" name="Picture Placeholder 6" descr="12 Angry Men Old Ma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675" r="5675"/>
          <a:stretch>
            <a:fillRect/>
          </a:stretch>
        </p:blipFill>
        <p:spPr/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DEFINICIÓN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endParaRPr lang="es-SV" sz="4000" dirty="0" smtClean="0"/>
          </a:p>
          <a:p>
            <a:pPr algn="just"/>
            <a:r>
              <a:rPr lang="es-SV" sz="3600" dirty="0" smtClean="0">
                <a:latin typeface="Arial" pitchFamily="34" charset="0"/>
                <a:cs typeface="Arial" pitchFamily="34" charset="0"/>
              </a:rPr>
              <a:t>La teoría del caso es el ente por cual vemos toda prueba (forense, no-forense y testimonial), por cual presentamos toda prueba y por cual queremos que se vea todo el caso.</a:t>
            </a:r>
            <a:endParaRPr lang="es-SV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TEORIA CONTESTA LA PREGUNTA MAS </a:t>
            </a:r>
            <a:r>
              <a:rPr lang="en-US" dirty="0" smtClean="0"/>
              <a:t>OBVIA: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ctr"/>
            <a:r>
              <a:rPr lang="es-CO" sz="3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¿</a:t>
            </a:r>
            <a:r>
              <a:rPr lang="en-US" sz="3600" dirty="0" smtClean="0"/>
              <a:t> </a:t>
            </a:r>
            <a:r>
              <a:rPr lang="en-US" sz="3600" dirty="0" smtClean="0"/>
              <a:t>QUÉ </a:t>
            </a:r>
            <a:r>
              <a:rPr lang="en-US" sz="3600" dirty="0" smtClean="0"/>
              <a:t>FUE LO  PASO AQUI?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3200" dirty="0" smtClean="0"/>
          </a:p>
          <a:p>
            <a:endParaRPr lang="en-US" sz="3200" dirty="0"/>
          </a:p>
        </p:txBody>
      </p:sp>
      <p:pic>
        <p:nvPicPr>
          <p:cNvPr id="5" name="Picture 4" descr="Dead guy on desk from CSI Mia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8512" y="2057400"/>
            <a:ext cx="5348288" cy="37337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81534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es-CO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s-CO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CONTESTA VARIAS PREGUNTAS:</a:t>
            </a:r>
            <a:br>
              <a:rPr lang="es-CO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057400"/>
            <a:ext cx="8153400" cy="4419600"/>
          </a:xfrm>
        </p:spPr>
        <p:txBody>
          <a:bodyPr/>
          <a:lstStyle/>
          <a:p>
            <a:pPr lvl="1"/>
            <a:r>
              <a:rPr lang="es-SV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¿Qué clase de caso es</a:t>
            </a:r>
            <a:r>
              <a:rPr lang="es-SV" sz="28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lvl="1"/>
            <a:endParaRPr lang="es-SV" sz="2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sz="2800" dirty="0" smtClean="0">
                <a:latin typeface="Arial" pitchFamily="34" charset="0"/>
                <a:cs typeface="Arial" pitchFamily="34" charset="0"/>
              </a:rPr>
              <a:t>¿ Quien es el testigo mas importante?</a:t>
            </a:r>
          </a:p>
          <a:p>
            <a:pPr lvl="1"/>
            <a:endParaRPr lang="es-SV" sz="2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sz="2800" dirty="0" smtClean="0">
                <a:latin typeface="Arial" pitchFamily="34" charset="0"/>
                <a:cs typeface="Arial" pitchFamily="34" charset="0"/>
              </a:rPr>
              <a:t>¿ </a:t>
            </a:r>
            <a:r>
              <a:rPr lang="es-SV" sz="2800" dirty="0" smtClean="0"/>
              <a:t>Dónde está el pleito</a:t>
            </a:r>
            <a:r>
              <a:rPr lang="es-SV" sz="28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lvl="1"/>
            <a:endParaRPr lang="es-SV" sz="2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sz="2800" dirty="0" smtClean="0">
                <a:latin typeface="Arial" pitchFamily="34" charset="0"/>
                <a:cs typeface="Arial" pitchFamily="34" charset="0"/>
              </a:rPr>
              <a:t> Anticipa los puntos dañosos</a:t>
            </a:r>
          </a:p>
          <a:p>
            <a:endParaRPr lang="es-SV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COMO FORMULAR UNA TEORIA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822960" lvl="1">
              <a:buFont typeface="Wingdings" pitchFamily="2" charset="2"/>
              <a:buChar char="q"/>
              <a:defRPr/>
            </a:pPr>
            <a:r>
              <a:rPr lang="es-SV" sz="3300" dirty="0" smtClean="0">
                <a:latin typeface="Arial" pitchFamily="34" charset="0"/>
                <a:cs typeface="Arial" pitchFamily="34" charset="0"/>
              </a:rPr>
              <a:t>Requiere un análisis del caso</a:t>
            </a: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SV" sz="2700" dirty="0" smtClean="0">
                <a:latin typeface="Arial" pitchFamily="34" charset="0"/>
                <a:cs typeface="Arial" pitchFamily="34" charset="0"/>
              </a:rPr>
              <a:t>La teoría se empieza a preparar desde el momento que le llega el caso</a:t>
            </a: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SV" sz="2700" dirty="0" smtClean="0">
                <a:latin typeface="Arial" pitchFamily="34" charset="0"/>
                <a:cs typeface="Arial" pitchFamily="34" charset="0"/>
              </a:rPr>
              <a:t>Va cambiando cada vez que se descubra información (forense o testimonial).</a:t>
            </a:r>
          </a:p>
          <a:p>
            <a:pPr marL="822960" lvl="1">
              <a:buFont typeface="Wingdings" pitchFamily="2" charset="2"/>
              <a:buChar char="q"/>
              <a:defRPr/>
            </a:pPr>
            <a:endParaRPr lang="es-SV" sz="3000" dirty="0" smtClean="0">
              <a:latin typeface="Arial" pitchFamily="34" charset="0"/>
              <a:cs typeface="Arial" pitchFamily="34" charset="0"/>
            </a:endParaRPr>
          </a:p>
          <a:p>
            <a:pPr marL="822960" lvl="1">
              <a:buFont typeface="Wingdings" pitchFamily="2" charset="2"/>
              <a:buChar char="q"/>
              <a:defRPr/>
            </a:pPr>
            <a:r>
              <a:rPr lang="es-SV" sz="3000" dirty="0" smtClean="0">
                <a:latin typeface="Arial" pitchFamily="34" charset="0"/>
                <a:cs typeface="Arial" pitchFamily="34" charset="0"/>
              </a:rPr>
              <a:t>OJO:  Tiene que estar bien fijado al momento de empezar el juicio oral</a:t>
            </a:r>
          </a:p>
          <a:p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TIENE QUE SER </a:t>
            </a:r>
            <a:br>
              <a:rPr lang="en-US" dirty="0" smtClean="0"/>
            </a:br>
            <a:r>
              <a:rPr lang="en-US" dirty="0" smtClean="0"/>
              <a:t>INTERNAMENTE </a:t>
            </a:r>
            <a:r>
              <a:rPr lang="en-US" dirty="0" smtClean="0"/>
              <a:t>CONSISTENTE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8153400" cy="4191000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Consistente quiere decir que solo hay UNA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teoría: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Nada de</a:t>
            </a:r>
          </a:p>
          <a:p>
            <a:pPr>
              <a:buFont typeface="Arial" pitchFamily="34" charset="0"/>
              <a:buChar char="•"/>
              <a:defRPr/>
            </a:pP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“Yo no lo mate.  Pero si determinan que fui yo, fue porque estaba loco”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“Sr.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López cometió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el homicidio, o por lo menos, mando a su hermano alguien”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“No lo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golpeé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o si lo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golpeé,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era en defensa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propia”</a:t>
            </a: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 IMPOSIBLE ES IMPOSIBLE</a:t>
            </a:r>
            <a:endParaRPr lang="en-US" dirty="0"/>
          </a:p>
        </p:txBody>
      </p:sp>
      <p:pic>
        <p:nvPicPr>
          <p:cNvPr id="7" name="Content Placeholder 6" descr="Impossible Image Drum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2133600"/>
            <a:ext cx="3581400" cy="3581400"/>
          </a:xfrm>
        </p:spPr>
      </p:pic>
      <p:pic>
        <p:nvPicPr>
          <p:cNvPr id="8" name="Content Placeholder 7" descr="Impossible Image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257800" y="2133600"/>
            <a:ext cx="3048000" cy="3581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ESFUERZO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822960" lvl="1">
              <a:buFont typeface="Wingdings" pitchFamily="2" charset="2"/>
              <a:buChar char="q"/>
              <a:defRPr/>
            </a:pPr>
            <a:r>
              <a:rPr lang="es-MX" sz="3200" dirty="0" smtClean="0">
                <a:latin typeface="Arial" pitchFamily="34" charset="0"/>
                <a:cs typeface="Arial" pitchFamily="34" charset="0"/>
              </a:rPr>
              <a:t>A veces fácil… A veces no</a:t>
            </a:r>
          </a:p>
          <a:p>
            <a:pPr marL="822960" lvl="1">
              <a:buFont typeface="Wingdings" pitchFamily="2" charset="2"/>
              <a:buChar char="q"/>
              <a:defRPr/>
            </a:pPr>
            <a:r>
              <a:rPr lang="es-MX" sz="3200" dirty="0" smtClean="0">
                <a:latin typeface="Arial" pitchFamily="34" charset="0"/>
                <a:cs typeface="Arial" pitchFamily="34" charset="0"/>
              </a:rPr>
              <a:t>No todo caso se presta a una </a:t>
            </a:r>
            <a:r>
              <a:rPr lang="es-MX" sz="3200" dirty="0" smtClean="0">
                <a:latin typeface="Arial" pitchFamily="34" charset="0"/>
                <a:cs typeface="Arial" pitchFamily="34" charset="0"/>
              </a:rPr>
              <a:t>teoría </a:t>
            </a:r>
            <a:r>
              <a:rPr lang="es-MX" sz="3200" dirty="0" smtClean="0">
                <a:latin typeface="Arial" pitchFamily="34" charset="0"/>
                <a:cs typeface="Arial" pitchFamily="34" charset="0"/>
              </a:rPr>
              <a:t>obvio</a:t>
            </a:r>
          </a:p>
          <a:p>
            <a:pPr marL="822960" lvl="1">
              <a:buFont typeface="Wingdings" pitchFamily="2" charset="2"/>
              <a:buChar char="q"/>
              <a:defRPr/>
            </a:pPr>
            <a:r>
              <a:rPr lang="es-MX" sz="3200" dirty="0" smtClean="0">
                <a:latin typeface="Arial" pitchFamily="34" charset="0"/>
                <a:cs typeface="Arial" pitchFamily="34" charset="0"/>
              </a:rPr>
              <a:t>No siempre requiere ser complicado o sofisticado, </a:t>
            </a:r>
            <a:r>
              <a:rPr lang="es-MX" sz="3200" i="1" dirty="0" smtClean="0">
                <a:latin typeface="Arial" pitchFamily="34" charset="0"/>
                <a:cs typeface="Arial" pitchFamily="34" charset="0"/>
              </a:rPr>
              <a:t>inclusive</a:t>
            </a:r>
            <a:r>
              <a:rPr lang="es-MX" sz="3200" dirty="0" smtClean="0">
                <a:latin typeface="Arial" pitchFamily="34" charset="0"/>
                <a:cs typeface="Arial" pitchFamily="34" charset="0"/>
              </a:rPr>
              <a:t>, debe ser </a:t>
            </a: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MX" sz="2900" dirty="0" smtClean="0">
                <a:latin typeface="Arial" pitchFamily="34" charset="0"/>
                <a:cs typeface="Arial" pitchFamily="34" charset="0"/>
              </a:rPr>
              <a:t>Lógico</a:t>
            </a:r>
            <a:endParaRPr lang="es-MX" sz="2900" dirty="0" smtClean="0">
              <a:latin typeface="Arial" pitchFamily="34" charset="0"/>
              <a:cs typeface="Arial" pitchFamily="34" charset="0"/>
            </a:endParaRP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MX" sz="2900" dirty="0" smtClean="0">
                <a:latin typeface="Arial" pitchFamily="34" charset="0"/>
                <a:cs typeface="Arial" pitchFamily="34" charset="0"/>
              </a:rPr>
              <a:t>Con sentido </a:t>
            </a:r>
            <a:r>
              <a:rPr lang="es-MX" sz="2900" dirty="0" smtClean="0">
                <a:latin typeface="Arial" pitchFamily="34" charset="0"/>
                <a:cs typeface="Arial" pitchFamily="34" charset="0"/>
              </a:rPr>
              <a:t>común</a:t>
            </a:r>
            <a:endParaRPr lang="es-MX" sz="2900" dirty="0" smtClean="0">
              <a:latin typeface="Arial" pitchFamily="34" charset="0"/>
              <a:cs typeface="Arial" pitchFamily="34" charset="0"/>
            </a:endParaRPr>
          </a:p>
          <a:p>
            <a:pPr marL="1097280" lvl="2">
              <a:buFont typeface="Wingdings" pitchFamily="2" charset="2"/>
              <a:buChar char="q"/>
              <a:defRPr/>
            </a:pPr>
            <a:r>
              <a:rPr lang="es-MX" sz="2900" dirty="0" smtClean="0">
                <a:latin typeface="Arial" pitchFamily="34" charset="0"/>
                <a:cs typeface="Arial" pitchFamily="34" charset="0"/>
              </a:rPr>
              <a:t>Fácil </a:t>
            </a:r>
            <a:r>
              <a:rPr lang="es-MX" sz="2900" dirty="0" smtClean="0">
                <a:latin typeface="Arial" pitchFamily="34" charset="0"/>
                <a:cs typeface="Arial" pitchFamily="34" charset="0"/>
              </a:rPr>
              <a:t>de entender y manejar</a:t>
            </a:r>
          </a:p>
          <a:p>
            <a:pPr marL="822960" lvl="1">
              <a:buFont typeface="Verdana"/>
              <a:buChar char="›"/>
              <a:defRPr/>
            </a:pPr>
            <a:endParaRPr lang="es-MX" sz="3300" dirty="0" smtClean="0"/>
          </a:p>
          <a:p>
            <a:pPr marL="1097280" lvl="2">
              <a:buFont typeface="Verdana"/>
              <a:buChar char="›"/>
              <a:defRPr/>
            </a:pPr>
            <a:endParaRPr lang="es-MX" sz="3300" dirty="0" smtClean="0"/>
          </a:p>
          <a:p>
            <a:endParaRPr lang="en-US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219</TotalTime>
  <Words>748</Words>
  <Application>Microsoft Office PowerPoint</Application>
  <PresentationFormat>Presentación en pantalla (4:3)</PresentationFormat>
  <Paragraphs>104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Median</vt:lpstr>
      <vt:lpstr>TEORIAS Y TEMAS DEL CASO</vt:lpstr>
      <vt:lpstr>¿QUÉ ES “LA TEORIA DEL CASO”?</vt:lpstr>
      <vt:lpstr>DEFINICIÓN</vt:lpstr>
      <vt:lpstr>LA TEORIA CONTESTA LA PREGUNTA MAS OBVIA:</vt:lpstr>
      <vt:lpstr> CONTESTA VARIAS PREGUNTAS: </vt:lpstr>
      <vt:lpstr>COMO FORMULAR UNA TEORIA</vt:lpstr>
      <vt:lpstr>TIENE QUE SER  INTERNAMENTE CONSISTENTE</vt:lpstr>
      <vt:lpstr>LO IMPOSIBLE ES IMPOSIBLE</vt:lpstr>
      <vt:lpstr>ESFUERZO</vt:lpstr>
      <vt:lpstr>¿POR QUÉ?</vt:lpstr>
      <vt:lpstr>¿POR QUÉ?</vt:lpstr>
      <vt:lpstr>FISCAL</vt:lpstr>
      <vt:lpstr>DEFENSA</vt:lpstr>
      <vt:lpstr>EL TEMA</vt:lpstr>
      <vt:lpstr>DEFINICION</vt:lpstr>
      <vt:lpstr>EL GANCHO</vt:lpstr>
      <vt:lpstr>EJERCICIO GENERAL</vt:lpstr>
      <vt:lpstr>Diapositiva 18</vt:lpstr>
      <vt:lpstr>Diapositiva 19</vt:lpstr>
      <vt:lpstr>EJERCICIO</vt:lpstr>
      <vt:lpstr>¿ PREGUNTAS?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TEORIA DEL CASO</dc:title>
  <dc:creator>Owner</dc:creator>
  <cp:lastModifiedBy>jhernandez</cp:lastModifiedBy>
  <cp:revision>24</cp:revision>
  <dcterms:created xsi:type="dcterms:W3CDTF">2011-01-24T05:32:31Z</dcterms:created>
  <dcterms:modified xsi:type="dcterms:W3CDTF">2011-02-03T15:49:37Z</dcterms:modified>
</cp:coreProperties>
</file>