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3" r:id="rId4"/>
    <p:sldId id="330" r:id="rId5"/>
    <p:sldId id="299" r:id="rId6"/>
    <p:sldId id="305" r:id="rId7"/>
    <p:sldId id="308" r:id="rId8"/>
    <p:sldId id="310" r:id="rId9"/>
    <p:sldId id="306" r:id="rId10"/>
    <p:sldId id="258" r:id="rId11"/>
    <p:sldId id="325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26" r:id="rId20"/>
    <p:sldId id="318" r:id="rId21"/>
    <p:sldId id="319" r:id="rId22"/>
    <p:sldId id="320" r:id="rId23"/>
    <p:sldId id="327" r:id="rId24"/>
    <p:sldId id="321" r:id="rId25"/>
    <p:sldId id="324" r:id="rId26"/>
    <p:sldId id="293" r:id="rId27"/>
    <p:sldId id="290" r:id="rId28"/>
    <p:sldId id="286" r:id="rId29"/>
    <p:sldId id="294" r:id="rId30"/>
    <p:sldId id="309" r:id="rId31"/>
    <p:sldId id="287" r:id="rId32"/>
    <p:sldId id="297" r:id="rId33"/>
    <p:sldId id="292" r:id="rId34"/>
    <p:sldId id="331" r:id="rId35"/>
    <p:sldId id="265" r:id="rId36"/>
    <p:sldId id="271" r:id="rId37"/>
    <p:sldId id="268" r:id="rId38"/>
    <p:sldId id="269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D306A2-70CC-4B80-B4EC-876868ED6850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17B1E95-D0D0-4D61-8355-AC4810BC426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8077200" cy="2362200"/>
          </a:xfrm>
        </p:spPr>
        <p:txBody>
          <a:bodyPr>
            <a:normAutofit/>
          </a:bodyPr>
          <a:lstStyle/>
          <a:p>
            <a:r>
              <a:rPr lang="es-SV" smtClean="0"/>
              <a:t>			</a:t>
            </a:r>
            <a:r>
              <a:rPr lang="es-SV" smtClean="0"/>
              <a:t>	</a:t>
            </a:r>
            <a:r>
              <a:rPr lang="es-SV" sz="2800" smtClean="0"/>
              <a:t>Celeste </a:t>
            </a:r>
            <a:r>
              <a:rPr lang="es-SV" sz="2800" smtClean="0"/>
              <a:t>S</a:t>
            </a:r>
            <a:r>
              <a:rPr lang="es-SV" sz="2800" smtClean="0"/>
              <a:t>. </a:t>
            </a:r>
            <a:r>
              <a:rPr lang="es-SV" sz="2800" smtClean="0"/>
              <a:t>Higgins</a:t>
            </a:r>
            <a:r>
              <a:rPr lang="es-SV" sz="2800" smtClean="0"/>
              <a:t>, </a:t>
            </a:r>
            <a:r>
              <a:rPr lang="es-SV" sz="2800" smtClean="0"/>
              <a:t>Esq</a:t>
            </a:r>
            <a:r>
              <a:rPr lang="es-SV" sz="2800" smtClean="0"/>
              <a:t>. </a:t>
            </a:r>
            <a:r>
              <a:rPr lang="es-SV" sz="2800" smtClean="0"/>
              <a:t/>
            </a:r>
            <a:br>
              <a:rPr lang="es-SV" sz="2800" smtClean="0"/>
            </a:br>
            <a:r>
              <a:rPr lang="es-SV" sz="2800" smtClean="0"/>
              <a:t>				San Salvador, El Salvador</a:t>
            </a:r>
            <a:br>
              <a:rPr lang="es-SV" sz="2800" smtClean="0"/>
            </a:br>
            <a:r>
              <a:rPr lang="es-SV" sz="2800" smtClean="0"/>
              <a:t>			</a:t>
            </a:r>
            <a:r>
              <a:rPr lang="es-SV" sz="2800" smtClean="0"/>
              <a:t>	Enero 31 – Febrero </a:t>
            </a:r>
            <a:r>
              <a:rPr lang="es-SV" sz="2800" smtClean="0"/>
              <a:t>4</a:t>
            </a:r>
            <a:r>
              <a:rPr lang="es-SV" sz="2800" smtClean="0"/>
              <a:t>, </a:t>
            </a:r>
            <a:r>
              <a:rPr lang="es-SV" sz="2800" smtClean="0"/>
              <a:t>2011</a:t>
            </a:r>
            <a:endParaRPr lang="es-S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000"/>
            <a:ext cx="8077200" cy="2286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OBJECIONES</a:t>
            </a:r>
            <a:endParaRPr lang="en-US" sz="6000" dirty="0"/>
          </a:p>
        </p:txBody>
      </p:sp>
      <p:pic>
        <p:nvPicPr>
          <p:cNvPr id="4" name="Picture 4" descr="logousaid"/>
          <p:cNvPicPr>
            <a:picLocks noChangeAspect="1" noChangeArrowheads="1"/>
          </p:cNvPicPr>
          <p:nvPr/>
        </p:nvPicPr>
        <p:blipFill>
          <a:blip r:embed="rId2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OBJECIONES MAS COMUNES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Sugestiva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Relevancia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Repetitivo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Pide Narrativo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Falta de Conocimiento Personal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Pertinencia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Asume Hechos no Comprobados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Especulación</a:t>
            </a:r>
            <a:endParaRPr lang="es-SV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524000"/>
          </a:xfrm>
        </p:spPr>
        <p:txBody>
          <a:bodyPr/>
          <a:lstStyle/>
          <a:p>
            <a:pPr algn="ctr"/>
            <a:r>
              <a:rPr lang="en-US" sz="6600" dirty="0" smtClean="0"/>
              <a:t>PREGUNTAS</a:t>
            </a:r>
            <a:endParaRPr lang="en-US" sz="6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1524000"/>
          </a:xfrm>
        </p:spPr>
        <p:txBody>
          <a:bodyPr anchor="b" anchorCtr="0">
            <a:normAutofit fontScale="90000"/>
          </a:bodyPr>
          <a:lstStyle/>
          <a:p>
            <a:pPr marL="342900" indent="-342900"/>
            <a:r>
              <a:rPr lang="es-CO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CO" sz="3600" dirty="0">
                <a:latin typeface="Times New Roman" pitchFamily="18" charset="0"/>
                <a:cs typeface="Times New Roman" pitchFamily="18" charset="0"/>
              </a:rPr>
            </a:br>
            <a:r>
              <a:rPr lang="es-CO" sz="4400" dirty="0">
                <a:latin typeface="Corbel" pitchFamily="34" charset="0"/>
                <a:cs typeface="Times New Roman" pitchFamily="18" charset="0"/>
              </a:rPr>
              <a:t>OBJECIONES A LA FORMULACIÓN DE LA </a:t>
            </a:r>
            <a:r>
              <a:rPr lang="es-CO" sz="4400" u="sng" dirty="0">
                <a:latin typeface="Corbel" pitchFamily="34" charset="0"/>
                <a:cs typeface="Times New Roman" pitchFamily="18" charset="0"/>
              </a:rPr>
              <a:t>PREGUNTA</a:t>
            </a:r>
            <a:r>
              <a:rPr lang="es-CO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rbel" pitchFamily="34" charset="0"/>
                <a:cs typeface="Times New Roman" pitchFamily="18" charset="0"/>
              </a:rPr>
              <a:t>: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rbe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8201025" cy="5029200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b="1" dirty="0">
                <a:latin typeface="Arial" pitchFamily="34" charset="0"/>
                <a:ea typeface="Calibri" pitchFamily="34" charset="0"/>
                <a:cs typeface="Arial" pitchFamily="34" charset="0"/>
              </a:rPr>
              <a:t>ES </a:t>
            </a: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AMBIGUA</a:t>
            </a: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La pregunta puede tener diferentes interpretaciones.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Le falta claridad a la pregunta.  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Es difícil entender la pregunta.  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Es una pregunta confusa..  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Es una pregunta demasiada generalizada.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endParaRPr lang="es-MX" sz="3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ES UNA PREGUNTA REPETITIVA 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Ya se preguntó y contestó </a:t>
            </a:r>
            <a:r>
              <a:rPr lang="es-CO" sz="2400" b="1" i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OJO:  EN CONTRA – NO TODA PREGUNTA RELACIONADA  PREGUNTA EN DIRECTO ES REPETITIVA</a:t>
            </a:r>
            <a:endParaRPr lang="es-CO" sz="2400" b="1" i="1" u="sng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endParaRPr lang="es-MX" dirty="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endParaRPr lang="es-CO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endParaRPr lang="es-CO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tabLst>
                <a:tab pos="2057400" algn="l"/>
              </a:tabLst>
            </a:pP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dirty="0">
                <a:cs typeface="Times New Roman" pitchFamily="18" charset="0"/>
              </a:rPr>
              <a:t>OBJECIONES A LA FORMULACIÓN DE LA</a:t>
            </a:r>
            <a:r>
              <a:rPr lang="es-CO" sz="3600" u="sng" dirty="0">
                <a:cs typeface="Times New Roman" pitchFamily="18" charset="0"/>
              </a:rPr>
              <a:t> PREGUNTA</a:t>
            </a:r>
            <a:r>
              <a:rPr lang="es-CO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: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mes New Roman" pitchFamily="18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s-CO" b="1" dirty="0">
                <a:latin typeface="Arial" pitchFamily="34" charset="0"/>
                <a:ea typeface="Calibri" pitchFamily="34" charset="0"/>
                <a:cs typeface="Arial" pitchFamily="34" charset="0"/>
              </a:rPr>
              <a:t>PRESUME HECHOS QUE NO HAN SIDO </a:t>
            </a: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COMPROBADOS</a:t>
            </a:r>
            <a:endParaRPr lang="es-CO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Está asumiendo un hecho que no se ha presentado como prueba.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</a:pPr>
            <a:endParaRPr lang="es-MX" sz="3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ARGUMENTATIVO – BUSCA PLEITO </a:t>
            </a:r>
            <a:endParaRPr lang="es-CO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Invita la contrariedad del testigo.</a:t>
            </a:r>
            <a:endParaRPr lang="en-US" sz="2800" dirty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/>
        <p:txBody>
          <a:bodyPr anchor="b" anchorCtr="0"/>
          <a:lstStyle/>
          <a:p>
            <a:r>
              <a:rPr lang="es-CO" sz="3600" dirty="0">
                <a:cs typeface="Times New Roman" pitchFamily="18" charset="0"/>
              </a:rPr>
              <a:t>OBJECIONES A LA FORMULACIÓN DE LA </a:t>
            </a:r>
            <a:r>
              <a:rPr lang="es-CO" sz="3600" u="sng" dirty="0">
                <a:cs typeface="Times New Roman" pitchFamily="18" charset="0"/>
              </a:rPr>
              <a:t>PREGUNTA</a:t>
            </a:r>
            <a:r>
              <a:rPr lang="es-CO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:</a:t>
            </a:r>
            <a:endParaRPr lang="es-MX" sz="3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03375"/>
            <a:ext cx="8201025" cy="4503738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IMPERTINENTE</a:t>
            </a:r>
            <a:r>
              <a:rPr lang="en-US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es-CO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es-CO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El 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tema de la pregunta se pasa de los límites que impone la interrogación inicial.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endParaRPr lang="es-MX" sz="3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ESPECULATIVA</a:t>
            </a:r>
            <a:endParaRPr lang="es-CO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Invita una respuesta basada en especulación.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endParaRPr lang="es-CO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Char char=""/>
              <a:tabLst>
                <a:tab pos="2057400" algn="l"/>
              </a:tabLst>
            </a:pPr>
            <a:r>
              <a:rPr lang="es-CO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COMPUESTA</a:t>
            </a:r>
            <a:endParaRPr lang="es-CO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Font typeface="Symbol" pitchFamily="18" charset="2"/>
              <a:buNone/>
              <a:tabLst>
                <a:tab pos="2057400" algn="l"/>
              </a:tabLst>
            </a:pPr>
            <a:r>
              <a:rPr lang="es-CO" sz="3600" dirty="0"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Tiene varias temas. </a:t>
            </a:r>
            <a:endParaRPr lang="es-MX" sz="2800" dirty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4175"/>
            <a:ext cx="8077200" cy="1139825"/>
          </a:xfrm>
        </p:spPr>
        <p:txBody>
          <a:bodyPr>
            <a:normAutofit fontScale="90000"/>
          </a:bodyPr>
          <a:lstStyle/>
          <a:p>
            <a:r>
              <a:rPr lang="es-CO" sz="3600" dirty="0">
                <a:cs typeface="Times New Roman" pitchFamily="18" charset="0"/>
              </a:rPr>
              <a:t>OBJECIONES A LA FORMULACIÓN DE LA </a:t>
            </a:r>
            <a:r>
              <a:rPr lang="es-CO" sz="3600" u="sng" dirty="0">
                <a:cs typeface="Times New Roman" pitchFamily="18" charset="0"/>
              </a:rPr>
              <a:t>PREGUNTA</a:t>
            </a:r>
            <a:r>
              <a:rPr lang="es-CO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:</a:t>
            </a:r>
            <a:endParaRPr lang="en-US" sz="4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Times New Roman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O" b="1" dirty="0">
              <a:latin typeface="Times New Roman" pitchFamily="18" charset="0"/>
            </a:endParaRPr>
          </a:p>
          <a:p>
            <a:r>
              <a:rPr lang="es-CO" b="1" dirty="0" smtClean="0">
                <a:latin typeface="Arial" pitchFamily="34" charset="0"/>
                <a:cs typeface="Arial" pitchFamily="34" charset="0"/>
              </a:rPr>
              <a:t>SUGESTIVA </a:t>
            </a:r>
            <a:endParaRPr lang="es-CO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s-CO" dirty="0">
                <a:latin typeface="Arial" pitchFamily="34" charset="0"/>
                <a:cs typeface="Arial" pitchFamily="34" charset="0"/>
              </a:rPr>
              <a:t>  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Insinúa la respuesta.  La pregunta sugiere la respuesta. Esta guiando al testigo hacia la respuesta deseada.</a:t>
            </a:r>
          </a:p>
          <a:p>
            <a:r>
              <a:rPr lang="es-CO" b="1" dirty="0">
                <a:latin typeface="Arial" pitchFamily="34" charset="0"/>
                <a:cs typeface="Arial" pitchFamily="34" charset="0"/>
              </a:rPr>
              <a:t>ES UNA PREGUNTA CON TRAMPA.</a:t>
            </a:r>
            <a:r>
              <a:rPr lang="es-CO" dirty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Font typeface="Wingdings" pitchFamily="2" charset="2"/>
              <a:buNone/>
            </a:pPr>
            <a:r>
              <a:rPr lang="es-CO" dirty="0">
                <a:latin typeface="Arial" pitchFamily="34" charset="0"/>
                <a:cs typeface="Arial" pitchFamily="34" charset="0"/>
              </a:rPr>
              <a:t>   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Es una pregunta capciosa.</a:t>
            </a:r>
          </a:p>
          <a:p>
            <a:r>
              <a:rPr lang="es-CO" b="1" dirty="0">
                <a:latin typeface="Arial" pitchFamily="34" charset="0"/>
                <a:cs typeface="Arial" pitchFamily="34" charset="0"/>
              </a:rPr>
              <a:t>DISTORSIONA LAS PRUEBAS.  </a:t>
            </a:r>
          </a:p>
          <a:p>
            <a:pPr>
              <a:buFont typeface="Wingdings" pitchFamily="2" charset="2"/>
              <a:buNone/>
            </a:pPr>
            <a:r>
              <a:rPr lang="es-CO" dirty="0">
                <a:latin typeface="Arial" pitchFamily="34" charset="0"/>
                <a:cs typeface="Arial" pitchFamily="34" charset="0"/>
              </a:rPr>
              <a:t>   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Tergiversa las pruebas.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>
          <a:xfrm>
            <a:off x="0" y="381000"/>
            <a:ext cx="9144000" cy="1447800"/>
          </a:xfrm>
        </p:spPr>
        <p:txBody>
          <a:bodyPr anchor="b" anchorCtr="0">
            <a:noAutofit/>
          </a:bodyPr>
          <a:lstStyle/>
          <a:p>
            <a:pPr marL="193675">
              <a:lnSpc>
                <a:spcPct val="115000"/>
              </a:lnSpc>
              <a:spcAft>
                <a:spcPts val="1000"/>
              </a:spcAft>
              <a:tabLst>
                <a:tab pos="1828800" algn="l"/>
              </a:tabLst>
            </a:pPr>
            <a:r>
              <a:rPr lang="es-CO" sz="3600" dirty="0">
                <a:cs typeface="Times New Roman" pitchFamily="18" charset="0"/>
              </a:rPr>
              <a:t>OBJECIONES  A LOS ASPECTOS </a:t>
            </a:r>
            <a:br>
              <a:rPr lang="es-CO" sz="3600" dirty="0">
                <a:cs typeface="Times New Roman" pitchFamily="18" charset="0"/>
              </a:rPr>
            </a:br>
            <a:r>
              <a:rPr lang="es-CO" sz="3600" dirty="0">
                <a:cs typeface="Times New Roman" pitchFamily="18" charset="0"/>
              </a:rPr>
              <a:t>MATERIALES DE</a:t>
            </a:r>
            <a:r>
              <a:rPr lang="es-CO" sz="3600" u="sng" dirty="0">
                <a:cs typeface="Times New Roman" pitchFamily="18" charset="0"/>
              </a:rPr>
              <a:t> </a:t>
            </a:r>
            <a:r>
              <a:rPr lang="es-CO" sz="3600" u="sng" dirty="0" smtClean="0">
                <a:cs typeface="Times New Roman" pitchFamily="18" charset="0"/>
              </a:rPr>
              <a:t>PREGUNTA: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8600" y="1828800"/>
            <a:ext cx="8577263" cy="4572000"/>
          </a:xfrm>
        </p:spPr>
        <p:txBody>
          <a:bodyPr>
            <a:normAutofit lnSpcReduction="10000"/>
          </a:bodyPr>
          <a:lstStyle/>
          <a:p>
            <a:pPr marL="68263" lvl="2" indent="-20638">
              <a:spcBef>
                <a:spcPct val="0"/>
              </a:spcBef>
              <a:spcAft>
                <a:spcPts val="1000"/>
              </a:spcAft>
              <a:buSzPct val="70000"/>
              <a:buFont typeface="Wingdings" pitchFamily="2" charset="2"/>
              <a:buNone/>
              <a:tabLst>
                <a:tab pos="1828800" algn="l"/>
              </a:tabLst>
            </a:pPr>
            <a:endParaRPr lang="es-CO" sz="32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68263" lvl="2" indent="-20638">
              <a:spcBef>
                <a:spcPct val="0"/>
              </a:spcBef>
              <a:spcAft>
                <a:spcPts val="1000"/>
              </a:spcAft>
              <a:tabLst>
                <a:tab pos="1828800" algn="l"/>
              </a:tabLst>
            </a:pPr>
            <a:r>
              <a:rPr lang="es-CO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CO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ES CONFIDENCIAL</a:t>
            </a: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</a:t>
            </a:r>
            <a:r>
              <a:rPr lang="es-CO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La </a:t>
            </a: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respuesta podría contener información confidencial.</a:t>
            </a:r>
          </a:p>
          <a:p>
            <a:pPr marL="68263" lvl="2" indent="-20638"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tabLst>
                <a:tab pos="1828800" algn="l"/>
              </a:tabLst>
            </a:pPr>
            <a:r>
              <a:rPr lang="es-CO" sz="3200" dirty="0"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EL TESTIGO NO PUEDE TENER     CONOCIMIENTO PERSONAL</a:t>
            </a:r>
          </a:p>
          <a:p>
            <a:pPr marL="525463" lvl="3" indent="-20638"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None/>
              <a:tabLst>
                <a:tab pos="1828800" algn="l"/>
              </a:tabLst>
            </a:pP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El testigo no tiene el conocimiento personal necesario para contestar.  No tiene conocimiento sobre la materia sobre la cual se pregunta.</a:t>
            </a:r>
            <a:r>
              <a:rPr lang="es-CO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68263" lvl="2" indent="-20638"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tabLst>
                <a:tab pos="1828800" algn="l"/>
              </a:tabLst>
            </a:pPr>
            <a:endParaRPr lang="en-US" sz="32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 sz="3100" dirty="0">
                <a:cs typeface="Times New Roman" pitchFamily="18" charset="0"/>
              </a:rPr>
              <a:t>OBJECIONES  A LOS ASPECTOS MATERIALES DE </a:t>
            </a:r>
            <a:r>
              <a:rPr lang="es-CO" sz="3100" u="sng" dirty="0" smtClean="0">
                <a:cs typeface="Times New Roman" pitchFamily="18" charset="0"/>
              </a:rPr>
              <a:t>PREGUNTA:</a:t>
            </a:r>
            <a:endParaRPr lang="en-US" sz="3100" u="sng" dirty="0">
              <a:cs typeface="Times New Roman" pitchFamily="18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CO" b="1" dirty="0">
                <a:latin typeface="Arial" pitchFamily="34" charset="0"/>
                <a:ea typeface="Calibri" pitchFamily="34" charset="0"/>
                <a:cs typeface="Arial" pitchFamily="34" charset="0"/>
              </a:rPr>
              <a:t>El TESTIGO NO ES COMPETENTE.</a:t>
            </a:r>
            <a:r>
              <a:rPr lang="es-CO" sz="4000" b="1" dirty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es-CO" sz="4000" b="1" dirty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El testigo es incapaz o no tiene la aptitud para testificar.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s-CO" sz="28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s-CO" b="1" dirty="0">
                <a:latin typeface="Arial" pitchFamily="34" charset="0"/>
                <a:ea typeface="Calibri" pitchFamily="34" charset="0"/>
                <a:cs typeface="Arial" pitchFamily="34" charset="0"/>
              </a:rPr>
              <a:t>EL PERITO NO HA SIDO  RECONOCIDO.</a:t>
            </a:r>
            <a:r>
              <a:rPr lang="es-CO" sz="4000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   El perito o especialista no ha sido reconocido por el juez como idóneo para testificar sobre el tema.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dirty="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 sz="3100" dirty="0">
                <a:cs typeface="Times New Roman" pitchFamily="18" charset="0"/>
              </a:rPr>
              <a:t>OBJECIONES  A LOS ASPECTOS MATERIALES DE </a:t>
            </a:r>
            <a:r>
              <a:rPr lang="es-CO" sz="3100" u="sng" dirty="0" smtClean="0">
                <a:cs typeface="Times New Roman" pitchFamily="18" charset="0"/>
              </a:rPr>
              <a:t>PREGUNTA</a:t>
            </a:r>
            <a:r>
              <a:rPr lang="es-CO" sz="3100" dirty="0" smtClean="0">
                <a:cs typeface="Times New Roman" pitchFamily="18" charset="0"/>
              </a:rPr>
              <a:t>:</a:t>
            </a:r>
            <a:endParaRPr lang="en-US" sz="3100" dirty="0">
              <a:cs typeface="Times New Roman" pitchFamily="18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INVITA RESPUESTAS QUE SON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RUMORES/REFERENCIA/A OIDOS.</a:t>
            </a:r>
            <a:endParaRPr lang="en-US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s-CO" sz="2800" dirty="0">
                <a:latin typeface="Arial" pitchFamily="34" charset="0"/>
                <a:cs typeface="Arial" pitchFamily="34" charset="0"/>
              </a:rPr>
              <a:t>	Invita una respuesta que contiene información obtenida de terceros.  Invita una respuesta que se considera una información de segunda.  Invita respuestas basadas en supuestos. 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RESPUESTAS</a:t>
            </a:r>
            <a:endParaRPr 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GENERALIDADES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SV" sz="2400" b="1" dirty="0" smtClean="0">
                <a:latin typeface="Arial" pitchFamily="34" charset="0"/>
                <a:cs typeface="Arial" pitchFamily="34" charset="0"/>
              </a:rPr>
              <a:t>Definición</a:t>
            </a:r>
            <a:r>
              <a:rPr lang="es-SV" sz="24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s-SV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Es una protesta contra la presentación de pruebas que no son apropiadas.</a:t>
            </a:r>
          </a:p>
          <a:p>
            <a:endParaRPr lang="es-SV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SV" sz="2400" b="1" dirty="0" smtClean="0">
                <a:latin typeface="Arial" pitchFamily="34" charset="0"/>
                <a:cs typeface="Arial" pitchFamily="34" charset="0"/>
              </a:rPr>
              <a:t>Propósito</a:t>
            </a:r>
            <a:r>
              <a:rPr lang="es-SV" sz="2400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es-SV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Impedir la presentación de pruebas que no son apropiadas, para que:</a:t>
            </a:r>
          </a:p>
          <a:p>
            <a:pPr lvl="1"/>
            <a:r>
              <a:rPr lang="es-SV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No se permita escuchar la prueba</a:t>
            </a:r>
          </a:p>
          <a:p>
            <a:pPr lvl="1"/>
            <a:r>
              <a:rPr lang="es-SV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No se permita ver la prueba material</a:t>
            </a:r>
          </a:p>
          <a:p>
            <a:pPr lvl="1"/>
            <a:r>
              <a:rPr lang="es-SV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Que la objeción quede grabada en el acta, y de tal manera puede ser revisada durante el proceso de una apelación.</a:t>
            </a:r>
            <a:endParaRPr lang="es-SV" sz="2400" dirty="0" smtClean="0">
              <a:latin typeface="Arial" pitchFamily="34" charset="0"/>
              <a:cs typeface="Arial" pitchFamily="34" charset="0"/>
            </a:endParaRPr>
          </a:p>
          <a:p>
            <a:endParaRPr lang="es-SV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 idx="4294967295"/>
          </p:nvPr>
        </p:nvSpPr>
        <p:spPr/>
        <p:txBody>
          <a:bodyPr anchor="b" anchorCtr="0"/>
          <a:lstStyle/>
          <a:p>
            <a:pPr marL="342900" indent="-342900"/>
            <a:r>
              <a:rPr lang="es-CO" sz="3200" dirty="0">
                <a:cs typeface="Times New Roman" pitchFamily="18" charset="0"/>
              </a:rPr>
              <a:t>OBJECIONES A LA FORMULACIÓN DE LA </a:t>
            </a:r>
            <a:r>
              <a:rPr lang="es-CO" sz="3200" u="sng" dirty="0" smtClean="0">
                <a:cs typeface="Times New Roman" pitchFamily="18" charset="0"/>
              </a:rPr>
              <a:t>RESPUESTA:</a:t>
            </a:r>
            <a:endParaRPr lang="en-US" sz="2400" b="1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03375"/>
            <a:ext cx="8201025" cy="45037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La respuesta es incomprensible.   		</a:t>
            </a:r>
            <a:endParaRPr lang="es-MX" sz="2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La respuesta es solamente especulación.</a:t>
            </a:r>
            <a:endParaRPr lang="es-MX" sz="2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Es difícil entender lo que dice el testigo</a:t>
            </a:r>
            <a:r>
              <a:rPr lang="es-CO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lang="es-CO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Le falta claridad a la respuesta.</a:t>
            </a:r>
            <a:r>
              <a:rPr lang="es-CO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es-CO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La  respuesta</a:t>
            </a:r>
            <a:r>
              <a:rPr lang="es-CO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es confusa.</a:t>
            </a:r>
            <a:endParaRPr lang="es-MX" sz="2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La respuesta es una narración extensa.</a:t>
            </a:r>
            <a:endParaRPr lang="es-MX" sz="2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10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La respuesta del testigo no responde a la pregunta.</a:t>
            </a:r>
            <a:endParaRPr lang="es-MX" sz="22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tabLst>
                <a:tab pos="1828800" algn="l"/>
              </a:tabLst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0" y="384175"/>
            <a:ext cx="9144000" cy="987425"/>
          </a:xfrm>
        </p:spPr>
        <p:txBody>
          <a:bodyPr anchor="b" anchorCtr="0">
            <a:normAutofit fontScale="90000"/>
          </a:bodyPr>
          <a:lstStyle/>
          <a:p>
            <a:r>
              <a:rPr lang="es-CO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es-CO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s-CO" sz="3600" dirty="0">
                <a:ea typeface="Calibri" pitchFamily="34" charset="0"/>
                <a:cs typeface="Times New Roman" pitchFamily="18" charset="0"/>
              </a:rPr>
              <a:t/>
            </a:r>
            <a:br>
              <a:rPr lang="es-CO" sz="3600" dirty="0">
                <a:ea typeface="Calibri" pitchFamily="34" charset="0"/>
                <a:cs typeface="Times New Roman" pitchFamily="18" charset="0"/>
              </a:rPr>
            </a:br>
            <a:r>
              <a:rPr lang="es-CO" sz="3600" dirty="0">
                <a:ea typeface="Calibri" pitchFamily="34" charset="0"/>
                <a:cs typeface="Times New Roman" pitchFamily="18" charset="0"/>
              </a:rPr>
              <a:t>OBJECIONES A LOS ASPECTOS MATERIALES DE </a:t>
            </a:r>
            <a:r>
              <a:rPr lang="es-CO" sz="3600" dirty="0" smtClean="0">
                <a:ea typeface="Calibri" pitchFamily="34" charset="0"/>
                <a:cs typeface="Times New Roman" pitchFamily="18" charset="0"/>
              </a:rPr>
              <a:t>UNA </a:t>
            </a:r>
            <a:r>
              <a:rPr lang="es-CO" sz="3600" u="sng" dirty="0" smtClean="0">
                <a:ea typeface="Calibri" pitchFamily="34" charset="0"/>
                <a:cs typeface="Times New Roman" pitchFamily="18" charset="0"/>
              </a:rPr>
              <a:t>RESPUESTA</a:t>
            </a:r>
            <a:r>
              <a:rPr lang="es-CO" sz="3600" dirty="0" smtClean="0">
                <a:ea typeface="Calibri" pitchFamily="34" charset="0"/>
                <a:cs typeface="Times New Roman" pitchFamily="18" charset="0"/>
              </a:rPr>
              <a:t>:</a:t>
            </a:r>
            <a:endParaRPr lang="en-US" sz="36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81000" y="1600200"/>
            <a:ext cx="8201025" cy="4503738"/>
          </a:xfrm>
        </p:spPr>
        <p:txBody>
          <a:bodyPr>
            <a:normAutofit fontScale="85000" lnSpcReduction="10000"/>
          </a:bodyPr>
          <a:lstStyle/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§"/>
              <a:tabLst>
                <a:tab pos="1828800" algn="l"/>
              </a:tabLst>
            </a:pPr>
            <a:r>
              <a:rPr lang="es-CO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LA RESPUESTA ES </a:t>
            </a: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SÓLO </a:t>
            </a: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RUMOR.</a:t>
            </a: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828800" algn="l"/>
              </a:tabLst>
            </a:pP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  Es una respuesta que contiene información obtenida de terceros.  Es una respuesta que se considera información de segunda.  La respuesta se basa en supuestos.</a:t>
            </a:r>
            <a:r>
              <a:rPr lang="es-CO" sz="1600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es-CO" sz="3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§"/>
              <a:tabLst>
                <a:tab pos="1828800" algn="l"/>
              </a:tabLst>
            </a:pPr>
            <a:r>
              <a:rPr lang="es-CO" sz="3200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NO ES PERTINENTE AL CASO</a:t>
            </a: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§"/>
              <a:tabLst>
                <a:tab pos="1828800" algn="l"/>
              </a:tabLst>
            </a:pPr>
            <a:r>
              <a:rPr lang="es-CO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ESPECULATIVA </a:t>
            </a:r>
            <a:endParaRPr lang="en-US" sz="32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§"/>
              <a:tabLst>
                <a:tab pos="1828800" algn="l"/>
              </a:tabLst>
            </a:pP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NO TIENE EL CONOCIMIENTO  PERSONAL.</a:t>
            </a: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828800" algn="l"/>
              </a:tabLst>
            </a:pPr>
            <a:r>
              <a:rPr lang="es-CO" sz="2800" dirty="0">
                <a:latin typeface="Arial" pitchFamily="34" charset="0"/>
                <a:ea typeface="Calibri" pitchFamily="34" charset="0"/>
                <a:cs typeface="Arial" pitchFamily="34" charset="0"/>
              </a:rPr>
              <a:t>  El testigo no tiene el conocimiento personal necesario para contestar.  No tiene conocimiento de la materia de la pregunta</a:t>
            </a:r>
            <a:r>
              <a:rPr lang="es-CO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828800" algn="l"/>
              </a:tabLst>
            </a:pPr>
            <a:endParaRPr lang="en-US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828800" algn="l"/>
              </a:tabLst>
            </a:pPr>
            <a:endParaRPr lang="es-CO" sz="32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endParaRPr lang="es-CO" sz="32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90513" lvl="3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828800" algn="l"/>
              </a:tabLst>
            </a:pPr>
            <a:endParaRPr lang="es-MX" b="1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 sz="3200" dirty="0">
                <a:ea typeface="Calibri" pitchFamily="34" charset="0"/>
                <a:cs typeface="Times New Roman" pitchFamily="18" charset="0"/>
              </a:rPr>
              <a:t>OBJECIONES A LOS ASPECTOS MATERIALES DE </a:t>
            </a:r>
            <a:r>
              <a:rPr lang="es-CO" sz="3200" dirty="0" smtClean="0">
                <a:ea typeface="Calibri" pitchFamily="34" charset="0"/>
                <a:cs typeface="Times New Roman" pitchFamily="18" charset="0"/>
              </a:rPr>
              <a:t>UNA </a:t>
            </a:r>
            <a:r>
              <a:rPr lang="es-CO" sz="3200" u="sng" dirty="0" smtClean="0">
                <a:ea typeface="Calibri" pitchFamily="34" charset="0"/>
                <a:cs typeface="Times New Roman" pitchFamily="18" charset="0"/>
              </a:rPr>
              <a:t>RESPUESTA</a:t>
            </a:r>
            <a:r>
              <a:rPr lang="es-CO" sz="3200" dirty="0" smtClean="0">
                <a:ea typeface="Calibri" pitchFamily="34" charset="0"/>
                <a:cs typeface="Times New Roman" pitchFamily="18" charset="0"/>
              </a:rPr>
              <a:t>:</a:t>
            </a:r>
            <a:endParaRPr lang="en-US" sz="32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EL TESTIGO NO ES COMPETENTE.</a:t>
            </a:r>
          </a:p>
          <a:p>
            <a:pPr>
              <a:buFont typeface="Wingdings" pitchFamily="2" charset="2"/>
              <a:buNone/>
            </a:pPr>
            <a:r>
              <a:rPr lang="es-CO" sz="2800" dirty="0">
                <a:latin typeface="Arial" pitchFamily="34" charset="0"/>
                <a:cs typeface="Arial" pitchFamily="34" charset="0"/>
              </a:rPr>
              <a:t>    El testigo es incapaz o no tiene la aptitud para testificar. El testigo no es competente para testificar</a:t>
            </a:r>
            <a:r>
              <a:rPr lang="es-CO" dirty="0">
                <a:latin typeface="Arial" pitchFamily="34" charset="0"/>
                <a:cs typeface="Arial" pitchFamily="34" charset="0"/>
              </a:rPr>
              <a:t>.</a:t>
            </a:r>
            <a:endParaRPr lang="en-US" b="1" dirty="0">
              <a:latin typeface="Arial" pitchFamily="34" charset="0"/>
              <a:cs typeface="Arial" pitchFamily="34" charset="0"/>
            </a:endParaRPr>
          </a:p>
          <a:p>
            <a:r>
              <a:rPr lang="en-US" b="1" dirty="0">
                <a:latin typeface="Arial" pitchFamily="34" charset="0"/>
                <a:cs typeface="Arial" pitchFamily="34" charset="0"/>
              </a:rPr>
              <a:t>EL ESPECIALISTA NO HA SIDO RECONOCIDO.</a:t>
            </a:r>
          </a:p>
          <a:p>
            <a:pPr>
              <a:buFont typeface="Wingdings" pitchFamily="2" charset="2"/>
              <a:buNone/>
            </a:pPr>
            <a:r>
              <a:rPr lang="es-CO" dirty="0">
                <a:latin typeface="Arial" pitchFamily="34" charset="0"/>
                <a:cs typeface="Arial" pitchFamily="34" charset="0"/>
              </a:rPr>
              <a:t>  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El perito o el especialista no ha sido reconocido por el juez como idóneo para testificar sobre el tema.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PRUEBAS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457200" y="1"/>
            <a:ext cx="8229600" cy="1417638"/>
          </a:xfrm>
        </p:spPr>
        <p:txBody>
          <a:bodyPr anchor="b" anchorCtr="0"/>
          <a:lstStyle/>
          <a:p>
            <a:r>
              <a:rPr lang="es-CO" sz="2800" cap="all" dirty="0">
                <a:ea typeface="Calibri" pitchFamily="34" charset="0"/>
                <a:cs typeface="Times New Roman" pitchFamily="18" charset="0"/>
              </a:rPr>
              <a:t>Objeciones a los aspectos materiales de una prueba </a:t>
            </a:r>
            <a:r>
              <a:rPr lang="es-CO" sz="2800" cap="all" dirty="0" smtClean="0">
                <a:ea typeface="Calibri" pitchFamily="34" charset="0"/>
                <a:cs typeface="Times New Roman" pitchFamily="18" charset="0"/>
              </a:rPr>
              <a:t>material</a:t>
            </a:r>
            <a:r>
              <a:rPr lang="es-CO" sz="2800" cap="all" dirty="0">
                <a:ea typeface="Calibri" pitchFamily="34" charset="0"/>
                <a:cs typeface="Times New Roman" pitchFamily="18" charset="0"/>
              </a:rPr>
              <a:t/>
            </a:r>
            <a:br>
              <a:rPr lang="es-CO" sz="2800" cap="all" dirty="0">
                <a:ea typeface="Calibri" pitchFamily="34" charset="0"/>
                <a:cs typeface="Times New Roman" pitchFamily="18" charset="0"/>
              </a:rPr>
            </a:br>
            <a:r>
              <a:rPr lang="es-CO" sz="2400" cap="all" dirty="0">
                <a:ea typeface="Calibri" pitchFamily="34" charset="0"/>
                <a:cs typeface="Times New Roman" pitchFamily="18" charset="0"/>
              </a:rPr>
              <a:t>(fotografías</a:t>
            </a:r>
            <a:r>
              <a:rPr lang="es-CO" sz="1800" cap="all" dirty="0">
                <a:ea typeface="Calibri" pitchFamily="34" charset="0"/>
                <a:cs typeface="Times New Roman" pitchFamily="18" charset="0"/>
              </a:rPr>
              <a:t>, </a:t>
            </a:r>
            <a:r>
              <a:rPr lang="es-CO" sz="2400" cap="all" dirty="0">
                <a:ea typeface="Calibri" pitchFamily="34" charset="0"/>
                <a:cs typeface="Times New Roman" pitchFamily="18" charset="0"/>
              </a:rPr>
              <a:t>documentos, video, etc.)</a:t>
            </a:r>
            <a:endParaRPr lang="en-US" sz="2400" cap="all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03375"/>
            <a:ext cx="8201025" cy="4503738"/>
          </a:xfrm>
        </p:spPr>
        <p:txBody>
          <a:bodyPr>
            <a:normAutofit lnSpcReduction="10000"/>
          </a:bodyPr>
          <a:lstStyle/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 LAS PRUEBAS PROVIENEN DE RUMORES.</a:t>
            </a: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1430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Es información obtenida de terceros y no proviene del conocimiento personal. Es información de segunda.  Invita al observador a hacer presunciones.  </a:t>
            </a:r>
            <a:endParaRPr lang="es-MX" sz="24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NO SON PERTINENTES AL CASO.</a:t>
            </a: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EL MATERIAL ES CONFIDENCIAL.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endParaRPr lang="es-MX" sz="3200" b="1" dirty="0"/>
          </a:p>
          <a:p>
            <a:pPr>
              <a:buFont typeface="Wingdings" pitchFamily="2" charset="2"/>
              <a:buNone/>
              <a:tabLst>
                <a:tab pos="1143000" algn="l"/>
              </a:tabLst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603375"/>
            <a:ext cx="8201025" cy="4503738"/>
          </a:xfrm>
        </p:spPr>
        <p:txBody>
          <a:bodyPr>
            <a:normAutofit fontScale="92500"/>
          </a:bodyPr>
          <a:lstStyle/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EL ESPECIALISTA NO HA SIDO  RECONOCIDO.</a:t>
            </a: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1430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El perito o especialista no ha sido reconocido por el juez como idóneo para testificar sobre el tema.</a:t>
            </a:r>
            <a:endParaRPr lang="es-MX" sz="24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Char char=""/>
              <a:tabLst>
                <a:tab pos="1143000" algn="l"/>
              </a:tabLst>
            </a:pPr>
            <a:r>
              <a:rPr lang="es-CO" sz="3200" b="1" dirty="0">
                <a:latin typeface="Arial" pitchFamily="34" charset="0"/>
                <a:ea typeface="Calibri" pitchFamily="34" charset="0"/>
                <a:cs typeface="Arial" pitchFamily="34" charset="0"/>
              </a:rPr>
              <a:t>LA PRUEBA MATERIAL NO HA SIDO AUTENTICADA</a:t>
            </a:r>
            <a:r>
              <a:rPr lang="es-CO" b="1" dirty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itchFamily="18" charset="2"/>
              <a:buNone/>
              <a:tabLst>
                <a:tab pos="1143000" algn="l"/>
              </a:tabLst>
            </a:pPr>
            <a:r>
              <a:rPr lang="es-CO" dirty="0">
                <a:latin typeface="Arial" pitchFamily="34" charset="0"/>
                <a:ea typeface="Calibri" pitchFamily="34" charset="0"/>
                <a:cs typeface="Arial" pitchFamily="34" charset="0"/>
              </a:rPr>
              <a:t>   No se ha demostrado que dicha prueba es la prueba original y verdadera.</a:t>
            </a:r>
            <a:endParaRPr lang="es-MX" sz="2400" dirty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0"/>
            <a:ext cx="82296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0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Objeciones a los aspectos materiales de una prueba material</a:t>
            </a:r>
            <a:br>
              <a:rPr kumimoji="0" lang="es-CO" sz="2800" b="0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es-CO" sz="2400" b="0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(fotografías</a:t>
            </a:r>
            <a:r>
              <a:rPr kumimoji="0" lang="es-CO" sz="1800" b="0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s-CO" sz="2400" b="0" i="0" u="none" strike="noStrike" kern="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documentos, video, etc.)</a:t>
            </a:r>
            <a:endParaRPr kumimoji="0" lang="en-US" sz="2400" b="0" i="0" u="none" strike="noStrike" kern="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MATERIA DE REFERENCIA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609600"/>
            <a:ext cx="8077200" cy="19812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ARTICULO </a:t>
            </a:r>
            <a:r>
              <a:rPr lang="en-US" sz="6600" dirty="0" smtClean="0"/>
              <a:t>220</a:t>
            </a:r>
            <a:endParaRPr lang="en-US" sz="6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DECLARACIONES DE TESTIGOS DE REFERENCIA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SV" sz="3600" dirty="0" smtClean="0">
                <a:latin typeface="Arial" pitchFamily="34" charset="0"/>
                <a:cs typeface="Arial" pitchFamily="34" charset="0"/>
              </a:rPr>
              <a:t>Por regla general, no será admisible la práctica de prueba testimonial de referencia, salvo que sea necesario y confiable.</a:t>
            </a:r>
          </a:p>
          <a:p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PRUEBA DE REFERENCIA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Generalmente no se permite.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Realmente, es un chisme.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Peligro: 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Que algo que se dijo fuera del tribunal se utilice sin la oportunidad de confrontar y contrainterrogar</a:t>
            </a:r>
          </a:p>
          <a:p>
            <a:pPr lvl="2">
              <a:buNone/>
            </a:pP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EXCEPCIONES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 Art 221 – El testigo no esta Disponible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Muerte.	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Enfermedad Grave.</a:t>
            </a:r>
          </a:p>
          <a:p>
            <a:pPr lvl="1"/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Circunstancias difíciles o imposible.</a:t>
            </a:r>
          </a:p>
          <a:p>
            <a:pPr>
              <a:buNone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	</a:t>
            </a:r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rmAutofit/>
          </a:bodyPr>
          <a:lstStyle/>
          <a:p>
            <a:r>
              <a:rPr lang="es-SV" sz="4000" dirty="0" smtClean="0"/>
              <a:t>Tener </a:t>
            </a:r>
            <a:r>
              <a:rPr lang="es-SV" sz="4000" dirty="0" smtClean="0"/>
              <a:t>c</a:t>
            </a:r>
            <a:r>
              <a:rPr lang="es-SV" sz="4000" dirty="0" smtClean="0"/>
              <a:t>uidado balancear Articulo 373 con descubrimiento de la verdad</a:t>
            </a:r>
            <a:endParaRPr lang="es-SV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800600"/>
          </a:xfrm>
        </p:spPr>
        <p:txBody>
          <a:bodyPr>
            <a:normAutofit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No es oportunidad de regañar al abogado litigante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No es oportunidad de interponer opinión personal hacia el caso o el esfuerzo del fiscal (balanceado con obligación hacia el acusado) </a:t>
            </a:r>
          </a:p>
          <a:p>
            <a:pPr>
              <a:buNone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Mas</a:t>
            </a:r>
            <a:r>
              <a:rPr lang="en-US" b="1" dirty="0" smtClean="0"/>
              <a:t> </a:t>
            </a:r>
            <a:r>
              <a:rPr lang="en-US" b="1" dirty="0" err="1" smtClean="0"/>
              <a:t>Excepciones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lvl="1"/>
            <a:r>
              <a:rPr lang="es-SV" dirty="0" smtClean="0"/>
              <a:t>Operaciones </a:t>
            </a:r>
            <a:r>
              <a:rPr lang="es-SV" dirty="0" smtClean="0"/>
              <a:t>e</a:t>
            </a:r>
            <a:r>
              <a:rPr lang="es-SV" dirty="0" smtClean="0"/>
              <a:t>ncubiertas de policías</a:t>
            </a:r>
          </a:p>
          <a:p>
            <a:endParaRPr lang="es-SV" dirty="0" smtClean="0"/>
          </a:p>
          <a:p>
            <a:pPr lvl="1"/>
            <a:r>
              <a:rPr lang="es-SV" dirty="0" smtClean="0"/>
              <a:t>Retractación de la victima o testigo, para controlar la credibilidad.</a:t>
            </a:r>
          </a:p>
          <a:p>
            <a:endParaRPr lang="es-SV" dirty="0" smtClean="0"/>
          </a:p>
          <a:p>
            <a:pPr lvl="1"/>
            <a:r>
              <a:rPr lang="es-SV" dirty="0" smtClean="0"/>
              <a:t>Manifestaciones expresadas espontáneamente, en circunstancias implicaban un perjuicio o interés contra interés.</a:t>
            </a:r>
          </a:p>
          <a:p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Excepciones</a:t>
            </a:r>
            <a:r>
              <a:rPr lang="en-US" b="1" dirty="0" smtClean="0"/>
              <a:t>:  </a:t>
            </a:r>
            <a:r>
              <a:rPr lang="en-US" b="1" dirty="0" err="1" smtClean="0"/>
              <a:t>Aun</a:t>
            </a:r>
            <a:r>
              <a:rPr lang="en-US" b="1" dirty="0" smtClean="0"/>
              <a:t> </a:t>
            </a:r>
            <a:r>
              <a:rPr lang="en-US" b="1" dirty="0" err="1" smtClean="0"/>
              <a:t>Disponible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Art. 222 - Declaración Simultánea o inmediatamente después que ocurrió el evento.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Cuando el declarante se encuentra bajo influencia de excitación.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Se tiene que ofrecer bajo pena de inadmisibilidad por juez.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Requisitos</a:t>
            </a:r>
            <a:r>
              <a:rPr lang="en-US" b="1" dirty="0" smtClean="0"/>
              <a:t> </a:t>
            </a:r>
            <a:r>
              <a:rPr lang="en-US" b="1" dirty="0" err="1" smtClean="0"/>
              <a:t>para</a:t>
            </a:r>
            <a:r>
              <a:rPr lang="en-US" b="1" dirty="0" smtClean="0"/>
              <a:t> el </a:t>
            </a:r>
            <a:r>
              <a:rPr lang="en-US" b="1" dirty="0" err="1" smtClean="0"/>
              <a:t>Ofrecimiento</a:t>
            </a:r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Art. 223 – El ofrecimiento de testigos de referencia se efectuará, bajo pena de inadmisibilidad, de manera expresa y justificada, cumpliendo los presupuestos indicados en los artículos anteriores. </a:t>
            </a:r>
            <a:r>
              <a:rPr lang="es-SV" dirty="0" smtClean="0"/>
              <a:t>	</a:t>
            </a:r>
          </a:p>
          <a:p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ERRORES MAS COMUNES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No toda pregunta sugestiva llega al punto clave:  preguntas transicionales.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Pertinencia o Relevancia a veces se descubre durante el desarrollo del caso: “señoría, la relevancia se revela mas adelante durante el juicio…</a:t>
            </a:r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838" y="0"/>
            <a:ext cx="2523744" cy="1371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ERROR COMUN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La pregunta fue hecha durante directo y estamos ahora en </a:t>
            </a:r>
            <a:r>
              <a:rPr lang="es-SV" i="1" dirty="0" smtClean="0">
                <a:latin typeface="Arial" pitchFamily="34" charset="0"/>
                <a:cs typeface="Arial" pitchFamily="34" charset="0"/>
              </a:rPr>
              <a:t>contra</a:t>
            </a:r>
            <a:r>
              <a:rPr lang="es-SV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No logró contestar el testigo la pregunta?</a:t>
            </a:r>
          </a:p>
          <a:p>
            <a:pPr marL="342900" indent="-342900">
              <a:buFont typeface="+mj-lt"/>
              <a:buAutoNum type="arabicPeriod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La abogada está preparando impugnar testigo usando el sistema de</a:t>
            </a:r>
          </a:p>
          <a:p>
            <a:pPr marL="342900" indent="-342900">
              <a:buNone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342900" indent="-342900"/>
            <a:r>
              <a:rPr lang="es-SV" dirty="0" smtClean="0">
                <a:latin typeface="Arial" pitchFamily="34" charset="0"/>
                <a:cs typeface="Arial" pitchFamily="34" charset="0"/>
              </a:rPr>
              <a:t>Confirmar</a:t>
            </a:r>
          </a:p>
          <a:p>
            <a:pPr marL="342900" indent="-342900"/>
            <a:r>
              <a:rPr lang="es-SV" dirty="0" smtClean="0">
                <a:latin typeface="Arial" pitchFamily="34" charset="0"/>
                <a:cs typeface="Arial" pitchFamily="34" charset="0"/>
              </a:rPr>
              <a:t>Acreditar</a:t>
            </a:r>
          </a:p>
          <a:p>
            <a:pPr marL="342900" indent="-342900"/>
            <a:r>
              <a:rPr lang="es-SV" dirty="0" smtClean="0">
                <a:latin typeface="Arial" pitchFamily="34" charset="0"/>
                <a:cs typeface="Arial" pitchFamily="34" charset="0"/>
              </a:rPr>
              <a:t>¿Confrontar?</a:t>
            </a:r>
          </a:p>
          <a:p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endParaRPr lang="es-SV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67838" y="1828800"/>
            <a:ext cx="2468880" cy="4473218"/>
          </a:xfrm>
        </p:spPr>
        <p:txBody>
          <a:bodyPr>
            <a:noAutofit/>
          </a:bodyPr>
          <a:lstStyle/>
          <a:p>
            <a:r>
              <a:rPr lang="es-SV" sz="4000" smtClean="0">
                <a:latin typeface="+mj-lt"/>
                <a:cs typeface="Arial" pitchFamily="34" charset="0"/>
              </a:rPr>
              <a:t>No toda pregunta repetitiva automaticamente es </a:t>
            </a:r>
            <a:r>
              <a:rPr lang="es-SV" sz="4000" smtClean="0">
                <a:latin typeface="+mj-lt"/>
                <a:cs typeface="Arial" pitchFamily="34" charset="0"/>
              </a:rPr>
              <a:t>objecionable!!!!&gt;&gt;&gt;&gt;</a:t>
            </a:r>
            <a:endParaRPr lang="es-SV" sz="4000">
              <a:latin typeface="+mj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smtClean="0"/>
              <a:t>Tramite</a:t>
            </a:r>
            <a:r>
              <a:rPr lang="es-SV" smtClean="0"/>
              <a:t> de las </a:t>
            </a:r>
            <a:r>
              <a:rPr lang="es-SV" smtClean="0"/>
              <a:t>objeciones</a:t>
            </a:r>
            <a:r>
              <a:rPr lang="es-SV" smtClean="0"/>
              <a:t/>
            </a:r>
            <a:br>
              <a:rPr lang="es-SV" smtClean="0"/>
            </a:b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Motivación de la decisión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No es oportunidad de dar explicación complicada con tema del caso, con argumento y conclusiones</a:t>
            </a:r>
          </a:p>
          <a:p>
            <a:pPr lvl="2"/>
            <a:r>
              <a:rPr lang="es-SV" i="1" dirty="0" smtClean="0">
                <a:latin typeface="Arial" pitchFamily="34" charset="0"/>
                <a:cs typeface="Arial" pitchFamily="34" charset="0"/>
              </a:rPr>
              <a:t>“Objeción, no relevante”</a:t>
            </a: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SV" dirty="0" smtClean="0">
                <a:latin typeface="Arial" pitchFamily="34" charset="0"/>
                <a:cs typeface="Arial" pitchFamily="34" charset="0"/>
              </a:rPr>
              <a:t> Dejar que el juez decida</a:t>
            </a:r>
          </a:p>
          <a:p>
            <a:pPr lvl="3"/>
            <a:r>
              <a:rPr lang="es-SV" i="1" dirty="0" smtClean="0">
                <a:latin typeface="Arial" pitchFamily="34" charset="0"/>
                <a:cs typeface="Arial" pitchFamily="34" charset="0"/>
              </a:rPr>
              <a:t>La decisión debe ser rápido, al punto, y conclusiva. 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Consecuencias jurídicas.</a:t>
            </a:r>
            <a:endParaRPr lang="es-SV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REVOCATORIA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Materia de objeciones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Solo  hay revocatoria sobre la base de la decisión.</a:t>
            </a:r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OBJECION!!!!</a:t>
            </a:r>
            <a:endParaRPr lang="en-US" dirty="0"/>
          </a:p>
        </p:txBody>
      </p:sp>
      <p:pic>
        <p:nvPicPr>
          <p:cNvPr id="6" name="Content Placeholder 5" descr="Jack Nicholson in A Few Good Men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905000"/>
            <a:ext cx="4419599" cy="4038600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0"/>
            <a:ext cx="8077200" cy="2362200"/>
          </a:xfrm>
        </p:spPr>
        <p:txBody>
          <a:bodyPr>
            <a:normAutofit/>
          </a:bodyPr>
          <a:lstStyle/>
          <a:p>
            <a:r>
              <a:rPr lang="es-SV" smtClean="0"/>
              <a:t>			</a:t>
            </a:r>
            <a:r>
              <a:rPr lang="es-SV" smtClean="0"/>
              <a:t>	</a:t>
            </a:r>
            <a:r>
              <a:rPr lang="es-SV" sz="2800" smtClean="0"/>
              <a:t>Celeste </a:t>
            </a:r>
            <a:r>
              <a:rPr lang="es-SV" sz="2800" smtClean="0"/>
              <a:t>S</a:t>
            </a:r>
            <a:r>
              <a:rPr lang="es-SV" sz="2800" smtClean="0"/>
              <a:t>. </a:t>
            </a:r>
            <a:r>
              <a:rPr lang="es-SV" sz="2800" smtClean="0"/>
              <a:t>Higgins</a:t>
            </a:r>
            <a:r>
              <a:rPr lang="es-SV" sz="2800" smtClean="0"/>
              <a:t>, </a:t>
            </a:r>
            <a:r>
              <a:rPr lang="es-SV" sz="2800" smtClean="0"/>
              <a:t>Esq</a:t>
            </a:r>
            <a:r>
              <a:rPr lang="es-SV" sz="2800" smtClean="0"/>
              <a:t>. </a:t>
            </a:r>
            <a:r>
              <a:rPr lang="es-SV" sz="2800" smtClean="0"/>
              <a:t/>
            </a:r>
            <a:br>
              <a:rPr lang="es-SV" sz="2800" smtClean="0"/>
            </a:br>
            <a:r>
              <a:rPr lang="es-SV" sz="2800" smtClean="0"/>
              <a:t>				San Salvador, El Salvador</a:t>
            </a:r>
            <a:br>
              <a:rPr lang="es-SV" sz="2800" smtClean="0"/>
            </a:br>
            <a:r>
              <a:rPr lang="es-SV" sz="2800" smtClean="0"/>
              <a:t>			</a:t>
            </a:r>
            <a:r>
              <a:rPr lang="es-SV" sz="2800" smtClean="0"/>
              <a:t>	Enero 31 – Febrero </a:t>
            </a:r>
            <a:r>
              <a:rPr lang="es-SV" sz="2800" smtClean="0"/>
              <a:t>4</a:t>
            </a:r>
            <a:r>
              <a:rPr lang="es-SV" sz="2800" smtClean="0"/>
              <a:t>, </a:t>
            </a:r>
            <a:r>
              <a:rPr lang="es-SV" sz="2800" smtClean="0"/>
              <a:t>2011</a:t>
            </a:r>
            <a:endParaRPr lang="es-S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000"/>
            <a:ext cx="8077200" cy="2286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OBJECIONES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TÉCNICAS </a:t>
            </a:r>
            <a:r>
              <a:rPr lang="en-US" dirty="0" smtClean="0"/>
              <a:t>DE LA </a:t>
            </a:r>
            <a:r>
              <a:rPr lang="en-US" dirty="0" smtClean="0"/>
              <a:t>OBJECIÓN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Formas de objeción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Situación que admiten objeciones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A las preguntas de testigos y peritos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A las respuestas de testigos y peritos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Al interrogatorio judicial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Al interrogatorio del imputado</a:t>
            </a:r>
          </a:p>
          <a:p>
            <a:pPr lvl="1"/>
            <a:r>
              <a:rPr lang="es-SV" dirty="0" smtClean="0">
                <a:latin typeface="Arial" pitchFamily="34" charset="0"/>
                <a:cs typeface="Arial" pitchFamily="34" charset="0"/>
              </a:rPr>
              <a:t>Comportamiento no verbalizado</a:t>
            </a:r>
          </a:p>
          <a:p>
            <a:pPr lvl="1"/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rmAutofit/>
          </a:bodyPr>
          <a:lstStyle/>
          <a:p>
            <a:r>
              <a:rPr lang="es-SV" sz="3600" dirty="0" smtClean="0">
                <a:latin typeface="Arial" pitchFamily="34" charset="0"/>
                <a:cs typeface="Arial" pitchFamily="34" charset="0"/>
              </a:rPr>
              <a:t>REQUISITOS PARA ADJUDICAR</a:t>
            </a:r>
            <a:r>
              <a:rPr lang="es-SV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SV" dirty="0" smtClean="0">
                <a:latin typeface="Arial" pitchFamily="34" charset="0"/>
                <a:cs typeface="Arial" pitchFamily="34" charset="0"/>
              </a:rPr>
            </a:br>
            <a:endParaRPr lang="es-SV" dirty="0"/>
          </a:p>
        </p:txBody>
      </p:sp>
      <p:pic>
        <p:nvPicPr>
          <p:cNvPr id="4" name="Content Placeholder 3" descr="Judge Juy in Cou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781031"/>
            <a:ext cx="6938253" cy="486713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JUEZ DEBE INSISTIR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199"/>
          </a:xfrm>
        </p:spPr>
        <p:txBody>
          <a:bodyPr>
            <a:normAutofit fontScale="92500" lnSpcReduction="20000"/>
          </a:bodyPr>
          <a:lstStyle/>
          <a:p>
            <a:pPr marL="457200" indent="-273050">
              <a:lnSpc>
                <a:spcPct val="9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s-CO" sz="4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Que la </a:t>
            </a:r>
            <a:r>
              <a:rPr lang="es-CO" sz="4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objeción </a:t>
            </a:r>
            <a:r>
              <a:rPr lang="es-CO" sz="4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se haga con una voz:</a:t>
            </a:r>
          </a:p>
          <a:p>
            <a:pPr marL="457200" indent="-273050">
              <a:lnSpc>
                <a:spcPct val="95000"/>
              </a:lnSpc>
              <a:spcBef>
                <a:spcPct val="0"/>
              </a:spcBef>
              <a:buFont typeface="Wingdings" pitchFamily="2" charset="2"/>
              <a:buNone/>
            </a:pPr>
            <a:endParaRPr lang="es-MX" sz="42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buFont typeface="Georgia" pitchFamily="18" charset="0"/>
              <a:buAutoNum type="arabicPeriod"/>
            </a:pPr>
            <a:r>
              <a:rPr lang="es-CO" sz="4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Clara</a:t>
            </a:r>
            <a:endParaRPr lang="es-MX" sz="42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Georgia" pitchFamily="18" charset="0"/>
              <a:buAutoNum type="arabicPeriod"/>
            </a:pPr>
            <a:endParaRPr lang="es-CO" sz="42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Georgia" pitchFamily="18" charset="0"/>
              <a:buAutoNum type="arabicPeriod"/>
            </a:pPr>
            <a:r>
              <a:rPr lang="es-CO" sz="4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Firme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Georgia" pitchFamily="18" charset="0"/>
              <a:buAutoNum type="arabicPeriod"/>
            </a:pPr>
            <a:endParaRPr lang="es-MX" sz="44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Georgia" pitchFamily="18" charset="0"/>
              <a:buAutoNum type="arabicPeriod"/>
            </a:pPr>
            <a:r>
              <a:rPr lang="es-MX" sz="4400" dirty="0" smtClean="0">
                <a:latin typeface="Arial" pitchFamily="34" charset="0"/>
                <a:cs typeface="Arial" pitchFamily="34" charset="0"/>
              </a:rPr>
              <a:t>  La objeción debe hacerse con </a:t>
            </a:r>
            <a:r>
              <a:rPr lang="es-MX" sz="4400" dirty="0" smtClean="0">
                <a:latin typeface="Arial" pitchFamily="34" charset="0"/>
                <a:cs typeface="Arial" pitchFamily="34" charset="0"/>
              </a:rPr>
              <a:t>una razón </a:t>
            </a:r>
            <a:r>
              <a:rPr lang="es-MX" sz="4400" dirty="0" smtClean="0">
                <a:latin typeface="Arial" pitchFamily="34" charset="0"/>
                <a:cs typeface="Arial" pitchFamily="34" charset="0"/>
              </a:rPr>
              <a:t>legal breve.</a:t>
            </a:r>
          </a:p>
          <a:p>
            <a:pPr lvl="1">
              <a:lnSpc>
                <a:spcPct val="95000"/>
              </a:lnSpc>
              <a:spcBef>
                <a:spcPct val="0"/>
              </a:spcBef>
              <a:spcAft>
                <a:spcPts val="1000"/>
              </a:spcAft>
              <a:buFont typeface="Georgia" pitchFamily="18" charset="0"/>
              <a:buAutoNum type="arabicPeriod"/>
            </a:pPr>
            <a:endParaRPr lang="es-CO" sz="3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IMPORTANTE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es-SV" sz="4000" dirty="0" smtClean="0">
                <a:latin typeface="Arial" pitchFamily="34" charset="0"/>
                <a:cs typeface="Arial" pitchFamily="34" charset="0"/>
              </a:rPr>
              <a:t>El código indica Articulo 210:</a:t>
            </a:r>
          </a:p>
          <a:p>
            <a:pPr lvl="2"/>
            <a:endParaRPr lang="es-SV" sz="36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SV" sz="4000" dirty="0" smtClean="0">
                <a:latin typeface="Arial" pitchFamily="34" charset="0"/>
                <a:cs typeface="Arial" pitchFamily="34" charset="0"/>
              </a:rPr>
              <a:t>Si no se objeta oportunamente en la audiencia, se entenderá que se ha renunciado a ejercer este derecho</a:t>
            </a:r>
            <a:endParaRPr lang="es-SV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ARTICULO </a:t>
            </a:r>
            <a:r>
              <a:rPr lang="en-US" sz="6000" dirty="0" smtClean="0"/>
              <a:t>211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Interpuesta la objeción, el juez o tribunal resolverá inmediatamente, admitiéndola o rechazándola; si la admite, el juez en su caso indicará al interrogador que reformule su pregunta.  Lo resuelto por el juez admitirá el recurso de revocatoria. </a:t>
            </a:r>
            <a:endParaRPr lang="es-SV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92352"/>
          </a:xfrm>
        </p:spPr>
        <p:txBody>
          <a:bodyPr>
            <a:noAutofit/>
          </a:bodyPr>
          <a:lstStyle/>
          <a:p>
            <a:r>
              <a:rPr lang="en-US" sz="4400" dirty="0" smtClean="0"/>
              <a:t>¿C</a:t>
            </a:r>
            <a:r>
              <a:rPr lang="en-US" sz="4400" dirty="0" smtClean="0"/>
              <a:t>UÁLES </a:t>
            </a:r>
            <a:r>
              <a:rPr lang="en-US" sz="4400" dirty="0" smtClean="0"/>
              <a:t>SON LAS </a:t>
            </a:r>
            <a:r>
              <a:rPr lang="en-US" sz="4400" dirty="0" smtClean="0"/>
              <a:t>OBJECIONES </a:t>
            </a:r>
            <a:r>
              <a:rPr lang="en-US" sz="4400" dirty="0" smtClean="0"/>
              <a:t>MAS COMUNES?</a:t>
            </a:r>
            <a:endParaRPr lang="en-US" sz="4400" dirty="0"/>
          </a:p>
        </p:txBody>
      </p:sp>
      <p:pic>
        <p:nvPicPr>
          <p:cNvPr id="4" name="Content Placeholder 3" descr="Alan Shore Closing 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955800"/>
            <a:ext cx="5334000" cy="438943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444</TotalTime>
  <Words>1012</Words>
  <Application>Microsoft Office PowerPoint</Application>
  <PresentationFormat>Presentación en pantalla (4:3)</PresentationFormat>
  <Paragraphs>193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39" baseType="lpstr">
      <vt:lpstr>Module</vt:lpstr>
      <vt:lpstr>    Celeste S. Higgins, Esq.      San Salvador, El Salvador     Enero 31 – Febrero 4, 2011</vt:lpstr>
      <vt:lpstr>GENERALIDADES</vt:lpstr>
      <vt:lpstr>Tener cuidado balancear Articulo 373 con descubrimiento de la verdad</vt:lpstr>
      <vt:lpstr>TÉCNICAS DE LA OBJECIÓN</vt:lpstr>
      <vt:lpstr>REQUISITOS PARA ADJUDICAR </vt:lpstr>
      <vt:lpstr>JUEZ DEBE INSISTIR </vt:lpstr>
      <vt:lpstr>IMPORTANTE</vt:lpstr>
      <vt:lpstr>ARTICULO 211</vt:lpstr>
      <vt:lpstr>¿CUÁLES SON LAS OBJECIONES MAS COMUNES?</vt:lpstr>
      <vt:lpstr>OBJECIONES MAS COMUNES</vt:lpstr>
      <vt:lpstr>PREGUNTAS</vt:lpstr>
      <vt:lpstr> OBJECIONES A LA FORMULACIÓN DE LA PREGUNTA:</vt:lpstr>
      <vt:lpstr>OBJECIONES A LA FORMULACIÓN DE LA PREGUNTA:</vt:lpstr>
      <vt:lpstr>OBJECIONES A LA FORMULACIÓN DE LA PREGUNTA:</vt:lpstr>
      <vt:lpstr>OBJECIONES A LA FORMULACIÓN DE LA PREGUNTA:</vt:lpstr>
      <vt:lpstr>OBJECIONES  A LOS ASPECTOS  MATERIALES DE PREGUNTA:</vt:lpstr>
      <vt:lpstr>OBJECIONES  A LOS ASPECTOS MATERIALES DE PREGUNTA:</vt:lpstr>
      <vt:lpstr>OBJECIONES  A LOS ASPECTOS MATERIALES DE PREGUNTA:</vt:lpstr>
      <vt:lpstr>RESPUESTAS</vt:lpstr>
      <vt:lpstr>OBJECIONES A LA FORMULACIÓN DE LA RESPUESTA:</vt:lpstr>
      <vt:lpstr>  OBJECIONES A LOS ASPECTOS MATERIALES DE UNA RESPUESTA:</vt:lpstr>
      <vt:lpstr>OBJECIONES A LOS ASPECTOS MATERIALES DE UNA RESPUESTA:</vt:lpstr>
      <vt:lpstr>PRUEBAS</vt:lpstr>
      <vt:lpstr>Objeciones a los aspectos materiales de una prueba material (fotografías, documentos, video, etc.)</vt:lpstr>
      <vt:lpstr>Diapositiva 25</vt:lpstr>
      <vt:lpstr>MATERIA DE REFERENCIA</vt:lpstr>
      <vt:lpstr>DECLARACIONES DE TESTIGOS DE REFERENCIA</vt:lpstr>
      <vt:lpstr>LA PRUEBA DE REFERENCIA</vt:lpstr>
      <vt:lpstr>EXCEPCIONES</vt:lpstr>
      <vt:lpstr>Mas Excepciones</vt:lpstr>
      <vt:lpstr>Excepciones:  Aun Disponible</vt:lpstr>
      <vt:lpstr>Requisitos para el Ofrecimiento-</vt:lpstr>
      <vt:lpstr>ERRORES MAS COMUNES </vt:lpstr>
      <vt:lpstr>ERROR COMUN</vt:lpstr>
      <vt:lpstr>Tramite de las objeciones </vt:lpstr>
      <vt:lpstr>REVOCATORIA</vt:lpstr>
      <vt:lpstr>OBJECION!!!!</vt:lpstr>
      <vt:lpstr>    Celeste S. Higgins, Esq.      San Salvador, El Salvador     Enero 31 – Febrero 4, 2011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Celeste S. Higgins, Esq.      San Salvador, El Salvador     Enero 17 – Enero 21, 2011</dc:title>
  <dc:creator>Owner</dc:creator>
  <cp:lastModifiedBy>jhernandez</cp:lastModifiedBy>
  <cp:revision>10</cp:revision>
  <dcterms:created xsi:type="dcterms:W3CDTF">2011-01-18T15:14:35Z</dcterms:created>
  <dcterms:modified xsi:type="dcterms:W3CDTF">2011-02-03T15:42:46Z</dcterms:modified>
</cp:coreProperties>
</file>