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5" r:id="rId3"/>
    <p:sldId id="273" r:id="rId4"/>
    <p:sldId id="274" r:id="rId5"/>
    <p:sldId id="267" r:id="rId6"/>
    <p:sldId id="268" r:id="rId7"/>
    <p:sldId id="256" r:id="rId8"/>
    <p:sldId id="258" r:id="rId9"/>
    <p:sldId id="259" r:id="rId10"/>
    <p:sldId id="264" r:id="rId11"/>
    <p:sldId id="261" r:id="rId12"/>
    <p:sldId id="262" r:id="rId13"/>
    <p:sldId id="266" r:id="rId14"/>
    <p:sldId id="265" r:id="rId15"/>
    <p:sldId id="272" r:id="rId16"/>
    <p:sldId id="270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176A74-3E33-413B-8B75-C870019DDA3B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50CAA3-1634-4D6E-8B85-8D12B7893B9A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176A74-3E33-413B-8B75-C870019DDA3B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50CAA3-1634-4D6E-8B85-8D12B7893B9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176A74-3E33-413B-8B75-C870019DDA3B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50CAA3-1634-4D6E-8B85-8D12B7893B9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176A74-3E33-413B-8B75-C870019DDA3B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50CAA3-1634-4D6E-8B85-8D12B7893B9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176A74-3E33-413B-8B75-C870019DDA3B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50CAA3-1634-4D6E-8B85-8D12B7893B9A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176A74-3E33-413B-8B75-C870019DDA3B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50CAA3-1634-4D6E-8B85-8D12B7893B9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176A74-3E33-413B-8B75-C870019DDA3B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50CAA3-1634-4D6E-8B85-8D12B7893B9A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176A74-3E33-413B-8B75-C870019DDA3B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50CAA3-1634-4D6E-8B85-8D12B7893B9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176A74-3E33-413B-8B75-C870019DDA3B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50CAA3-1634-4D6E-8B85-8D12B7893B9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176A74-3E33-413B-8B75-C870019DDA3B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50CAA3-1634-4D6E-8B85-8D12B7893B9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7F176A74-3E33-413B-8B75-C870019DDA3B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6450CAA3-1634-4D6E-8B85-8D12B7893B9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F176A74-3E33-413B-8B75-C870019DDA3B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6450CAA3-1634-4D6E-8B85-8D12B7893B9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5800" y="914400"/>
            <a:ext cx="7772400" cy="3962399"/>
          </a:xfrm>
        </p:spPr>
        <p:txBody>
          <a:bodyPr>
            <a:normAutofit/>
          </a:bodyPr>
          <a:lstStyle/>
          <a:p>
            <a:r>
              <a:rPr lang="es-SV" dirty="0" smtClean="0"/>
              <a:t/>
            </a:r>
            <a:br>
              <a:rPr lang="es-SV" dirty="0" smtClean="0"/>
            </a:br>
            <a:r>
              <a:rPr lang="es-SV" dirty="0" smtClean="0"/>
              <a:t>Alegato de Apertura</a:t>
            </a:r>
            <a:br>
              <a:rPr lang="es-SV" dirty="0" smtClean="0"/>
            </a:br>
            <a:r>
              <a:rPr lang="es-SV" dirty="0" smtClean="0"/>
              <a:t/>
            </a:r>
            <a:br>
              <a:rPr lang="es-SV" dirty="0" smtClean="0"/>
            </a:br>
            <a:r>
              <a:rPr lang="es-SV" dirty="0" smtClean="0"/>
              <a:t>v.</a:t>
            </a:r>
            <a:br>
              <a:rPr lang="es-SV" dirty="0" smtClean="0"/>
            </a:br>
            <a:r>
              <a:rPr lang="es-SV" dirty="0" smtClean="0"/>
              <a:t/>
            </a:r>
            <a:br>
              <a:rPr lang="es-SV" dirty="0" smtClean="0"/>
            </a:br>
            <a:r>
              <a:rPr lang="es-SV" dirty="0" smtClean="0"/>
              <a:t>Alegato de Clausura</a:t>
            </a:r>
            <a:endParaRPr lang="es-SV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371600" y="5105400"/>
            <a:ext cx="6400800" cy="1447800"/>
          </a:xfrm>
        </p:spPr>
        <p:txBody>
          <a:bodyPr/>
          <a:lstStyle/>
          <a:p>
            <a:pPr algn="r"/>
            <a:r>
              <a:rPr lang="es-SV" smtClean="0"/>
              <a:t>			Celeste S. Higgins</a:t>
            </a:r>
          </a:p>
          <a:p>
            <a:pPr algn="r"/>
            <a:r>
              <a:rPr lang="es-SV" smtClean="0"/>
              <a:t>			San Salvador, El Salvador</a:t>
            </a:r>
          </a:p>
          <a:p>
            <a:pPr algn="r"/>
            <a:r>
              <a:rPr lang="es-SV" smtClean="0"/>
              <a:t>		</a:t>
            </a:r>
            <a:r>
              <a:rPr lang="es-SV" smtClean="0"/>
              <a:t>	Enero 31 </a:t>
            </a:r>
            <a:r>
              <a:rPr lang="es-SV" smtClean="0"/>
              <a:t>–</a:t>
            </a:r>
            <a:r>
              <a:rPr lang="es-SV" smtClean="0"/>
              <a:t>Febrero </a:t>
            </a:r>
            <a:r>
              <a:rPr lang="es-SV" smtClean="0"/>
              <a:t>4</a:t>
            </a:r>
            <a:r>
              <a:rPr lang="es-SV" smtClean="0"/>
              <a:t>, </a:t>
            </a:r>
            <a:r>
              <a:rPr lang="es-SV" smtClean="0"/>
              <a:t>2011</a:t>
            </a:r>
            <a:endParaRPr lang="es-SV"/>
          </a:p>
        </p:txBody>
      </p:sp>
      <p:pic>
        <p:nvPicPr>
          <p:cNvPr id="4" name="Picture 4" descr="logousaid"/>
          <p:cNvPicPr>
            <a:picLocks noChangeAspect="1" noChangeArrowheads="1"/>
          </p:cNvPicPr>
          <p:nvPr/>
        </p:nvPicPr>
        <p:blipFill>
          <a:blip r:embed="rId2" cstate="print"/>
          <a:srcRect r="59575"/>
          <a:stretch>
            <a:fillRect/>
          </a:stretch>
        </p:blipFill>
        <p:spPr bwMode="auto">
          <a:xfrm>
            <a:off x="762000" y="457200"/>
            <a:ext cx="2643188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n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0" y="457200"/>
            <a:ext cx="1211263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DIFERENCIA </a:t>
            </a:r>
            <a:r>
              <a:rPr lang="en-US" dirty="0" smtClean="0"/>
              <a:t>IMPORTANTE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s-SV" dirty="0" smtClean="0"/>
              <a:t>La Fiscalía tiene que reconocer su carga y prometer que la va cumplir </a:t>
            </a:r>
          </a:p>
          <a:p>
            <a:endParaRPr lang="es-SV" dirty="0" smtClean="0"/>
          </a:p>
          <a:p>
            <a:endParaRPr lang="es-SV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676401"/>
            <a:ext cx="4038600" cy="5181600"/>
          </a:xfrm>
        </p:spPr>
        <p:txBody>
          <a:bodyPr>
            <a:normAutofit/>
          </a:bodyPr>
          <a:lstStyle/>
          <a:p>
            <a:r>
              <a:rPr lang="es-SV" dirty="0" smtClean="0"/>
              <a:t>La Defensa NO TIENE QUE DECIR NADA como no tiene cargo, ni obligación, se puede quedar callado!</a:t>
            </a:r>
          </a:p>
          <a:p>
            <a:r>
              <a:rPr lang="es-SV" dirty="0" smtClean="0"/>
              <a:t>Si dice algo, se debe de enfocar en</a:t>
            </a:r>
          </a:p>
          <a:p>
            <a:pPr lvl="1"/>
            <a:r>
              <a:rPr lang="es-SV" dirty="0" smtClean="0"/>
              <a:t>Mas allá de una duda razonable.</a:t>
            </a:r>
          </a:p>
          <a:p>
            <a:pPr lvl="1"/>
            <a:r>
              <a:rPr lang="es-SV" dirty="0" smtClean="0"/>
              <a:t>Presunción de inocencia</a:t>
            </a:r>
            <a:endParaRPr lang="es-SV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SV" smtClean="0"/>
              <a:t>La Fiscalia</a:t>
            </a:r>
            <a:endParaRPr lang="es-SV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s-SV" dirty="0" smtClean="0"/>
              <a:t>En  la apertura, la fiscalía tiene que anunciar cuales son”</a:t>
            </a:r>
          </a:p>
          <a:p>
            <a:pPr lvl="1"/>
            <a:r>
              <a:rPr lang="es-SV" dirty="0" smtClean="0"/>
              <a:t>Los cargos.</a:t>
            </a:r>
          </a:p>
          <a:p>
            <a:pPr lvl="1"/>
            <a:r>
              <a:rPr lang="es-SV" dirty="0" smtClean="0"/>
              <a:t>Los elementos de los cargos.</a:t>
            </a:r>
          </a:p>
          <a:p>
            <a:pPr lvl="1"/>
            <a:r>
              <a:rPr lang="es-SV" dirty="0" smtClean="0"/>
              <a:t>Como van a comprobar esos cargos.</a:t>
            </a:r>
            <a:endParaRPr lang="es-SV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s-SV" dirty="0" smtClean="0"/>
              <a:t>En la clausura, la fiscalía tiene que describir </a:t>
            </a:r>
          </a:p>
          <a:p>
            <a:pPr lvl="1"/>
            <a:r>
              <a:rPr lang="es-SV" dirty="0" smtClean="0"/>
              <a:t>Cuáles eran los cargos.</a:t>
            </a:r>
          </a:p>
          <a:p>
            <a:pPr lvl="1"/>
            <a:r>
              <a:rPr lang="es-SV" dirty="0" smtClean="0"/>
              <a:t>Los elementos.</a:t>
            </a:r>
          </a:p>
          <a:p>
            <a:pPr lvl="1"/>
            <a:r>
              <a:rPr lang="es-SV" dirty="0" smtClean="0"/>
              <a:t>Cómo los comprobaron</a:t>
            </a:r>
          </a:p>
          <a:p>
            <a:pPr lvl="1"/>
            <a:r>
              <a:rPr lang="es-SV" dirty="0" smtClean="0"/>
              <a:t>Contestar cualquier duda que presento la defensa durante el juicio</a:t>
            </a:r>
            <a:endParaRPr lang="es-SV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SV" smtClean="0"/>
              <a:t>La </a:t>
            </a:r>
            <a:r>
              <a:rPr lang="es-SV" smtClean="0"/>
              <a:t>Defensa</a:t>
            </a:r>
            <a:endParaRPr lang="es-SV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s-SV" dirty="0" smtClean="0"/>
              <a:t>La apertura generalmente es corta y trata de pedir que la corte mantenga mente abierta hasta la conclusión</a:t>
            </a:r>
          </a:p>
          <a:p>
            <a:r>
              <a:rPr lang="es-SV" dirty="0" smtClean="0"/>
              <a:t>Casi nunca promete nada  </a:t>
            </a:r>
            <a:r>
              <a:rPr lang="es-SV" i="1" dirty="0" smtClean="0"/>
              <a:t>PORQUE NO TIENE OBLIGACION DE PROBAR  NINGUNA COSA</a:t>
            </a:r>
            <a:endParaRPr lang="es-SV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s-SV" dirty="0" smtClean="0"/>
              <a:t>La clausura generalmente explica todas las razones por qué la fiscalía no pudo probar el caso.</a:t>
            </a:r>
          </a:p>
          <a:p>
            <a:endParaRPr lang="es-SV" dirty="0" smtClean="0"/>
          </a:p>
          <a:p>
            <a:r>
              <a:rPr lang="es-SV" dirty="0" smtClean="0"/>
              <a:t>Ataca cualquier promesa que haya hecho la fiscalía, que quedo sin cumplir,</a:t>
            </a:r>
            <a:endParaRPr lang="es-SV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24000"/>
          </a:xfrm>
        </p:spPr>
        <p:txBody>
          <a:bodyPr/>
          <a:lstStyle/>
          <a:p>
            <a:r>
              <a:rPr lang="en-US" dirty="0" smtClean="0"/>
              <a:t>AMBAS TIENEN QUE ANALIZAR LOS HECHOS Y LO QUE SE </a:t>
            </a:r>
            <a:r>
              <a:rPr lang="en-US" dirty="0" smtClean="0"/>
              <a:t>COMPROBÓ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5087499"/>
          </a:xfrm>
        </p:spPr>
        <p:txBody>
          <a:bodyPr/>
          <a:lstStyle/>
          <a:p>
            <a:r>
              <a:rPr lang="es-SV" dirty="0" smtClean="0"/>
              <a:t>Cada testigo </a:t>
            </a:r>
          </a:p>
          <a:p>
            <a:endParaRPr lang="es-SV" dirty="0" smtClean="0"/>
          </a:p>
          <a:p>
            <a:r>
              <a:rPr lang="es-SV" dirty="0" smtClean="0"/>
              <a:t>Como testifico</a:t>
            </a:r>
          </a:p>
          <a:p>
            <a:endParaRPr lang="es-SV" dirty="0" smtClean="0"/>
          </a:p>
          <a:p>
            <a:r>
              <a:rPr lang="es-SV" dirty="0" smtClean="0"/>
              <a:t>La significancia del testimonio</a:t>
            </a:r>
          </a:p>
          <a:p>
            <a:endParaRPr lang="es-SV" dirty="0" smtClean="0"/>
          </a:p>
          <a:p>
            <a:r>
              <a:rPr lang="es-SV" dirty="0" smtClean="0"/>
              <a:t>Como se aplica la información a los hechos</a:t>
            </a:r>
            <a:endParaRPr lang="es-SV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5087499"/>
          </a:xfrm>
        </p:spPr>
        <p:txBody>
          <a:bodyPr/>
          <a:lstStyle/>
          <a:p>
            <a:r>
              <a:rPr lang="es-SV" dirty="0" smtClean="0"/>
              <a:t>Cada parte tiene que analizar como los hechos , testimonios y  pruebas , adelantan la teoría del caso de cada  parte</a:t>
            </a:r>
          </a:p>
          <a:p>
            <a:endParaRPr lang="es-SV" dirty="0" smtClean="0"/>
          </a:p>
          <a:p>
            <a:r>
              <a:rPr lang="es-SV" dirty="0" smtClean="0"/>
              <a:t>Usar conclusiones lógicas, con sentido común.</a:t>
            </a:r>
            <a:endParaRPr lang="es-SV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GENERALMENTE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SV" dirty="0" smtClean="0"/>
              <a:t>Ninguno se debe leer .  En vez, se tiene que comunicarse con la juez.  Leyendo no es comunicación efectiva.</a:t>
            </a:r>
          </a:p>
          <a:p>
            <a:r>
              <a:rPr lang="es-SV" dirty="0" smtClean="0"/>
              <a:t>No se presentan papeles ni testimonios ni lectura de memoriales, jurisprudenciales ni doctrinal.</a:t>
            </a:r>
          </a:p>
          <a:p>
            <a:r>
              <a:rPr lang="es-SV" dirty="0" smtClean="0"/>
              <a:t>Deben de usar las pruebas que se introducieron durante el curso del juicio para avanzar la teoría del caso</a:t>
            </a:r>
          </a:p>
          <a:p>
            <a:endParaRPr lang="es-SV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	</a:t>
            </a:r>
            <a:r>
              <a:rPr lang="en-US" dirty="0" smtClean="0"/>
              <a:t>¿</a:t>
            </a:r>
            <a:r>
              <a:rPr lang="en-US" dirty="0" smtClean="0"/>
              <a:t>CUÁNTO </a:t>
            </a:r>
            <a:r>
              <a:rPr lang="en-US" dirty="0" smtClean="0"/>
              <a:t>TIEMPO SE LE DA?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SV" dirty="0" smtClean="0"/>
              <a:t>Depende de el caso:  los casos menos complicados obviamente no requieren tanto tiempo.</a:t>
            </a:r>
          </a:p>
          <a:p>
            <a:r>
              <a:rPr lang="es-SV" dirty="0" smtClean="0"/>
              <a:t>Los mas complicados requieren mas explicación.</a:t>
            </a:r>
          </a:p>
          <a:p>
            <a:r>
              <a:rPr lang="es-SV" dirty="0" smtClean="0"/>
              <a:t>Nunca menos de 10 minutos:  es imposible explicar algo en 2 horas, aún 5 minutos.</a:t>
            </a:r>
          </a:p>
          <a:p>
            <a:r>
              <a:rPr lang="es-SV" dirty="0" smtClean="0"/>
              <a:t>Recuerde que esta de por medio la vida de un humano (no la conveniencia de los litigantes o el juez).</a:t>
            </a:r>
            <a:endParaRPr lang="es-SV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5800" y="914400"/>
            <a:ext cx="7772400" cy="3962399"/>
          </a:xfrm>
        </p:spPr>
        <p:txBody>
          <a:bodyPr>
            <a:normAutofit/>
          </a:bodyPr>
          <a:lstStyle/>
          <a:p>
            <a:r>
              <a:rPr lang="es-SV" smtClean="0"/>
              <a:t>Alegato</a:t>
            </a:r>
            <a:r>
              <a:rPr lang="es-SV" smtClean="0"/>
              <a:t> de </a:t>
            </a:r>
            <a:r>
              <a:rPr lang="es-SV" smtClean="0"/>
              <a:t>Apertura</a:t>
            </a:r>
            <a:r>
              <a:rPr lang="es-SV" smtClean="0"/>
              <a:t/>
            </a:r>
            <a:br>
              <a:rPr lang="es-SV" smtClean="0"/>
            </a:br>
            <a:r>
              <a:rPr lang="es-SV" smtClean="0"/>
              <a:t/>
            </a:r>
            <a:br>
              <a:rPr lang="es-SV" smtClean="0"/>
            </a:br>
            <a:r>
              <a:rPr lang="es-SV" smtClean="0"/>
              <a:t>v.</a:t>
            </a:r>
            <a:br>
              <a:rPr lang="es-SV" smtClean="0"/>
            </a:br>
            <a:r>
              <a:rPr lang="es-SV" smtClean="0"/>
              <a:t/>
            </a:r>
            <a:br>
              <a:rPr lang="es-SV" smtClean="0"/>
            </a:br>
            <a:r>
              <a:rPr lang="es-SV" smtClean="0"/>
              <a:t>Alegato de </a:t>
            </a:r>
            <a:r>
              <a:rPr lang="es-SV" smtClean="0"/>
              <a:t>Clausura</a:t>
            </a:r>
            <a:endParaRPr lang="es-SV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371600" y="5105400"/>
            <a:ext cx="6400800" cy="1447800"/>
          </a:xfrm>
        </p:spPr>
        <p:txBody>
          <a:bodyPr/>
          <a:lstStyle/>
          <a:p>
            <a:pPr algn="r"/>
            <a:r>
              <a:rPr lang="es-SV" smtClean="0"/>
              <a:t>			Celeste S. Higgins</a:t>
            </a:r>
          </a:p>
          <a:p>
            <a:pPr algn="r"/>
            <a:r>
              <a:rPr lang="es-SV" smtClean="0"/>
              <a:t>			San Salvador, El Salvador</a:t>
            </a:r>
          </a:p>
          <a:p>
            <a:pPr algn="r"/>
            <a:r>
              <a:rPr lang="es-SV" smtClean="0"/>
              <a:t>		</a:t>
            </a:r>
            <a:r>
              <a:rPr lang="es-SV" smtClean="0"/>
              <a:t>	Enero 17 – Enero </a:t>
            </a:r>
            <a:r>
              <a:rPr lang="es-SV" smtClean="0"/>
              <a:t>21</a:t>
            </a:r>
            <a:r>
              <a:rPr lang="es-SV" smtClean="0"/>
              <a:t>, </a:t>
            </a:r>
            <a:r>
              <a:rPr lang="es-SV" smtClean="0"/>
              <a:t>2011</a:t>
            </a:r>
            <a:endParaRPr lang="es-SV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1545336"/>
          </a:xfrm>
        </p:spPr>
        <p:txBody>
          <a:bodyPr/>
          <a:lstStyle/>
          <a:p>
            <a:r>
              <a:rPr lang="en-US" dirty="0" smtClean="0"/>
              <a:t>IMPORTANTE: </a:t>
            </a:r>
            <a:r>
              <a:rPr lang="en-US" dirty="0" smtClean="0"/>
              <a:t>NO </a:t>
            </a:r>
            <a:r>
              <a:rPr lang="en-US" dirty="0" smtClean="0"/>
              <a:t>SE LE VA </a:t>
            </a:r>
            <a:r>
              <a:rPr lang="en-US" dirty="0" smtClean="0"/>
              <a:t>A NEGAR: </a:t>
            </a:r>
            <a:r>
              <a:rPr lang="en-US" dirty="0" smtClean="0"/>
              <a:t>NI </a:t>
            </a:r>
            <a:r>
              <a:rPr lang="en-US" dirty="0" smtClean="0"/>
              <a:t>APERTURA,NI CIERRE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819400"/>
            <a:ext cx="7772400" cy="3536160"/>
          </a:xfrm>
        </p:spPr>
        <p:txBody>
          <a:bodyPr/>
          <a:lstStyle/>
          <a:p>
            <a:pPr>
              <a:buNone/>
            </a:pPr>
            <a:r>
              <a:rPr lang="es-SV" dirty="0" smtClean="0"/>
              <a:t>Pero tampoco debe invitar un discurso sobre cosas impertinentes, ni filosofía, ni tampoco observaciones generales</a:t>
            </a:r>
            <a:endParaRPr lang="es-SV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1316736"/>
          </a:xfrm>
        </p:spPr>
        <p:txBody>
          <a:bodyPr/>
          <a:lstStyle/>
          <a:p>
            <a:r>
              <a:rPr lang="en-US" dirty="0" smtClean="0"/>
              <a:t>PROPÓSITO </a:t>
            </a:r>
            <a:r>
              <a:rPr lang="en-US" dirty="0" smtClean="0"/>
              <a:t>DE ALEGATO DE APERTURA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514600"/>
            <a:ext cx="7772400" cy="3840960"/>
          </a:xfrm>
        </p:spPr>
        <p:txBody>
          <a:bodyPr>
            <a:normAutofit fontScale="92500" lnSpcReduction="10000"/>
          </a:bodyPr>
          <a:lstStyle/>
          <a:p>
            <a:r>
              <a:rPr lang="es-SV" dirty="0" smtClean="0"/>
              <a:t>Le da oportunidad a las partes, oportunidad de explicar su teoría del caso.</a:t>
            </a:r>
          </a:p>
          <a:p>
            <a:r>
              <a:rPr lang="es-SV" dirty="0" smtClean="0"/>
              <a:t>Le da oportunidad al juez entender en resume de lo que puede esperar</a:t>
            </a:r>
          </a:p>
          <a:p>
            <a:r>
              <a:rPr lang="es-SV" dirty="0" smtClean="0"/>
              <a:t>Escuchar por primera vez de que se trata el caso.</a:t>
            </a:r>
          </a:p>
          <a:p>
            <a:r>
              <a:rPr lang="es-SV" b="1" i="1" dirty="0" smtClean="0"/>
              <a:t>Sin  apertura, es como llegar a una película después de que empezó sin saber de que se trata, y tratar de entender quien es quien - y qué es que.</a:t>
            </a:r>
          </a:p>
          <a:p>
            <a:endParaRPr lang="es-SV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1392936"/>
          </a:xfrm>
        </p:spPr>
        <p:txBody>
          <a:bodyPr/>
          <a:lstStyle/>
          <a:p>
            <a:r>
              <a:rPr lang="en-US" dirty="0" smtClean="0"/>
              <a:t>PROPÓSITO </a:t>
            </a:r>
            <a:r>
              <a:rPr lang="en-US" dirty="0" smtClean="0"/>
              <a:t>DEL ALEGATO DE CIERRE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743200"/>
            <a:ext cx="7772400" cy="3612360"/>
          </a:xfrm>
        </p:spPr>
        <p:txBody>
          <a:bodyPr/>
          <a:lstStyle/>
          <a:p>
            <a:r>
              <a:rPr lang="es-SV" dirty="0" smtClean="0"/>
              <a:t>Permitir hacer las conclusiones que no se deben hacer con los testigos.</a:t>
            </a:r>
          </a:p>
          <a:p>
            <a:r>
              <a:rPr lang="es-SV" dirty="0" smtClean="0"/>
              <a:t>Enfocar al juez cuál es la prueba que establece la teoría del caso de cada lado.</a:t>
            </a:r>
          </a:p>
          <a:p>
            <a:r>
              <a:rPr lang="es-SV" dirty="0" smtClean="0"/>
              <a:t>¡¡COMO EL JUEZ ES NEUTRAL, ESTE ES UN PASO CRÍTICO EN LLEGAR A SU COCLUSIÓN!!</a:t>
            </a:r>
            <a:endParaRPr lang="es-SV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6345936"/>
          </a:xfrm>
        </p:spPr>
        <p:txBody>
          <a:bodyPr/>
          <a:lstStyle/>
          <a:p>
            <a:r>
              <a:rPr lang="es-SV" dirty="0" smtClean="0"/>
              <a:t>HAY QUE ELIMINAR EL FORMALISMO IGUAL EN EL ALEGATO DE APERTURA QUE EN EL ALEGATO DE CLAUSURA:  </a:t>
            </a:r>
            <a:br>
              <a:rPr lang="es-SV" dirty="0" smtClean="0"/>
            </a:br>
            <a:r>
              <a:rPr lang="es-SV" dirty="0" smtClean="0"/>
              <a:t/>
            </a:r>
            <a:br>
              <a:rPr lang="es-SV" dirty="0" smtClean="0"/>
            </a:br>
            <a:r>
              <a:rPr lang="es-SV" sz="3200" dirty="0" smtClean="0">
                <a:latin typeface="Arial" pitchFamily="34" charset="0"/>
                <a:cs typeface="Arial" pitchFamily="34" charset="0"/>
              </a:rPr>
              <a:t>No se requiere una explicación tal como:   “Aquí estamos hoy día con el propósito de empezar un juicio porque la justicia nos pide que en nuestro oficio de………”</a:t>
            </a:r>
            <a:endParaRPr lang="es-SV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6345936"/>
          </a:xfrm>
        </p:spPr>
        <p:txBody>
          <a:bodyPr/>
          <a:lstStyle/>
          <a:p>
            <a:r>
              <a:rPr lang="es-SV" dirty="0" smtClean="0"/>
              <a:t>El Alegato de Apertura igual que el Alegato de Clausura debe de usar las herramientas básicas de comunicación efectivo:  </a:t>
            </a:r>
            <a:br>
              <a:rPr lang="es-SV" dirty="0" smtClean="0"/>
            </a:br>
            <a:r>
              <a:rPr lang="es-SV" dirty="0" smtClean="0"/>
              <a:t>	interesante</a:t>
            </a:r>
            <a:br>
              <a:rPr lang="es-SV" dirty="0" smtClean="0"/>
            </a:br>
            <a:r>
              <a:rPr lang="es-SV" dirty="0" smtClean="0"/>
              <a:t>	informativo</a:t>
            </a:r>
            <a:br>
              <a:rPr lang="es-SV" dirty="0" smtClean="0"/>
            </a:br>
            <a:r>
              <a:rPr lang="es-SV" dirty="0" smtClean="0"/>
              <a:t>	persuasivo</a:t>
            </a:r>
            <a:br>
              <a:rPr lang="es-SV" dirty="0" smtClean="0"/>
            </a:br>
            <a:r>
              <a:rPr lang="es-SV" dirty="0" smtClean="0"/>
              <a:t>	entretenido, pero también</a:t>
            </a:r>
            <a:br>
              <a:rPr lang="es-SV" dirty="0" smtClean="0"/>
            </a:br>
            <a:r>
              <a:rPr lang="es-SV" dirty="0" smtClean="0"/>
              <a:t>			Legal!</a:t>
            </a:r>
            <a:endParaRPr lang="es-SV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2002536"/>
          </a:xfrm>
        </p:spPr>
        <p:txBody>
          <a:bodyPr/>
          <a:lstStyle/>
          <a:p>
            <a:r>
              <a:rPr lang="es-SV" dirty="0" smtClean="0"/>
              <a:t>La Diferencia entre: </a:t>
            </a:r>
            <a:br>
              <a:rPr lang="es-SV" dirty="0" smtClean="0"/>
            </a:br>
            <a:r>
              <a:rPr lang="es-SV" dirty="0" smtClean="0"/>
              <a:t>Alegatos de 		Alegatos de  Apertura			Clausura</a:t>
            </a:r>
            <a:endParaRPr lang="es-SV" dirty="0"/>
          </a:p>
        </p:txBody>
      </p:sp>
      <p:pic>
        <p:nvPicPr>
          <p:cNvPr id="10" name="Content Placeholder 9" descr="Alan Shore Closing 2.bmp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181600" y="2743200"/>
            <a:ext cx="3505200" cy="3657599"/>
          </a:xfrm>
        </p:spPr>
      </p:pic>
      <p:pic>
        <p:nvPicPr>
          <p:cNvPr id="12" name="Content Placeholder 11" descr="Someone explain this as if I were a fifth grader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609601" y="2743201"/>
            <a:ext cx="3657600" cy="373380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629400"/>
          </a:xfrm>
        </p:spPr>
        <p:txBody>
          <a:bodyPr/>
          <a:lstStyle/>
          <a:p>
            <a:pPr algn="ctr"/>
            <a:r>
              <a:rPr lang="es-SV" dirty="0" smtClean="0"/>
              <a:t>Diferencias Claves Entre Apertura y Clausura</a:t>
            </a:r>
            <a:endParaRPr lang="es-SV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5087499"/>
          </a:xfrm>
        </p:spPr>
        <p:txBody>
          <a:bodyPr>
            <a:normAutofit fontScale="92500" lnSpcReduction="10000"/>
          </a:bodyPr>
          <a:lstStyle/>
          <a:p>
            <a:r>
              <a:rPr lang="es-SV" dirty="0" smtClean="0"/>
              <a:t>Un mapa de como van a poder llegar la conclusión de esa parte.</a:t>
            </a:r>
          </a:p>
          <a:p>
            <a:endParaRPr lang="es-SV" dirty="0" smtClean="0"/>
          </a:p>
          <a:p>
            <a:r>
              <a:rPr lang="es-SV" dirty="0" smtClean="0"/>
              <a:t>Preparar la corte sobre lo que se puede esperar.</a:t>
            </a:r>
          </a:p>
          <a:p>
            <a:endParaRPr lang="es-SV" dirty="0" smtClean="0"/>
          </a:p>
          <a:p>
            <a:r>
              <a:rPr lang="es-SV" dirty="0" smtClean="0"/>
              <a:t>No argumentar.</a:t>
            </a:r>
          </a:p>
          <a:p>
            <a:endParaRPr lang="es-SV" dirty="0" smtClean="0"/>
          </a:p>
          <a:p>
            <a:endParaRPr lang="es-SV" dirty="0" smtClean="0"/>
          </a:p>
          <a:p>
            <a:r>
              <a:rPr lang="es-SV" dirty="0" smtClean="0"/>
              <a:t>No hacer conclusiones.</a:t>
            </a:r>
          </a:p>
          <a:p>
            <a:endParaRPr lang="es-SV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5087499"/>
          </a:xfrm>
        </p:spPr>
        <p:txBody>
          <a:bodyPr>
            <a:normAutofit fontScale="92500" lnSpcReduction="10000"/>
          </a:bodyPr>
          <a:lstStyle/>
          <a:p>
            <a:r>
              <a:rPr lang="es-SV" dirty="0" smtClean="0"/>
              <a:t>Una explicación de todo lo que ha presentado para respaldar la teoría del caso.</a:t>
            </a:r>
          </a:p>
          <a:p>
            <a:r>
              <a:rPr lang="es-SV" dirty="0" smtClean="0"/>
              <a:t>Describe lo que se ha presentado.</a:t>
            </a:r>
          </a:p>
          <a:p>
            <a:r>
              <a:rPr lang="es-SV" dirty="0" smtClean="0"/>
              <a:t>Argumentar cómo se debe considerar las pruebas.</a:t>
            </a:r>
          </a:p>
          <a:p>
            <a:r>
              <a:rPr lang="es-SV" dirty="0" smtClean="0"/>
              <a:t>Anunciar las conclusiones que no se pudieron hacer durante los exámenes.</a:t>
            </a:r>
          </a:p>
          <a:p>
            <a:pPr>
              <a:buNone/>
            </a:pPr>
            <a:endParaRPr lang="es-SV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SV" dirty="0" smtClean="0"/>
              <a:t>Similaridades</a:t>
            </a:r>
            <a:endParaRPr lang="es-SV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5087499"/>
          </a:xfrm>
        </p:spPr>
        <p:txBody>
          <a:bodyPr>
            <a:normAutofit/>
          </a:bodyPr>
          <a:lstStyle/>
          <a:p>
            <a:r>
              <a:rPr lang="es-SV" dirty="0" smtClean="0"/>
              <a:t>Contacto constante con  la juez</a:t>
            </a:r>
          </a:p>
          <a:p>
            <a:endParaRPr lang="es-SV" dirty="0" smtClean="0"/>
          </a:p>
          <a:p>
            <a:r>
              <a:rPr lang="es-SV" dirty="0" smtClean="0"/>
              <a:t>Escuchar cual va hacer la  teoría del caso</a:t>
            </a:r>
          </a:p>
          <a:p>
            <a:endParaRPr lang="es-SV" dirty="0" smtClean="0"/>
          </a:p>
          <a:p>
            <a:r>
              <a:rPr lang="es-SV" dirty="0" smtClean="0"/>
              <a:t>Explicación animada</a:t>
            </a:r>
            <a:endParaRPr lang="es-SV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5087499"/>
          </a:xfrm>
        </p:spPr>
        <p:txBody>
          <a:bodyPr>
            <a:normAutofit/>
          </a:bodyPr>
          <a:lstStyle/>
          <a:p>
            <a:r>
              <a:rPr lang="es-SV" dirty="0" smtClean="0"/>
              <a:t>La juez también tiene que prestar atención</a:t>
            </a:r>
          </a:p>
          <a:p>
            <a:r>
              <a:rPr lang="es-SV" dirty="0" smtClean="0"/>
              <a:t>Escuchar cuál era la teoría del caso y si logró cumplir.</a:t>
            </a:r>
          </a:p>
          <a:p>
            <a:r>
              <a:rPr lang="es-SV" dirty="0" smtClean="0"/>
              <a:t>La juez mantiene el interés y aplica  los hechos comprobados a cargos.</a:t>
            </a:r>
            <a:endParaRPr lang="es-SV" dirty="0" smtClean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126</TotalTime>
  <Words>683</Words>
  <Application>Microsoft Office PowerPoint</Application>
  <PresentationFormat>Presentación en pantalla (4:3)</PresentationFormat>
  <Paragraphs>86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17" baseType="lpstr">
      <vt:lpstr>Metro</vt:lpstr>
      <vt:lpstr> Alegato de Apertura  v.  Alegato de Clausura</vt:lpstr>
      <vt:lpstr>IMPORTANTE: NO SE LE VA A NEGAR: NI APERTURA,NI CIERRE</vt:lpstr>
      <vt:lpstr>PROPÓSITO DE ALEGATO DE APERTURA</vt:lpstr>
      <vt:lpstr>PROPÓSITO DEL ALEGATO DE CIERRE</vt:lpstr>
      <vt:lpstr>HAY QUE ELIMINAR EL FORMALISMO IGUAL EN EL ALEGATO DE APERTURA QUE EN EL ALEGATO DE CLAUSURA:    No se requiere una explicación tal como:   “Aquí estamos hoy día con el propósito de empezar un juicio porque la justicia nos pide que en nuestro oficio de………”</vt:lpstr>
      <vt:lpstr>El Alegato de Apertura igual que el Alegato de Clausura debe de usar las herramientas básicas de comunicación efectivo:    interesante  informativo  persuasivo  entretenido, pero también    Legal!</vt:lpstr>
      <vt:lpstr>La Diferencia entre:  Alegatos de   Alegatos de  Apertura   Clausura</vt:lpstr>
      <vt:lpstr>Diferencias Claves Entre Apertura y Clausura</vt:lpstr>
      <vt:lpstr>Similaridades</vt:lpstr>
      <vt:lpstr>DIFERENCIA IMPORTANTE</vt:lpstr>
      <vt:lpstr>La Fiscalia</vt:lpstr>
      <vt:lpstr>La Defensa</vt:lpstr>
      <vt:lpstr>AMBAS TIENEN QUE ANALIZAR LOS HECHOS Y LO QUE SE COMPROBÓ </vt:lpstr>
      <vt:lpstr>GENERALMENTE</vt:lpstr>
      <vt:lpstr> ¿CUÁNTO TIEMPO SE LE DA?</vt:lpstr>
      <vt:lpstr>Alegato de Apertura  v.  Alegato de Clausura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Alegato de Apertura  v.  Alegato de Clausura</dc:title>
  <dc:creator>Owner</dc:creator>
  <cp:lastModifiedBy>jhernandez</cp:lastModifiedBy>
  <cp:revision>7</cp:revision>
  <dcterms:created xsi:type="dcterms:W3CDTF">2011-01-19T04:53:42Z</dcterms:created>
  <dcterms:modified xsi:type="dcterms:W3CDTF">2011-02-03T14:36:14Z</dcterms:modified>
</cp:coreProperties>
</file>