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57"/>
  </p:notesMasterIdLst>
  <p:handoutMasterIdLst>
    <p:handoutMasterId r:id="rId58"/>
  </p:handoutMasterIdLst>
  <p:sldIdLst>
    <p:sldId id="256" r:id="rId2"/>
    <p:sldId id="322" r:id="rId3"/>
    <p:sldId id="323" r:id="rId4"/>
    <p:sldId id="259" r:id="rId5"/>
    <p:sldId id="286" r:id="rId6"/>
    <p:sldId id="273" r:id="rId7"/>
    <p:sldId id="274" r:id="rId8"/>
    <p:sldId id="284" r:id="rId9"/>
    <p:sldId id="287" r:id="rId10"/>
    <p:sldId id="288" r:id="rId11"/>
    <p:sldId id="295" r:id="rId12"/>
    <p:sldId id="290" r:id="rId13"/>
    <p:sldId id="291" r:id="rId14"/>
    <p:sldId id="294" r:id="rId15"/>
    <p:sldId id="293" r:id="rId16"/>
    <p:sldId id="327" r:id="rId17"/>
    <p:sldId id="328" r:id="rId18"/>
    <p:sldId id="275" r:id="rId19"/>
    <p:sldId id="283" r:id="rId20"/>
    <p:sldId id="296" r:id="rId21"/>
    <p:sldId id="276" r:id="rId22"/>
    <p:sldId id="297" r:id="rId23"/>
    <p:sldId id="278" r:id="rId24"/>
    <p:sldId id="298" r:id="rId25"/>
    <p:sldId id="282" r:id="rId26"/>
    <p:sldId id="279" r:id="rId27"/>
    <p:sldId id="263" r:id="rId28"/>
    <p:sldId id="264" r:id="rId29"/>
    <p:sldId id="268" r:id="rId30"/>
    <p:sldId id="301" r:id="rId31"/>
    <p:sldId id="330" r:id="rId32"/>
    <p:sldId id="302" r:id="rId33"/>
    <p:sldId id="329" r:id="rId34"/>
    <p:sldId id="305" r:id="rId35"/>
    <p:sldId id="331" r:id="rId36"/>
    <p:sldId id="332" r:id="rId37"/>
    <p:sldId id="333" r:id="rId38"/>
    <p:sldId id="334" r:id="rId39"/>
    <p:sldId id="307" r:id="rId40"/>
    <p:sldId id="308" r:id="rId41"/>
    <p:sldId id="335" r:id="rId42"/>
    <p:sldId id="336" r:id="rId43"/>
    <p:sldId id="337" r:id="rId44"/>
    <p:sldId id="309" r:id="rId45"/>
    <p:sldId id="310" r:id="rId46"/>
    <p:sldId id="338" r:id="rId47"/>
    <p:sldId id="320" r:id="rId48"/>
    <p:sldId id="312" r:id="rId49"/>
    <p:sldId id="339" r:id="rId50"/>
    <p:sldId id="321" r:id="rId51"/>
    <p:sldId id="314" r:id="rId52"/>
    <p:sldId id="315" r:id="rId53"/>
    <p:sldId id="340" r:id="rId54"/>
    <p:sldId id="317" r:id="rId55"/>
    <p:sldId id="319" r:id="rId5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BD6EE89-E83B-4451-BBA0-7ECD50D9DFE8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4568B16-F748-4D15-BD59-0F6498DEDB4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 smtClean="0"/>
            </a:lvl1pPr>
          </a:lstStyle>
          <a:p>
            <a:pPr>
              <a:defRPr/>
            </a:pPr>
            <a:fld id="{389A071C-8485-435E-8871-51F07D1DEDC7}" type="datetimeFigureOut">
              <a:rPr lang="en-US"/>
              <a:pPr>
                <a:defRPr/>
              </a:pPr>
              <a:t>2/3/2011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 smtClean="0"/>
            </a:lvl1pPr>
          </a:lstStyle>
          <a:p>
            <a:pPr>
              <a:defRPr/>
            </a:pPr>
            <a:fld id="{9F0E91D5-6370-4657-B2D5-FED0C1F9559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B1C117-274D-4488-976E-637A1137C795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561E7C-97AF-4A29-86BF-B1D89F041C2B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D4ED08-E721-4E85-A8FE-A58AA3E057E2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7AACBF-AB30-463B-A500-09FC06EC8092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A9E70D-2FF4-487A-8935-E69D482F91F2}" type="slidenum">
              <a:rPr lang="en-US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B1C117-274D-4488-976E-637A1137C795}" type="slidenum">
              <a:rPr lang="en-US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EF6EC9-10B5-4247-BA54-EA3D91CF59D6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0E91D5-6370-4657-B2D5-FED0C1F9559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936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936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331992-FA43-420D-BB6A-00B326B8672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22EF8-EC89-4CEF-9DD0-C634E136D8C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DD5DA-A9F7-4CEE-9237-742D72B5AFB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09AC0-9C99-4A55-A4F5-C7EE85559D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07234-EDA4-41EC-8DC9-C97488A4FCC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5AB4B-E493-41A8-8D1D-9C7E3D9E354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E8375-7260-4C8B-874D-F1FC57D30E5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19CB-A786-437E-A9A6-A842435D8A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B4A70-6D18-47CC-8FAF-3B4E4B615FE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B232D-8845-4EB0-80A7-396C887EB31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13B41-9055-4F59-AEFA-65EC77D7E46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98307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08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09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0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1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2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3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4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5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6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7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8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19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0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1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2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3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4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5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6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7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8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29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0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1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2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3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4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5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6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7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8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39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8340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834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834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834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834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834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E1BC9B9-36A8-4CDB-9968-039E38B0071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286000"/>
            <a:ext cx="6400800" cy="3352800"/>
          </a:xfrm>
        </p:spPr>
        <p:txBody>
          <a:bodyPr/>
          <a:lstStyle/>
          <a:p>
            <a:endParaRPr lang="es-SV" dirty="0" smtClean="0"/>
          </a:p>
          <a:p>
            <a:r>
              <a:rPr lang="es-SV" dirty="0" smtClean="0"/>
              <a:t>San Salvador, El Salvador</a:t>
            </a:r>
          </a:p>
          <a:p>
            <a:r>
              <a:rPr lang="es-SV" dirty="0" smtClean="0"/>
              <a:t>Enero 31, 2011 – Febrero 4, 2011</a:t>
            </a:r>
          </a:p>
          <a:p>
            <a:endParaRPr lang="es-SV" dirty="0" smtClean="0"/>
          </a:p>
          <a:p>
            <a:r>
              <a:rPr lang="es-SV" dirty="0" smtClean="0"/>
              <a:t>Producto Protegido:  Celeste Higgins, Esq.</a:t>
            </a:r>
            <a:endParaRPr lang="es-SV" dirty="0" smtClean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33401"/>
            <a:ext cx="7772400" cy="1600199"/>
          </a:xfrm>
        </p:spPr>
        <p:txBody>
          <a:bodyPr/>
          <a:lstStyle/>
          <a:p>
            <a:r>
              <a:rPr lang="es-ES_tradnl" dirty="0" smtClean="0"/>
              <a:t>El Interrogatorio</a:t>
            </a:r>
            <a:endParaRPr lang="en-US" dirty="0" smtClean="0"/>
          </a:p>
        </p:txBody>
      </p:sp>
      <p:pic>
        <p:nvPicPr>
          <p:cNvPr id="4" name="Imagen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57200"/>
            <a:ext cx="12112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ogousaid"/>
          <p:cNvPicPr>
            <a:picLocks noChangeAspect="1" noChangeArrowheads="1"/>
          </p:cNvPicPr>
          <p:nvPr/>
        </p:nvPicPr>
        <p:blipFill>
          <a:blip r:embed="rId4" cstate="print"/>
          <a:srcRect r="59575"/>
          <a:stretch>
            <a:fillRect/>
          </a:stretch>
        </p:blipFill>
        <p:spPr bwMode="auto">
          <a:xfrm>
            <a:off x="762000" y="457200"/>
            <a:ext cx="2643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¿Como?</a:t>
            </a:r>
          </a:p>
          <a:p>
            <a:pPr eaLnBrk="1" hangingPunct="1"/>
            <a:r>
              <a:rPr lang="es-ES_tradnl" dirty="0" smtClean="0"/>
              <a:t>¿Cuando?</a:t>
            </a:r>
          </a:p>
          <a:p>
            <a:pPr eaLnBrk="1" hangingPunct="1">
              <a:buNone/>
            </a:pPr>
            <a:endParaRPr lang="es-ES_tradnl" dirty="0" smtClean="0"/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Cómo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Cuándo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¿Dónde?</a:t>
            </a:r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Cómo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Cuándo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Dónde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¿Qué?</a:t>
            </a:r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Cómo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Cuándo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Dónde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Qué?</a:t>
            </a:r>
            <a:endParaRPr lang="es-ES_tradnl" dirty="0" smtClean="0"/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Por qué?</a:t>
            </a:r>
            <a:endParaRPr lang="es-ES_tradnl" dirty="0" smtClean="0"/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Cómo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Cuándo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Dónde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Qué?</a:t>
            </a:r>
            <a:endParaRPr lang="es-ES_tradnl" dirty="0" smtClean="0"/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Por qué?</a:t>
            </a:r>
            <a:endParaRPr lang="es-ES_tradnl" dirty="0" smtClean="0"/>
          </a:p>
          <a:p>
            <a:pPr eaLnBrk="1" hangingPunct="1"/>
            <a:r>
              <a:rPr lang="es-ES_tradnl" dirty="0" smtClean="0"/>
              <a:t>¿Describa?</a:t>
            </a:r>
          </a:p>
          <a:p>
            <a:pPr eaLnBrk="1" hangingPunct="1">
              <a:buNone/>
            </a:pPr>
            <a:endParaRPr lang="es-ES_tradnl" dirty="0" smtClean="0"/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Cómo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Cuándo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Dónde</a:t>
            </a:r>
            <a:r>
              <a:rPr lang="es-ES_tradnl" dirty="0" smtClean="0"/>
              <a:t>?</a:t>
            </a:r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Qué?</a:t>
            </a:r>
            <a:endParaRPr lang="es-ES_tradnl" dirty="0" smtClean="0"/>
          </a:p>
          <a:p>
            <a:pPr eaLnBrk="1" hangingPunct="1"/>
            <a:r>
              <a:rPr lang="es-ES_tradnl" dirty="0" smtClean="0"/>
              <a:t>¿</a:t>
            </a:r>
            <a:r>
              <a:rPr lang="es-ES_tradnl" dirty="0" smtClean="0"/>
              <a:t>Por qué?</a:t>
            </a:r>
            <a:endParaRPr lang="es-ES_tradnl" dirty="0" smtClean="0"/>
          </a:p>
          <a:p>
            <a:pPr eaLnBrk="1" hangingPunct="1"/>
            <a:r>
              <a:rPr lang="es-ES_tradnl" dirty="0" smtClean="0"/>
              <a:t>¿Describa?</a:t>
            </a:r>
          </a:p>
          <a:p>
            <a:pPr eaLnBrk="1" hangingPunct="1"/>
            <a:r>
              <a:rPr lang="es-ES_tradnl" dirty="0" smtClean="0"/>
              <a:t>¿Explique?</a:t>
            </a:r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POR CÓDIGO: Artículo 209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La pregunta “sugestiva” se permite en ciertas ocasiones si el juez lo permite. </a:t>
            </a:r>
          </a:p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¿</a:t>
            </a:r>
            <a:r>
              <a:rPr lang="es-SV" dirty="0" smtClean="0"/>
              <a:t>Cuándo se deben de permitir?</a:t>
            </a:r>
          </a:p>
          <a:p>
            <a:pPr lvl="1">
              <a:buFont typeface="Wingdings" pitchFamily="2" charset="2"/>
              <a:buChar char="Ø"/>
            </a:pP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TAMBIÉN: Párrafo  5</a:t>
            </a:r>
            <a:endParaRPr lang="es-SV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s-SV" dirty="0" smtClean="0"/>
              <a:t>Testigo avanzado de edad.</a:t>
            </a:r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Testigo hostil.</a:t>
            </a:r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Obviamente, un testigo de la otra parte.</a:t>
            </a:r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Persona de educación limitada </a:t>
            </a:r>
            <a:r>
              <a:rPr lang="es-SV" i="1" dirty="0" smtClean="0"/>
              <a:t>que no </a:t>
            </a:r>
            <a:r>
              <a:rPr lang="es-SV" dirty="0" smtClean="0"/>
              <a:t>entiende.</a:t>
            </a:r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Cuando la juez determina, se quede</a:t>
            </a:r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(MAS INFORMACIÓN ADELANTE).</a:t>
            </a:r>
          </a:p>
          <a:p>
            <a:pPr>
              <a:buFont typeface="Wingdings" pitchFamily="2" charset="2"/>
              <a:buChar char="Ø"/>
            </a:pP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Acreditar al Testigo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s-ES_tradnl" dirty="0" smtClean="0"/>
              <a:t>Acreditación</a:t>
            </a:r>
            <a:endParaRPr lang="en-US" dirty="0" smtClean="0"/>
          </a:p>
          <a:p>
            <a:pPr eaLnBrk="1" hangingPunct="1"/>
            <a:r>
              <a:rPr lang="es-ES_tradnl" dirty="0" smtClean="0"/>
              <a:t>¿Quién es el testigo?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s-ES_tradnl" dirty="0" smtClean="0"/>
              <a:t>Empleo.</a:t>
            </a:r>
            <a:endParaRPr lang="es-ES_tradnl" dirty="0" smtClean="0"/>
          </a:p>
          <a:p>
            <a:pPr lvl="1" eaLnBrk="1" hangingPunct="1">
              <a:buFont typeface="Wingdings" pitchFamily="2" charset="2"/>
              <a:buChar char="v"/>
            </a:pPr>
            <a:r>
              <a:rPr lang="es-ES_tradnl" dirty="0" smtClean="0"/>
              <a:t>Familia.</a:t>
            </a:r>
            <a:endParaRPr lang="es-ES_tradnl" dirty="0" smtClean="0"/>
          </a:p>
          <a:p>
            <a:pPr lvl="1" eaLnBrk="1" hangingPunct="1">
              <a:buFont typeface="Wingdings" pitchFamily="2" charset="2"/>
              <a:buChar char="v"/>
            </a:pPr>
            <a:r>
              <a:rPr lang="es-ES_tradnl" dirty="0" smtClean="0"/>
              <a:t>Actividades.</a:t>
            </a:r>
            <a:endParaRPr lang="es-ES_tradnl" dirty="0" smtClean="0"/>
          </a:p>
          <a:p>
            <a:pPr lvl="1" eaLnBrk="1" hangingPunct="1">
              <a:buFont typeface="Wingdings" pitchFamily="2" charset="2"/>
              <a:buChar char="v"/>
            </a:pPr>
            <a:r>
              <a:rPr lang="es-ES_tradnl" dirty="0" smtClean="0"/>
              <a:t>Formación.</a:t>
            </a:r>
            <a:endParaRPr lang="es-ES_tradnl" dirty="0" smtClean="0"/>
          </a:p>
          <a:p>
            <a:pPr lvl="1" eaLnBrk="1" hangingPunct="1">
              <a:buFont typeface="Wingdings" pitchFamily="2" charset="2"/>
              <a:buChar char="v"/>
            </a:pPr>
            <a:r>
              <a:rPr lang="es-ES_tradnl" dirty="0" smtClean="0"/>
              <a:t>Para peritos - entrenamiento, </a:t>
            </a:r>
            <a:r>
              <a:rPr lang="es-ES_tradnl" dirty="0" smtClean="0"/>
              <a:t>capacitación.</a:t>
            </a:r>
            <a:endParaRPr lang="es-ES_trad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SV" smtClean="0"/>
              <a:t>Establecer</a:t>
            </a:r>
            <a:r>
              <a:rPr lang="es-SV" smtClean="0"/>
              <a:t> la </a:t>
            </a:r>
            <a:r>
              <a:rPr lang="es-SV" smtClean="0"/>
              <a:t>escena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638800"/>
          </a:xfrm>
        </p:spPr>
        <p:txBody>
          <a:bodyPr/>
          <a:lstStyle/>
          <a:p>
            <a:r>
              <a:rPr lang="es-MX" dirty="0" smtClean="0"/>
              <a:t>Uso de un orden </a:t>
            </a:r>
            <a:r>
              <a:rPr lang="es-MX" dirty="0" smtClean="0"/>
              <a:t>cronológico.</a:t>
            </a:r>
            <a:endParaRPr lang="es-MX" dirty="0" smtClean="0"/>
          </a:p>
          <a:p>
            <a:r>
              <a:rPr lang="es-MX" dirty="0" smtClean="0"/>
              <a:t>El contexto de los hechos</a:t>
            </a:r>
          </a:p>
          <a:p>
            <a:pPr lvl="1"/>
            <a:r>
              <a:rPr lang="es-MX" dirty="0" smtClean="0"/>
              <a:t>Ejemplos –descripción del lugar donde ocurrieron los </a:t>
            </a:r>
            <a:r>
              <a:rPr lang="es-MX" dirty="0" smtClean="0"/>
              <a:t>hechos.</a:t>
            </a:r>
            <a:endParaRPr lang="es-MX" dirty="0" smtClean="0"/>
          </a:p>
          <a:p>
            <a:r>
              <a:rPr lang="es-MX" dirty="0" smtClean="0"/>
              <a:t>Establecer </a:t>
            </a:r>
            <a:r>
              <a:rPr lang="es-MX" dirty="0" smtClean="0"/>
              <a:t>las personas </a:t>
            </a:r>
            <a:r>
              <a:rPr lang="es-MX" dirty="0" smtClean="0"/>
              <a:t>relevantes.</a:t>
            </a:r>
            <a:endParaRPr lang="es-MX" dirty="0" smtClean="0"/>
          </a:p>
          <a:p>
            <a:r>
              <a:rPr lang="es-MX" dirty="0" smtClean="0"/>
              <a:t>La relación entre las </a:t>
            </a:r>
            <a:r>
              <a:rPr lang="es-MX" dirty="0" smtClean="0"/>
              <a:t>personas.</a:t>
            </a:r>
            <a:endParaRPr lang="es-MX" dirty="0" smtClean="0"/>
          </a:p>
          <a:p>
            <a:r>
              <a:rPr lang="es-MX" dirty="0" smtClean="0"/>
              <a:t>Asegurar que el testigo tenía una buena oportunidad de ver lo que va a decir que </a:t>
            </a:r>
            <a:r>
              <a:rPr lang="es-MX" dirty="0" smtClean="0"/>
              <a:t>vio.</a:t>
            </a:r>
            <a:endParaRPr lang="es-MX" dirty="0" smtClean="0"/>
          </a:p>
          <a:p>
            <a:r>
              <a:rPr lang="es-MX" dirty="0" smtClean="0"/>
              <a:t>Relatos de los hechos </a:t>
            </a:r>
            <a:r>
              <a:rPr lang="es-MX" dirty="0" smtClean="0"/>
              <a:t>importantes.</a:t>
            </a:r>
            <a:endParaRPr lang="es-MX" dirty="0" smtClean="0"/>
          </a:p>
        </p:txBody>
      </p:sp>
    </p:spTree>
  </p:cSld>
  <p:clrMapOvr>
    <a:masterClrMapping/>
  </p:clrMapOvr>
  <p:transition spd="med"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1905000"/>
            <a:ext cx="6400800" cy="3352800"/>
          </a:xfrm>
        </p:spPr>
        <p:txBody>
          <a:bodyPr/>
          <a:lstStyle/>
          <a:p>
            <a:endParaRPr lang="es-SV" dirty="0" smtClean="0"/>
          </a:p>
          <a:p>
            <a:endParaRPr lang="es-SV" dirty="0" smtClean="0"/>
          </a:p>
          <a:p>
            <a:pPr algn="ctr"/>
            <a:r>
              <a:rPr lang="es-SV" dirty="0" smtClean="0"/>
              <a:t>VAMOS HABLAR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General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Interrogatorio Pericial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Interrogatorio de Menores</a:t>
            </a:r>
          </a:p>
          <a:p>
            <a:r>
              <a:rPr lang="es-SV" dirty="0" smtClean="0">
                <a:latin typeface="Arial" pitchFamily="34" charset="0"/>
                <a:cs typeface="Arial" pitchFamily="34" charset="0"/>
              </a:rPr>
              <a:t>Re-Directo y Rehabilitación</a:t>
            </a:r>
          </a:p>
          <a:p>
            <a:endParaRPr lang="es-SV" dirty="0" smtClean="0"/>
          </a:p>
          <a:p>
            <a:endParaRPr lang="es-SV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2285999"/>
          </a:xfrm>
        </p:spPr>
        <p:txBody>
          <a:bodyPr>
            <a:normAutofit/>
          </a:bodyPr>
          <a:lstStyle/>
          <a:p>
            <a:r>
              <a:rPr lang="en-US" dirty="0" smtClean="0"/>
              <a:t>INTERROGATORIO </a:t>
            </a:r>
            <a:br>
              <a:rPr lang="en-US" dirty="0" smtClean="0"/>
            </a:br>
            <a:r>
              <a:rPr lang="en-US" dirty="0" smtClean="0"/>
              <a:t>EXAMEN DIRECTO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1"/>
            <a:ext cx="8229600" cy="3581400"/>
          </a:xfrm>
        </p:spPr>
        <p:txBody>
          <a:bodyPr/>
          <a:lstStyle/>
          <a:p>
            <a:r>
              <a:rPr lang="es-SV" dirty="0" smtClean="0"/>
              <a:t>Introducción de los Hechos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s-MX" dirty="0" smtClean="0"/>
              <a:t>Introducir los hechos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686800" cy="58674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s-MX" dirty="0" smtClean="0"/>
              <a:t>En un sistema oral, </a:t>
            </a:r>
          </a:p>
          <a:p>
            <a:pPr lvl="1">
              <a:buFont typeface="Wingdings" pitchFamily="2" charset="2"/>
              <a:buChar char="§"/>
            </a:pPr>
            <a:r>
              <a:rPr lang="es-MX" b="1" dirty="0" smtClean="0"/>
              <a:t>	si no se presenta un hecho por los testigos, </a:t>
            </a:r>
            <a:r>
              <a:rPr lang="es-MX" b="1" i="1" dirty="0" smtClean="0"/>
              <a:t>el hecho no existe.</a:t>
            </a:r>
          </a:p>
          <a:p>
            <a:pPr lvl="1">
              <a:buFont typeface="Wingdings" pitchFamily="2" charset="2"/>
              <a:buChar char="§"/>
            </a:pPr>
            <a:r>
              <a:rPr lang="es-MX" sz="3200" dirty="0" smtClean="0"/>
              <a:t>Los hechos cuales quieren presentar se tienen que presentar por medio del testigo</a:t>
            </a:r>
            <a:endParaRPr lang="es-MX" dirty="0" smtClean="0"/>
          </a:p>
          <a:p>
            <a:pPr lvl="1">
              <a:buNone/>
            </a:pPr>
            <a:endParaRPr lang="es-MX" sz="1800" dirty="0" smtClean="0"/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§"/>
            </a:pPr>
            <a:r>
              <a:rPr lang="es-ES_tradnl" sz="3200" dirty="0" smtClean="0"/>
              <a:t>La partes tienen que asegurar que el juez  siempre entienda </a:t>
            </a:r>
            <a:r>
              <a:rPr lang="es-ES_tradnl" sz="3200" i="1" dirty="0" smtClean="0"/>
              <a:t>por qué la información es relevante</a:t>
            </a:r>
          </a:p>
          <a:p>
            <a:pPr marL="742950" lvl="2" indent="-342900">
              <a:buClr>
                <a:schemeClr val="hlink"/>
              </a:buClr>
              <a:buFont typeface="Wingdings" pitchFamily="2" charset="2"/>
              <a:buChar char="§"/>
            </a:pPr>
            <a:r>
              <a:rPr lang="es-ES_tradnl" i="1" dirty="0" smtClean="0"/>
              <a:t>¿ Por qué hace la pregunta ?  –  </a:t>
            </a:r>
            <a:r>
              <a:rPr lang="es-ES_tradnl" i="1" dirty="0" smtClean="0"/>
              <a:t>acreditar </a:t>
            </a:r>
            <a:r>
              <a:rPr lang="es-ES_tradnl" i="1" dirty="0" smtClean="0"/>
              <a:t>al testigo, establecer la escena, hechos positivos, hechos negativos, ¿</a:t>
            </a:r>
            <a:r>
              <a:rPr lang="es-ES_tradnl" i="1" dirty="0" smtClean="0"/>
              <a:t>Cómo </a:t>
            </a:r>
            <a:r>
              <a:rPr lang="es-ES_tradnl" i="1" dirty="0" smtClean="0"/>
              <a:t>sostiene la respuesta a su teoría del caso?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Estructura de </a:t>
            </a:r>
            <a:r>
              <a:rPr lang="es-MX" dirty="0" smtClean="0"/>
              <a:t>Cómo </a:t>
            </a:r>
            <a:r>
              <a:rPr lang="es-MX" dirty="0" smtClean="0"/>
              <a:t>Introducir Los Hechos </a:t>
            </a:r>
            <a:endParaRPr lang="en-US" dirty="0"/>
          </a:p>
        </p:txBody>
      </p:sp>
      <p:pic>
        <p:nvPicPr>
          <p:cNvPr id="1026" name="Picture 2" descr="C:\Users\Public\Pictures\Court Pictures for Power Points\Law and Order Sam Water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905000"/>
            <a:ext cx="54102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¿Cómo </a:t>
            </a:r>
            <a:r>
              <a:rPr lang="es-MX" dirty="0" smtClean="0"/>
              <a:t>Introducir Los </a:t>
            </a:r>
            <a:r>
              <a:rPr lang="es-MX" dirty="0" smtClean="0"/>
              <a:t>Hechos?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153400" cy="6248400"/>
          </a:xfrm>
        </p:spPr>
        <p:txBody>
          <a:bodyPr/>
          <a:lstStyle/>
          <a:p>
            <a:pPr marL="514350" indent="-514350">
              <a:buNone/>
            </a:pPr>
            <a:r>
              <a:rPr lang="es-ES_tradnl" dirty="0" smtClean="0"/>
              <a:t>1.	Usar un orden lógico y simple</a:t>
            </a:r>
          </a:p>
          <a:p>
            <a:pPr marL="514350" indent="-514350">
              <a:buNone/>
            </a:pPr>
            <a:r>
              <a:rPr lang="es-ES_tradnl" dirty="0" smtClean="0"/>
              <a:t>Es un discurso (como observar una telenovela</a:t>
            </a:r>
            <a:r>
              <a:rPr lang="es-ES_tradnl" dirty="0" smtClean="0"/>
              <a:t>).</a:t>
            </a:r>
            <a:endParaRPr lang="es-ES_tradnl" dirty="0" smtClean="0"/>
          </a:p>
          <a:p>
            <a:pPr marL="514350" indent="-514350">
              <a:buNone/>
            </a:pPr>
            <a:r>
              <a:rPr lang="es-ES_tradnl" dirty="0" smtClean="0"/>
              <a:t>2.	</a:t>
            </a:r>
            <a:r>
              <a:rPr lang="es-ES_tradnl" dirty="0" smtClean="0"/>
              <a:t>Empezarán </a:t>
            </a:r>
            <a:r>
              <a:rPr lang="es-ES_tradnl" dirty="0" smtClean="0"/>
              <a:t>con preguntas generales y abiertas, continuando con preguntas más dirigidas para sacar más </a:t>
            </a:r>
            <a:r>
              <a:rPr lang="es-ES_tradnl" dirty="0" smtClean="0"/>
              <a:t>detalles.</a:t>
            </a:r>
            <a:endParaRPr lang="es-ES_tradnl" dirty="0" smtClean="0"/>
          </a:p>
          <a:p>
            <a:pPr lvl="1"/>
            <a:r>
              <a:rPr lang="es-MX" i="1" dirty="0" smtClean="0"/>
              <a:t>El </a:t>
            </a:r>
            <a:r>
              <a:rPr lang="es-MX" i="1" dirty="0" smtClean="0"/>
              <a:t>hecho </a:t>
            </a:r>
            <a:r>
              <a:rPr lang="es-MX" i="1" dirty="0" smtClean="0"/>
              <a:t>es que los detalles dan credibilidad a un </a:t>
            </a:r>
            <a:r>
              <a:rPr lang="es-MX" i="1" dirty="0" smtClean="0"/>
              <a:t>relato.</a:t>
            </a:r>
            <a:endParaRPr lang="es-MX" i="1" dirty="0" smtClean="0"/>
          </a:p>
          <a:p>
            <a:pPr eaLnBrk="1" hangingPunct="1">
              <a:buFontTx/>
              <a:buNone/>
            </a:pPr>
            <a:endParaRPr lang="es-ES_tradnl" dirty="0" smtClean="0"/>
          </a:p>
          <a:p>
            <a:pPr eaLnBrk="1" hangingPunct="1">
              <a:buFontTx/>
              <a:buNone/>
            </a:pPr>
            <a:r>
              <a:rPr lang="es-ES_tradnl" dirty="0" smtClean="0"/>
              <a:t>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295400"/>
            <a:ext cx="8153400" cy="6248400"/>
          </a:xfrm>
        </p:spPr>
        <p:txBody>
          <a:bodyPr/>
          <a:lstStyle/>
          <a:p>
            <a:pPr marL="514350" indent="-514350">
              <a:buNone/>
            </a:pPr>
            <a:r>
              <a:rPr lang="es-ES_tradnl" dirty="0" smtClean="0"/>
              <a:t>3.	</a:t>
            </a:r>
            <a:r>
              <a:rPr lang="es-ES_tradnl" dirty="0" smtClean="0"/>
              <a:t>Empezarán </a:t>
            </a:r>
            <a:r>
              <a:rPr lang="es-ES_tradnl" dirty="0" smtClean="0"/>
              <a:t>con preguntas generales y abiertas, continuando con preguntas más dirigidas para sacar más detalles</a:t>
            </a:r>
          </a:p>
          <a:p>
            <a:pPr marL="971550" lvl="1" indent="-514350">
              <a:buNone/>
            </a:pPr>
            <a:r>
              <a:rPr lang="es-MX" i="1" dirty="0" smtClean="0"/>
              <a:t>-	El </a:t>
            </a:r>
            <a:r>
              <a:rPr lang="es-MX" i="1" dirty="0" smtClean="0"/>
              <a:t>hecho </a:t>
            </a:r>
            <a:r>
              <a:rPr lang="es-MX" i="1" dirty="0" smtClean="0"/>
              <a:t>es que los detalles dan credibilidad a un </a:t>
            </a:r>
            <a:r>
              <a:rPr lang="es-MX" i="1" dirty="0" smtClean="0"/>
              <a:t>relato.</a:t>
            </a:r>
            <a:endParaRPr lang="es-MX" i="1" dirty="0" smtClean="0"/>
          </a:p>
          <a:p>
            <a:pPr marL="514350" indent="-514350" eaLnBrk="1" hangingPunct="1">
              <a:buNone/>
            </a:pPr>
            <a:r>
              <a:rPr lang="es-ES_tradnl" dirty="0" smtClean="0"/>
              <a:t>4</a:t>
            </a:r>
            <a:r>
              <a:rPr lang="es-ES_tradnl" dirty="0" smtClean="0"/>
              <a:t>.	Preguntas incrementales</a:t>
            </a:r>
            <a:r>
              <a:rPr lang="es-ES_tradnl" b="1" dirty="0" smtClean="0"/>
              <a:t> </a:t>
            </a:r>
          </a:p>
          <a:p>
            <a:pPr marL="971550" lvl="1" indent="-514350" eaLnBrk="1" hangingPunct="1">
              <a:buNone/>
            </a:pPr>
            <a:r>
              <a:rPr lang="es-ES_tradnl" b="1" i="1" dirty="0" smtClean="0"/>
              <a:t>-	paso a paso, un hecho por pregunta.</a:t>
            </a:r>
          </a:p>
          <a:p>
            <a:pPr marL="971550" lvl="1" indent="-514350" eaLnBrk="1" hangingPunct="1">
              <a:buNone/>
            </a:pPr>
            <a:r>
              <a:rPr lang="es-ES_tradnl" dirty="0" smtClean="0"/>
              <a:t>-	No podemos asumir hechos que el testigo no ha mencionado.</a:t>
            </a:r>
          </a:p>
          <a:p>
            <a:pPr marL="514350" indent="-514350" eaLnBrk="1" hangingPunct="1">
              <a:buNone/>
            </a:pPr>
            <a:r>
              <a:rPr lang="es-ES_tradnl" dirty="0" smtClean="0"/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153400" cy="5140325"/>
          </a:xfrm>
        </p:spPr>
        <p:txBody>
          <a:bodyPr/>
          <a:lstStyle/>
          <a:p>
            <a:pPr>
              <a:buNone/>
            </a:pPr>
            <a:r>
              <a:rPr lang="es-MX" dirty="0" smtClean="0"/>
              <a:t>5.	Usar preguntas específicas</a:t>
            </a:r>
          </a:p>
          <a:p>
            <a:pPr lvl="1">
              <a:buNone/>
            </a:pPr>
            <a:r>
              <a:rPr lang="es-MX" sz="2400" dirty="0" smtClean="0"/>
              <a:t>		-	</a:t>
            </a:r>
            <a:r>
              <a:rPr lang="es-MX" sz="2400" dirty="0" smtClean="0"/>
              <a:t>¿</a:t>
            </a:r>
            <a:r>
              <a:rPr lang="es-MX" sz="2400" dirty="0" smtClean="0"/>
              <a:t>Cuándo </a:t>
            </a:r>
            <a:r>
              <a:rPr lang="es-MX" sz="2400" dirty="0" smtClean="0"/>
              <a:t>cruzó la calle, ¿qué vio?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s-MX" dirty="0" smtClean="0"/>
              <a:t>6.	Mantener las preguntas sencillas, 	evitar la jerga.</a:t>
            </a:r>
          </a:p>
          <a:p>
            <a:pPr lvl="1" eaLnBrk="1" hangingPunct="1">
              <a:lnSpc>
                <a:spcPct val="90000"/>
              </a:lnSpc>
              <a:buNone/>
              <a:defRPr/>
            </a:pPr>
            <a:r>
              <a:rPr lang="es-MX" sz="2400" dirty="0" smtClean="0"/>
              <a:t>	-		Como hablando con un amigo, 				preguntándole sobre sus </a:t>
            </a:r>
            <a:r>
              <a:rPr lang="es-MX" sz="2400" dirty="0" smtClean="0"/>
              <a:t>vacaciones.</a:t>
            </a:r>
            <a:endParaRPr lang="es-MX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s-MX" dirty="0" smtClean="0"/>
              <a:t>7.	No permitir que la historia demore o se 	torne tedioso/aburrido.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s-MX" dirty="0" smtClean="0"/>
              <a:t>8.	No dejar pausas largas, excepto para 	un efecto dramático.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s-MX" dirty="0" smtClean="0"/>
              <a:t>9.	Dejar al testigo narrar la historia.  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867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es-ES_tradnl" dirty="0" smtClean="0"/>
              <a:t>10.	Usar transiciones que cuentan una 		historia con el testigo</a:t>
            </a:r>
          </a:p>
          <a:p>
            <a:pPr lvl="1" eaLnBrk="1" hangingPunct="1">
              <a:lnSpc>
                <a:spcPct val="90000"/>
              </a:lnSpc>
              <a:buNone/>
              <a:defRPr/>
            </a:pPr>
            <a:r>
              <a:rPr lang="es-ES_tradnl" sz="3200" dirty="0" smtClean="0"/>
              <a:t>		-	Si la próxima pregunta va a tratar de nuevo tema, se lo puede indicar al testigo y al juez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ES_tradnl" sz="2800" dirty="0" smtClean="0"/>
              <a:t>Ejemplo: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s-ES_tradnl" dirty="0" smtClean="0"/>
              <a:t> Ahora, Sr. </a:t>
            </a:r>
            <a:r>
              <a:rPr lang="es-ES_tradnl" dirty="0" smtClean="0"/>
              <a:t>Fernández</a:t>
            </a:r>
            <a:r>
              <a:rPr lang="es-ES_tradnl" dirty="0" smtClean="0"/>
              <a:t>, quiero hablar con usted sobre lo que ocurrió durante el día anterior.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s-ES_tradnl" dirty="0" smtClean="0"/>
              <a:t>Ahora quiero volver a su relación con Silvia.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s-ES_tradnl" dirty="0" smtClean="0"/>
              <a:t>Ahora vamos a hablar sobre lo que pasó en el hospital.</a:t>
            </a:r>
          </a:p>
          <a:p>
            <a:pPr lvl="2" eaLnBrk="1" hangingPunct="1">
              <a:lnSpc>
                <a:spcPct val="90000"/>
              </a:lnSpc>
              <a:buNone/>
              <a:defRPr/>
            </a:pPr>
            <a:r>
              <a:rPr lang="es-ES_tradnl" i="1" dirty="0" smtClean="0"/>
              <a:t>Transiciones le ayudan a dirigirles a los testigos a  temas y hechos importantes y les avisa a los </a:t>
            </a:r>
            <a:r>
              <a:rPr lang="es-ES_tradnl" i="1" dirty="0" smtClean="0"/>
              <a:t>jueces </a:t>
            </a:r>
            <a:r>
              <a:rPr lang="es-ES_tradnl" i="1" dirty="0" smtClean="0"/>
              <a:t>a dónde va con el </a:t>
            </a:r>
            <a:r>
              <a:rPr lang="es-ES_tradnl" i="1" dirty="0" smtClean="0"/>
              <a:t>testimonio.</a:t>
            </a:r>
            <a:endParaRPr lang="es-ES_tradnl" i="1" dirty="0" smtClean="0"/>
          </a:p>
          <a:p>
            <a:pPr lvl="2" eaLnBrk="1" hangingPunct="1">
              <a:lnSpc>
                <a:spcPct val="90000"/>
              </a:lnSpc>
              <a:buNone/>
              <a:defRPr/>
            </a:pPr>
            <a:endParaRPr lang="es-ES_tradnl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17500"/>
            <a:ext cx="8104188" cy="98583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FORMA DE PREGUNTAS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es-ES" sz="2800" b="1" i="1" u="sng" dirty="0" smtClean="0"/>
              <a:t>11.	Generalmente</a:t>
            </a:r>
            <a:r>
              <a:rPr lang="es-ES" sz="2800" dirty="0" smtClean="0"/>
              <a:t> no se puede sugerir la </a:t>
            </a:r>
            <a:r>
              <a:rPr lang="es-ES" sz="2800" dirty="0" smtClean="0"/>
              <a:t>respuesta.</a:t>
            </a:r>
            <a:endParaRPr lang="es-ES" sz="28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ES" sz="28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s-ES" sz="2800" b="1" dirty="0" smtClean="0"/>
              <a:t>12.	Pero </a:t>
            </a:r>
            <a:r>
              <a:rPr lang="es-ES" sz="2800" i="1" dirty="0" smtClean="0"/>
              <a:t>sí se puede  dirigir la atención del </a:t>
            </a:r>
            <a:r>
              <a:rPr lang="es-ES" sz="2800" i="1" dirty="0" smtClean="0"/>
              <a:t>testigo </a:t>
            </a:r>
            <a:r>
              <a:rPr lang="es-ES" sz="2800" i="1" dirty="0" smtClean="0"/>
              <a:t>a temas específicos</a:t>
            </a:r>
          </a:p>
          <a:p>
            <a:pPr lvl="1" eaLnBrk="1" hangingPunct="1">
              <a:buNone/>
            </a:pPr>
            <a:r>
              <a:rPr lang="es-ES_tradnl" dirty="0" smtClean="0"/>
              <a:t>		-	Ejemplos</a:t>
            </a:r>
          </a:p>
          <a:p>
            <a:pPr lvl="2" eaLnBrk="1" hangingPunct="1"/>
            <a:r>
              <a:rPr lang="es-ES_tradnl" dirty="0" smtClean="0"/>
              <a:t>En este momento, ¿qué estaba haciendo el defendido con sus manos?</a:t>
            </a:r>
          </a:p>
          <a:p>
            <a:pPr lvl="2" eaLnBrk="1" hangingPunct="1"/>
            <a:r>
              <a:rPr lang="es-ES_tradnl" dirty="0" smtClean="0"/>
              <a:t>Inmediatamente después de salir de la fiesta, ¿qué hiciste?</a:t>
            </a: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COMPORTAMIENTO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54864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Uso de la voz para enfatizar interés y énfasis.</a:t>
            </a:r>
          </a:p>
          <a:p>
            <a:pPr eaLnBrk="1" hangingPunct="1">
              <a:defRPr/>
            </a:pPr>
            <a:r>
              <a:rPr lang="es-ES" dirty="0" smtClean="0"/>
              <a:t>Mantener contacto</a:t>
            </a:r>
            <a:r>
              <a:rPr lang="en-US" dirty="0" smtClean="0"/>
              <a:t> visual.</a:t>
            </a:r>
            <a:endParaRPr lang="es-ES" dirty="0" smtClean="0"/>
          </a:p>
          <a:p>
            <a:pPr eaLnBrk="1" hangingPunct="1">
              <a:defRPr/>
            </a:pPr>
            <a:r>
              <a:rPr lang="es-ES" dirty="0" smtClean="0"/>
              <a:t>Mostrar energía</a:t>
            </a:r>
            <a:r>
              <a:rPr lang="en-US" dirty="0" smtClean="0"/>
              <a:t> e </a:t>
            </a:r>
            <a:r>
              <a:rPr lang="es-ES" dirty="0" smtClean="0"/>
              <a:t>interés</a:t>
            </a:r>
            <a:r>
              <a:rPr lang="en-US" dirty="0" smtClean="0"/>
              <a:t>. </a:t>
            </a:r>
            <a:endParaRPr lang="es-ES" dirty="0" smtClean="0"/>
          </a:p>
          <a:p>
            <a:pPr eaLnBrk="1" hangingPunct="1">
              <a:defRPr/>
            </a:pPr>
            <a:r>
              <a:rPr lang="es-ES" dirty="0" smtClean="0"/>
              <a:t>Sin leer preguntas, sino operar desde un resumen. </a:t>
            </a:r>
          </a:p>
          <a:p>
            <a:pPr eaLnBrk="1" hangingPunct="1">
              <a:defRPr/>
            </a:pPr>
            <a:r>
              <a:rPr lang="es-ES" dirty="0" smtClean="0"/>
              <a:t>Escuchar las respuestas</a:t>
            </a:r>
          </a:p>
          <a:p>
            <a:pPr eaLnBrk="1" hangingPunct="1">
              <a:defRPr/>
            </a:pPr>
            <a:r>
              <a:rPr lang="es-ES" dirty="0" smtClean="0"/>
              <a:t>Evitar amaneramientos que causen distracción –</a:t>
            </a:r>
            <a:r>
              <a:rPr lang="es-ES" sz="2400" dirty="0" smtClean="0"/>
              <a:t>ejemplo, no repita la respuesta del testigo, no diga, “correcto,” “esta bien,”  “muy bien,” despues de la respuesta.   </a:t>
            </a: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dirty="0" smtClean="0"/>
              <a:t>SI SE DEBEN PREPARAR LOS TESTIGOS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s-MX" sz="2400" dirty="0" smtClean="0"/>
              <a:t>¿Por qué? A veces los testigos nunca han declarado en un juicio, ni siquiera han visto un juicio.</a:t>
            </a:r>
          </a:p>
          <a:p>
            <a:pPr eaLnBrk="1" hangingPunct="1">
              <a:defRPr/>
            </a:pPr>
            <a:endParaRPr lang="es-MX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MX" sz="2400" dirty="0" smtClean="0"/>
              <a:t>Se le enfatizan a los testigos la importancia de su testimonio para el caso SIN PROVEER UNA </a:t>
            </a:r>
            <a:r>
              <a:rPr lang="es-MX" sz="2400" dirty="0" smtClean="0"/>
              <a:t>LIBRETA.</a:t>
            </a:r>
            <a:endParaRPr lang="es-MX" sz="24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s-MX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MX" sz="2400" dirty="0" smtClean="0"/>
              <a:t>Se anticipa la </a:t>
            </a:r>
            <a:r>
              <a:rPr lang="es-MX" sz="2400" dirty="0" err="1" smtClean="0"/>
              <a:t>contrainterrogación</a:t>
            </a:r>
            <a:r>
              <a:rPr lang="es-MX" sz="2400" dirty="0" smtClean="0"/>
              <a:t>.</a:t>
            </a:r>
            <a:endParaRPr lang="es-MX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MX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s-MX" b="1" dirty="0" smtClean="0"/>
              <a:t>Mas importante</a:t>
            </a:r>
            <a:r>
              <a:rPr lang="es-MX" sz="2400" dirty="0" smtClean="0"/>
              <a:t>&gt;&gt;  Es la oportunidad del testigo de decir su versión de los hechos.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MX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MX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MX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s-SV" dirty="0" smtClean="0"/>
              <a:t>Art. 209:  El juez le pregunta independientemente </a:t>
            </a:r>
            <a:r>
              <a:rPr lang="es-SV" dirty="0" err="1" smtClean="0"/>
              <a:t>nombre,apellido</a:t>
            </a:r>
            <a:r>
              <a:rPr lang="es-SV" dirty="0" smtClean="0"/>
              <a:t>, edad, estado civil, </a:t>
            </a:r>
            <a:r>
              <a:rPr lang="es-SV" dirty="0" err="1" smtClean="0"/>
              <a:t>profecion</a:t>
            </a:r>
            <a:r>
              <a:rPr lang="es-SV" dirty="0" smtClean="0"/>
              <a:t>, </a:t>
            </a:r>
            <a:r>
              <a:rPr lang="es-SV" dirty="0" err="1" smtClean="0"/>
              <a:t>domicilio,y</a:t>
            </a:r>
            <a:r>
              <a:rPr lang="es-SV" dirty="0" smtClean="0"/>
              <a:t> documentos si es necesario. 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err="1" smtClean="0"/>
              <a:t>Paragrafo</a:t>
            </a:r>
            <a:r>
              <a:rPr lang="es-SV" dirty="0" smtClean="0"/>
              <a:t> 3 indica que a las partes se les permiten hacer interrogatorio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err="1" smtClean="0"/>
              <a:t>Paragrafo</a:t>
            </a:r>
            <a:r>
              <a:rPr lang="es-SV" dirty="0" smtClean="0"/>
              <a:t> 4 indica que a las partes se les permiten hacer contrainterrogatorio</a:t>
            </a:r>
          </a:p>
          <a:p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INTERROGATORRIO </a:t>
            </a:r>
            <a:r>
              <a:rPr lang="en-US" dirty="0" smtClean="0"/>
              <a:t>DE PERITOS</a:t>
            </a:r>
            <a:endParaRPr lang="en-US" dirty="0"/>
          </a:p>
        </p:txBody>
      </p:sp>
      <p:pic>
        <p:nvPicPr>
          <p:cNvPr id="7" name="Content Placeholder 6" descr="Preservation and Examination of Evidence at Crime Scen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438400"/>
            <a:ext cx="3657600" cy="2971799"/>
          </a:xfrm>
        </p:spPr>
      </p:pic>
      <p:pic>
        <p:nvPicPr>
          <p:cNvPr id="8" name="Content Placeholder 7" descr="Chick Scientist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57800" y="2362200"/>
            <a:ext cx="3124199" cy="30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AL PERITO……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SV" dirty="0" smtClean="0"/>
          </a:p>
          <a:p>
            <a:endParaRPr lang="es-SV" dirty="0" smtClean="0"/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La credibilidad </a:t>
            </a:r>
            <a:r>
              <a:rPr lang="es-SV" b="1" dirty="0" smtClean="0"/>
              <a:t>y el valor que se le da a esa opinión</a:t>
            </a:r>
            <a:r>
              <a:rPr lang="es-SV" dirty="0" smtClean="0"/>
              <a:t> queda en las manos de la juez quien puede aceptar o rechazar esa opinión.</a:t>
            </a:r>
          </a:p>
          <a:p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Acreditación</a:t>
            </a:r>
            <a:endParaRPr lang="es-SV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s-SV" dirty="0" smtClean="0"/>
              <a:t>Acreditación Incluye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Establecer Educación.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Tiempo en su Carrera.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Artículos que escribió el perito.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Veces testificando frente un tribunal.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Premios, Honores y Reconocimientos que recibió.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dirty="0" smtClean="0"/>
              <a:t>Articulo 226 indica que hay dos clases de peritos: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Permanentes: Oficiales  (OJO:  No todos los oficiales son peritos en todas las </a:t>
            </a:r>
            <a:r>
              <a:rPr lang="es-SV" dirty="0" smtClean="0"/>
              <a:t>á</a:t>
            </a:r>
            <a:r>
              <a:rPr lang="es-SV" dirty="0" smtClean="0"/>
              <a:t>reas, solo en “su propia” área 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El hecho que es un medico forense no quiere decir que perito de todo medico.</a:t>
            </a:r>
          </a:p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pPr>
              <a:buFont typeface="Wingdings" pitchFamily="2" charset="2"/>
              <a:buChar char="Ø"/>
            </a:pPr>
            <a:r>
              <a:rPr lang="es-SV" dirty="0" smtClean="0"/>
              <a:t>Accidentales: Por necesidad por autoridad judicial para una pericia determinada (hay que acreditarlo para el tribunal).</a:t>
            </a:r>
          </a:p>
          <a:p>
            <a:pPr>
              <a:buFont typeface="Wingdings" pitchFamily="2" charset="2"/>
              <a:buChar char="Ø"/>
            </a:pPr>
            <a:endParaRPr lang="es-SV" dirty="0" smtClean="0"/>
          </a:p>
          <a:p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El perito solo puede dar una  opinión sobre  el tema o lo que abogado haya establecido es la área de especialización de ese perito</a:t>
            </a:r>
            <a:endParaRPr lang="es-SV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792288" y="5638800"/>
            <a:ext cx="5486400" cy="1066800"/>
          </a:xfrm>
        </p:spPr>
        <p:txBody>
          <a:bodyPr/>
          <a:lstStyle/>
          <a:p>
            <a:r>
              <a:rPr lang="es-SV" dirty="0" smtClean="0"/>
              <a:t>.  Ejemplo:  Un pediatra no puede dar una opinión sobre el trayecto de la bala que causo la muerte de la victima y menos, quien le causo ese balazo!  Aunque posiblemente puede concluir que murió a causa de una bala a la cabeza</a:t>
            </a:r>
            <a:endParaRPr lang="es-SV" dirty="0"/>
          </a:p>
        </p:txBody>
      </p:sp>
      <p:pic>
        <p:nvPicPr>
          <p:cNvPr id="9" name="Picture Placeholder 8" descr="Dead guy on desk from CSI Miami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425" b="6425"/>
          <a:stretch>
            <a:fillRect/>
          </a:stretch>
        </p:blipFill>
        <p:spPr>
          <a:xfrm>
            <a:off x="1676400" y="685800"/>
            <a:ext cx="5486400" cy="3581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LA OPINION DEL PERITO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3581400" y="609600"/>
            <a:ext cx="5334000" cy="4800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s-SV" sz="3200" dirty="0" smtClean="0">
                <a:latin typeface="Arial" pitchFamily="34" charset="0"/>
                <a:cs typeface="Arial" pitchFamily="34" charset="0"/>
              </a:rPr>
              <a:t>El abogado tiene </a:t>
            </a:r>
            <a:r>
              <a:rPr lang="es-SV" sz="3200" dirty="0" err="1" smtClean="0">
                <a:latin typeface="Arial" pitchFamily="34" charset="0"/>
                <a:cs typeface="Arial" pitchFamily="34" charset="0"/>
              </a:rPr>
              <a:t>ques</a:t>
            </a:r>
            <a:r>
              <a:rPr lang="es-SV" sz="3200" dirty="0" smtClean="0">
                <a:latin typeface="Arial" pitchFamily="34" charset="0"/>
                <a:cs typeface="Arial" pitchFamily="34" charset="0"/>
              </a:rPr>
              <a:t> establecer que el perito tiene una </a:t>
            </a:r>
            <a:r>
              <a:rPr lang="es-SV" sz="3200" dirty="0" err="1" smtClean="0">
                <a:latin typeface="Arial" pitchFamily="34" charset="0"/>
                <a:cs typeface="Arial" pitchFamily="34" charset="0"/>
              </a:rPr>
              <a:t>opinion</a:t>
            </a:r>
            <a:endParaRPr lang="es-SV" sz="3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es-SV" sz="3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sz="3200" dirty="0" smtClean="0">
                <a:latin typeface="Arial" pitchFamily="34" charset="0"/>
                <a:cs typeface="Arial" pitchFamily="34" charset="0"/>
              </a:rPr>
              <a:t>En que se base la </a:t>
            </a:r>
            <a:r>
              <a:rPr lang="es-SV" sz="3200" dirty="0" err="1" smtClean="0">
                <a:latin typeface="Arial" pitchFamily="34" charset="0"/>
                <a:cs typeface="Arial" pitchFamily="34" charset="0"/>
              </a:rPr>
              <a:t>opinion</a:t>
            </a:r>
            <a:endParaRPr lang="es-SV" sz="3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es-SV" sz="3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sz="3200" dirty="0" smtClean="0">
                <a:latin typeface="Arial" pitchFamily="34" charset="0"/>
                <a:cs typeface="Arial" pitchFamily="34" charset="0"/>
              </a:rPr>
              <a:t>Cuales materiales reviso para llegar a una </a:t>
            </a:r>
            <a:r>
              <a:rPr lang="es-SV" sz="3200" dirty="0" err="1" smtClean="0">
                <a:latin typeface="Arial" pitchFamily="34" charset="0"/>
                <a:cs typeface="Arial" pitchFamily="34" charset="0"/>
              </a:rPr>
              <a:t>opinion</a:t>
            </a:r>
            <a:r>
              <a:rPr lang="es-SV" sz="3200" dirty="0" smtClean="0">
                <a:latin typeface="Arial" pitchFamily="34" charset="0"/>
                <a:cs typeface="Arial" pitchFamily="34" charset="0"/>
              </a:rPr>
              <a:t> o </a:t>
            </a:r>
            <a:r>
              <a:rPr lang="es-SV" sz="3200" dirty="0" err="1" smtClean="0">
                <a:latin typeface="Arial" pitchFamily="34" charset="0"/>
                <a:cs typeface="Arial" pitchFamily="34" charset="0"/>
              </a:rPr>
              <a:t>conclucion</a:t>
            </a:r>
            <a:endParaRPr lang="es-SV" sz="3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es-SV" sz="32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sz="3200" dirty="0" smtClean="0">
                <a:latin typeface="Arial" pitchFamily="34" charset="0"/>
                <a:cs typeface="Arial" pitchFamily="34" charset="0"/>
              </a:rPr>
              <a:t>¿Cuál es la opinión?</a:t>
            </a:r>
          </a:p>
          <a:p>
            <a:pPr>
              <a:buFont typeface="Wingdings" pitchFamily="2" charset="2"/>
              <a:buChar char="Ø"/>
            </a:pPr>
            <a:endParaRPr lang="es-SV" dirty="0"/>
          </a:p>
        </p:txBody>
      </p:sp>
      <p:pic>
        <p:nvPicPr>
          <p:cNvPr id="7" name="Content Placeholder 6" descr="DNA in Tube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685800"/>
            <a:ext cx="2895599" cy="4648200"/>
          </a:xfrm>
        </p:spPr>
      </p:pic>
      <p:pic>
        <p:nvPicPr>
          <p:cNvPr id="5" name="Picture Placeholder 4" descr="DNA in Tubes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5585" b="25585"/>
          <a:stretch>
            <a:fillRect/>
          </a:stretch>
        </p:blipFill>
        <p:spPr>
          <a:xfrm>
            <a:off x="3505200" y="616634"/>
            <a:ext cx="5029200" cy="3657600"/>
          </a:xfrm>
        </p:spPr>
      </p:pic>
      <p:pic>
        <p:nvPicPr>
          <p:cNvPr id="6" name="Picture Placeholder 4" descr="DNA in Tubes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5585" b="25585"/>
          <a:stretch>
            <a:fillRect/>
          </a:stretch>
        </p:blipFill>
        <p:spPr>
          <a:xfrm>
            <a:off x="914400" y="685800"/>
            <a:ext cx="2667000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smtClean="0"/>
              <a:t>OPINIÓN </a:t>
            </a:r>
            <a:r>
              <a:rPr lang="en-US" dirty="0" smtClean="0"/>
              <a:t>DEL PERITO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El abogado tiene que establecer que el perito tiene una opinión.</a:t>
            </a:r>
          </a:p>
          <a:p>
            <a:r>
              <a:rPr lang="es-SV" dirty="0" smtClean="0"/>
              <a:t>En que se base la opinión.</a:t>
            </a:r>
          </a:p>
          <a:p>
            <a:r>
              <a:rPr lang="es-SV" dirty="0" smtClean="0"/>
              <a:t>¿Cuáles materiales revisó para llegar a una opinión o conclusión?</a:t>
            </a:r>
          </a:p>
          <a:p>
            <a:r>
              <a:rPr lang="es-SV" dirty="0" smtClean="0"/>
              <a:t>¿</a:t>
            </a:r>
            <a:r>
              <a:rPr lang="es-SV" dirty="0" smtClean="0"/>
              <a:t>Cuál es la opinión?</a:t>
            </a:r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76400"/>
          </a:xfrm>
        </p:spPr>
        <p:txBody>
          <a:bodyPr/>
          <a:lstStyle/>
          <a:p>
            <a:r>
              <a:rPr lang="en-US" dirty="0" smtClean="0"/>
              <a:t>EL INTERROGATORIO DIRIGIDO A PERSONAS MENORES DE EDAD</a:t>
            </a:r>
            <a:endParaRPr lang="en-US" dirty="0"/>
          </a:p>
        </p:txBody>
      </p:sp>
      <p:pic>
        <p:nvPicPr>
          <p:cNvPr id="6" name="Content Placeholder 5" descr="Child Witness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905000"/>
            <a:ext cx="6858000" cy="39623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ARTICULO 213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s-SV" dirty="0" smtClean="0"/>
              <a:t>NO NECESARIAMENTE tiene que ser por medio de un interviniente.  La juez tiene la opción pero se puede completar las partes.  </a:t>
            </a:r>
          </a:p>
          <a:p>
            <a:pPr lvl="1">
              <a:buFont typeface="Wingdings" pitchFamily="2" charset="2"/>
              <a:buChar char="Ø"/>
            </a:pPr>
            <a:r>
              <a:rPr lang="es-SV" dirty="0" smtClean="0"/>
              <a:t>El juez debe determinar si el menor de edad </a:t>
            </a:r>
            <a:r>
              <a:rPr lang="es-SV" i="1" dirty="0" smtClean="0"/>
              <a:t>requiere semejante proteccion vis-à-vis los derechos de el imputado (se es testigo del estado)</a:t>
            </a:r>
          </a:p>
          <a:p>
            <a:pPr>
              <a:buFont typeface="Wingdings" pitchFamily="2" charset="2"/>
              <a:buChar char="Ø"/>
            </a:pP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52600"/>
          </a:xfrm>
        </p:spPr>
        <p:txBody>
          <a:bodyPr/>
          <a:lstStyle/>
          <a:p>
            <a:r>
              <a:rPr lang="es-SV" sz="3200" smtClean="0"/>
              <a:t>El </a:t>
            </a:r>
            <a:r>
              <a:rPr lang="es-SV" sz="3200" smtClean="0"/>
              <a:t>tribunal va tener que establecer que el menor de </a:t>
            </a:r>
            <a:r>
              <a:rPr lang="es-SV" sz="3200" smtClean="0"/>
              <a:t>edad</a:t>
            </a:r>
            <a:endParaRPr lang="es-SV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Que tenga madurez para entender los procedimientos.</a:t>
            </a:r>
          </a:p>
          <a:p>
            <a:r>
              <a:rPr lang="es-SV" dirty="0" smtClean="0"/>
              <a:t>Entiende la diferencia entre una mentira y la verdad.</a:t>
            </a:r>
          </a:p>
          <a:p>
            <a:r>
              <a:rPr lang="es-SV" dirty="0" smtClean="0"/>
              <a:t>Que el menor de edad entienda que hay consecuencias al decir una mentira.</a:t>
            </a:r>
          </a:p>
          <a:p>
            <a:r>
              <a:rPr lang="es-SV" dirty="0" smtClean="0"/>
              <a:t>Que el testimonio es confiable como su propio testimonio y no aprendido 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SV" sz="4000" smtClean="0"/>
              <a:t>En </a:t>
            </a:r>
            <a:r>
              <a:rPr lang="es-SV" sz="4000" smtClean="0"/>
              <a:t>el </a:t>
            </a:r>
            <a:r>
              <a:rPr lang="es-SV" sz="4000" smtClean="0"/>
              <a:t>Interrogatorio</a:t>
            </a:r>
            <a:r>
              <a:rPr lang="es-SV" sz="4000" smtClean="0"/>
              <a:t>, el abogado es el </a:t>
            </a:r>
            <a:r>
              <a:rPr lang="es-SV" sz="4000" smtClean="0"/>
              <a:t>director</a:t>
            </a:r>
            <a:r>
              <a:rPr lang="es-SV" sz="4000" smtClean="0"/>
              <a:t>, y el testigo la </a:t>
            </a:r>
            <a:r>
              <a:rPr lang="es-SV" sz="4000" smtClean="0"/>
              <a:t>estrella</a:t>
            </a:r>
            <a:endParaRPr lang="es-SV" sz="40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s-SV" dirty="0" smtClean="0"/>
              <a:t>La estrella llama la atención.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s-SV" dirty="0" smtClean="0"/>
              <a:t>Pero, como en el cine, el director sigue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SV" dirty="0" smtClean="0"/>
              <a:t>siendo la persona más importante de la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SV" dirty="0" smtClean="0"/>
              <a:t>Película.</a:t>
            </a:r>
          </a:p>
          <a:p>
            <a:pPr eaLnBrk="1" hangingPunct="1">
              <a:buNone/>
              <a:defRPr/>
            </a:pPr>
            <a:r>
              <a:rPr lang="es-SV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&gt; OJO: El juez escucha y reserva todas las preguntas de </a:t>
            </a:r>
            <a:r>
              <a:rPr lang="es-SV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clarificación</a:t>
            </a:r>
            <a:r>
              <a:rPr lang="es-SV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hasta el final este tema se trata mas adelante)&lt;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SV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s-SV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SV" dirty="0" smtClean="0"/>
              <a:t> </a:t>
            </a:r>
            <a:endParaRPr lang="es-SV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Educación Antes de Examinar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Entre otros recursos, se incluye en los materiales del curso un articulo que nos encontró el Juez Rafael:</a:t>
            </a:r>
          </a:p>
          <a:p>
            <a:r>
              <a:rPr lang="es-SV" dirty="0" smtClean="0"/>
              <a:t>El Interrogatorio Dirigido a Personas Menores de Edad por </a:t>
            </a:r>
            <a:r>
              <a:rPr lang="es-SV" i="1" dirty="0" smtClean="0"/>
              <a:t>Avaro Burgos Mata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838200"/>
            <a:ext cx="8686800" cy="4038600"/>
          </a:xfrm>
        </p:spPr>
        <p:txBody>
          <a:bodyPr>
            <a:normAutofit/>
          </a:bodyPr>
          <a:lstStyle/>
          <a:p>
            <a:r>
              <a:rPr lang="en-US" dirty="0" smtClean="0"/>
              <a:t>VOLVEMOS A LAS PREGUNTAS </a:t>
            </a:r>
            <a:r>
              <a:rPr lang="en-US" dirty="0" smtClean="0"/>
              <a:t>SUGESTIVAS</a:t>
            </a:r>
            <a:r>
              <a:rPr lang="en-US" dirty="0" smtClean="0"/>
              <a:t>:  </a:t>
            </a:r>
            <a:r>
              <a:rPr lang="en-US" dirty="0" smtClean="0"/>
              <a:t>¿</a:t>
            </a:r>
            <a:r>
              <a:rPr lang="en-US" dirty="0" smtClean="0"/>
              <a:t>CUANDO </a:t>
            </a:r>
            <a:r>
              <a:rPr lang="en-US" dirty="0" smtClean="0"/>
              <a:t>MAS SE DEBEN PERMITIR?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2057400"/>
          </a:xfrm>
        </p:spPr>
        <p:txBody>
          <a:bodyPr>
            <a:normAutofit fontScale="90000"/>
          </a:bodyPr>
          <a:lstStyle/>
          <a:p>
            <a:r>
              <a:rPr lang="es-SV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es-SV" dirty="0" smtClean="0">
                <a:latin typeface="Arial" pitchFamily="34" charset="0"/>
                <a:cs typeface="Arial" pitchFamily="34" charset="0"/>
              </a:rPr>
              <a:t>o simplemente por hecho de que una pregunta es sugestiva quiere decir que no se permite: </a:t>
            </a:r>
            <a:br>
              <a:rPr lang="es-SV" dirty="0" smtClean="0">
                <a:latin typeface="Arial" pitchFamily="34" charset="0"/>
                <a:cs typeface="Arial" pitchFamily="34" charset="0"/>
              </a:rPr>
            </a:b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514600"/>
            <a:ext cx="8686800" cy="4191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Evitar lo ridículo.</a:t>
            </a:r>
          </a:p>
          <a:p>
            <a:pPr>
              <a:buFont typeface="Wingdings" pitchFamily="2" charset="2"/>
              <a:buChar char="Ø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Evitar alargar demasiado el proceso.</a:t>
            </a:r>
          </a:p>
          <a:p>
            <a:pPr>
              <a:buFont typeface="Wingdings" pitchFamily="2" charset="2"/>
              <a:buChar char="Ø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Fundación para presentar pruebas (preguntas preliminares)</a:t>
            </a:r>
          </a:p>
          <a:p>
            <a:pPr>
              <a:buFont typeface="Wingdings" pitchFamily="2" charset="2"/>
              <a:buChar char="Ø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Preguntas de Transición en tema.</a:t>
            </a:r>
          </a:p>
          <a:p>
            <a:pPr lvl="1">
              <a:buFont typeface="Wingdings" pitchFamily="2" charset="2"/>
              <a:buChar char="Ø"/>
            </a:pPr>
            <a:endParaRPr lang="es-SV" dirty="0" smtClean="0"/>
          </a:p>
          <a:p>
            <a:pPr lvl="1">
              <a:buNone/>
            </a:pP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2"/>
            <a:ext cx="8229600" cy="1398587"/>
          </a:xfrm>
        </p:spPr>
        <p:txBody>
          <a:bodyPr/>
          <a:lstStyle/>
          <a:p>
            <a:r>
              <a:rPr lang="es-SV" smtClean="0"/>
              <a:t>(….seguimos)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872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Preguntas que no van al punto clave del caso (una que otra vez).</a:t>
            </a:r>
          </a:p>
          <a:p>
            <a:pPr>
              <a:buFont typeface="Wingdings" pitchFamily="2" charset="2"/>
              <a:buChar char="Ø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Preguntas para Refrescar Memoria.</a:t>
            </a:r>
          </a:p>
          <a:p>
            <a:pPr>
              <a:buFont typeface="Wingdings" pitchFamily="2" charset="2"/>
              <a:buChar char="Ø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Preguntas para preparar la impugnación</a:t>
            </a:r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2"/>
            <a:ext cx="8229600" cy="1398587"/>
          </a:xfrm>
        </p:spPr>
        <p:txBody>
          <a:bodyPr/>
          <a:lstStyle/>
          <a:p>
            <a:r>
              <a:rPr lang="es-SV" dirty="0" smtClean="0"/>
              <a:t>Excepciones a la Prohibición de la Pregunta Sugestiva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8725"/>
          </a:xfrm>
        </p:spPr>
        <p:txBody>
          <a:bodyPr/>
          <a:lstStyle/>
          <a:p>
            <a:r>
              <a:rPr lang="es-SV" dirty="0" smtClean="0"/>
              <a:t>Fundación para presentar pruebas (preguntas preliminares).</a:t>
            </a:r>
          </a:p>
          <a:p>
            <a:r>
              <a:rPr lang="es-SV" dirty="0" smtClean="0"/>
              <a:t>Preguntas de Transición en tema.</a:t>
            </a:r>
          </a:p>
          <a:p>
            <a:r>
              <a:rPr lang="es-SV" dirty="0" smtClean="0"/>
              <a:t>Preguntas que no van al punto clave del caso (una que otra vez).</a:t>
            </a:r>
          </a:p>
          <a:p>
            <a:r>
              <a:rPr lang="es-SV" dirty="0" smtClean="0"/>
              <a:t>Preguntas para Refrescar Memoria.</a:t>
            </a:r>
          </a:p>
          <a:p>
            <a:r>
              <a:rPr lang="es-SV" dirty="0" smtClean="0"/>
              <a:t>Preguntas para preparar la impugnación.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El Interrogatorio y La Teoria Del </a:t>
            </a:r>
            <a:r>
              <a:rPr lang="es-SV" smtClean="0"/>
              <a:t>Caso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La juez tiene, como entidad que decide, </a:t>
            </a:r>
            <a:r>
              <a:rPr lang="es-SV" dirty="0" smtClean="0"/>
              <a:t>c</a:t>
            </a:r>
            <a:r>
              <a:rPr lang="es-SV" dirty="0" smtClean="0"/>
              <a:t>uáles son los hechos, tiene que considerar y escuchar dentro la presentación del fiscal, suficiente pruebas e información para establecer los elementos del cargo:</a:t>
            </a:r>
          </a:p>
          <a:p>
            <a:pPr lvl="1"/>
            <a:r>
              <a:rPr lang="es-SV" dirty="0" smtClean="0"/>
              <a:t>Sea tema.</a:t>
            </a:r>
          </a:p>
          <a:p>
            <a:pPr lvl="1"/>
            <a:r>
              <a:rPr lang="es-SV" dirty="0" smtClean="0"/>
              <a:t>Sea elementos.</a:t>
            </a:r>
          </a:p>
          <a:p>
            <a:pPr lvl="1"/>
            <a:r>
              <a:rPr lang="es-SV" dirty="0" smtClean="0"/>
              <a:t>Sea teoría.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-	</a:t>
            </a:r>
            <a:r>
              <a:rPr lang="en-US" sz="3600" dirty="0" smtClean="0"/>
              <a:t>LA DIFERENCIA ENTRE REFRESCO DE MEMORIA Y IMPUGNACION	-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040188" cy="1142999"/>
          </a:xfrm>
        </p:spPr>
        <p:txBody>
          <a:bodyPr>
            <a:normAutofit fontScale="77500" lnSpcReduction="20000"/>
          </a:bodyPr>
          <a:lstStyle/>
          <a:p>
            <a:r>
              <a:rPr lang="es-SV" sz="2800" smtClean="0">
                <a:latin typeface="Arial" pitchFamily="34" charset="0"/>
                <a:cs typeface="Arial" pitchFamily="34" charset="0"/>
              </a:rPr>
              <a:t>Uno </a:t>
            </a:r>
            <a:r>
              <a:rPr lang="es-SV" sz="2800" smtClean="0">
                <a:latin typeface="Arial" pitchFamily="34" charset="0"/>
                <a:cs typeface="Arial" pitchFamily="34" charset="0"/>
              </a:rPr>
              <a:t>le Refresca la memoria de su propio testigo </a:t>
            </a:r>
            <a:r>
              <a:rPr lang="es-SV" sz="2800" smtClean="0">
                <a:latin typeface="Arial" pitchFamily="34" charset="0"/>
                <a:cs typeface="Arial" pitchFamily="34" charset="0"/>
              </a:rPr>
              <a:t>(</a:t>
            </a:r>
            <a:r>
              <a:rPr lang="es-SV" sz="2800" smtClean="0">
                <a:latin typeface="Arial" pitchFamily="34" charset="0"/>
                <a:cs typeface="Arial" pitchFamily="34" charset="0"/>
              </a:rPr>
              <a:t>evite impugnar su </a:t>
            </a:r>
            <a:r>
              <a:rPr lang="es-SV" sz="2800" smtClean="0">
                <a:latin typeface="Arial" pitchFamily="34" charset="0"/>
                <a:cs typeface="Arial" pitchFamily="34" charset="0"/>
              </a:rPr>
              <a:t>testigo)</a:t>
            </a:r>
            <a:endParaRPr lang="es-SV" sz="28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Content Placeholder 9" descr="Diabolical Scientis Cartoo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62000" y="2819400"/>
            <a:ext cx="3276600" cy="3048000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1219201"/>
            <a:ext cx="4041775" cy="1371599"/>
          </a:xfrm>
        </p:spPr>
        <p:txBody>
          <a:bodyPr>
            <a:noAutofit/>
          </a:bodyPr>
          <a:lstStyle/>
          <a:p>
            <a:endParaRPr lang="es-SV" sz="1800" smtClean="0">
              <a:latin typeface="Arial" pitchFamily="34" charset="0"/>
              <a:cs typeface="Arial" pitchFamily="34" charset="0"/>
            </a:endParaRPr>
          </a:p>
          <a:p>
            <a:endParaRPr lang="es-SV" sz="1800" smtClean="0">
              <a:latin typeface="Arial" pitchFamily="34" charset="0"/>
              <a:cs typeface="Arial" pitchFamily="34" charset="0"/>
            </a:endParaRPr>
          </a:p>
          <a:p>
            <a:endParaRPr lang="es-SV" sz="1800" smtClean="0">
              <a:latin typeface="Arial" pitchFamily="34" charset="0"/>
              <a:cs typeface="Arial" pitchFamily="34" charset="0"/>
            </a:endParaRPr>
          </a:p>
          <a:p>
            <a:r>
              <a:rPr lang="es-SV" sz="1800" smtClean="0">
                <a:latin typeface="Arial" pitchFamily="34" charset="0"/>
                <a:cs typeface="Arial" pitchFamily="34" charset="0"/>
              </a:rPr>
              <a:t>Uno impugna el testimonio de un testigo de la otra parte </a:t>
            </a:r>
            <a:r>
              <a:rPr lang="es-SV" sz="1800" smtClean="0">
                <a:latin typeface="Arial" pitchFamily="34" charset="0"/>
                <a:cs typeface="Arial" pitchFamily="34" charset="0"/>
              </a:rPr>
              <a:t>(</a:t>
            </a:r>
            <a:r>
              <a:rPr lang="es-SV" sz="1800" smtClean="0">
                <a:latin typeface="Arial" pitchFamily="34" charset="0"/>
                <a:cs typeface="Arial" pitchFamily="34" charset="0"/>
              </a:rPr>
              <a:t>evite refresco de memoria  en </a:t>
            </a:r>
            <a:r>
              <a:rPr lang="es-SV" sz="1800" smtClean="0">
                <a:latin typeface="Arial" pitchFamily="34" charset="0"/>
                <a:cs typeface="Arial" pitchFamily="34" charset="0"/>
              </a:rPr>
              <a:t>contra)</a:t>
            </a:r>
            <a:endParaRPr lang="es-SV" sz="1800" smtClean="0">
              <a:latin typeface="Arial" pitchFamily="34" charset="0"/>
              <a:cs typeface="Arial" pitchFamily="34" charset="0"/>
            </a:endParaRPr>
          </a:p>
          <a:p>
            <a:endParaRPr lang="es-SV" sz="24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Content Placeholder 8" descr="Impossible is Nothing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10200" y="2743200"/>
            <a:ext cx="2634456" cy="31054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Naturaleza</a:t>
            </a:r>
            <a:r>
              <a:rPr lang="es-SV" smtClean="0"/>
              <a:t> de material para refrescar </a:t>
            </a:r>
            <a:r>
              <a:rPr lang="es-SV" smtClean="0"/>
              <a:t>memoria</a:t>
            </a:r>
            <a:endParaRPr lang="es-SV"/>
          </a:p>
        </p:txBody>
      </p:sp>
      <p:pic>
        <p:nvPicPr>
          <p:cNvPr id="6" name="Content Placeholder 5" descr="CSI Miam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2209800"/>
            <a:ext cx="3429000" cy="3124200"/>
          </a:xfrm>
        </p:spPr>
      </p:pic>
      <p:pic>
        <p:nvPicPr>
          <p:cNvPr id="7" name="Content Placeholder 6" descr="Police Officer (Orlando Bloom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1828800"/>
            <a:ext cx="34290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Refresco</a:t>
            </a:r>
            <a:r>
              <a:rPr lang="es-SV" smtClean="0"/>
              <a:t> De </a:t>
            </a:r>
            <a:r>
              <a:rPr lang="es-SV" smtClean="0"/>
              <a:t>Memoria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953000"/>
          </a:xfrm>
        </p:spPr>
        <p:txBody>
          <a:bodyPr/>
          <a:lstStyle/>
          <a:p>
            <a:r>
              <a:rPr lang="es-SV" dirty="0" smtClean="0"/>
              <a:t>No que contesto diferente de lo que </a:t>
            </a:r>
            <a:r>
              <a:rPr lang="es-SV" dirty="0" err="1" smtClean="0"/>
              <a:t>quizo</a:t>
            </a:r>
            <a:r>
              <a:rPr lang="es-SV" dirty="0" smtClean="0"/>
              <a:t> si no que diga el testigo – “No me recuerdo”</a:t>
            </a:r>
          </a:p>
          <a:p>
            <a:r>
              <a:rPr lang="es-SV" dirty="0" smtClean="0"/>
              <a:t>Número de personas al llegar el policía al la escena.</a:t>
            </a:r>
          </a:p>
          <a:p>
            <a:r>
              <a:rPr lang="es-SV" dirty="0" smtClean="0"/>
              <a:t>El número de la placa de el carro que se quedo en la escena del crimen.</a:t>
            </a:r>
          </a:p>
          <a:p>
            <a:r>
              <a:rPr lang="es-SV" dirty="0" smtClean="0"/>
              <a:t>El nombre de la persona al cual un vehículo esta registrado.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IMPUGNACIÓN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Contestó diferente de lo que dijo en otra ocasión.</a:t>
            </a:r>
          </a:p>
          <a:p>
            <a:pPr>
              <a:buFont typeface="Wingdings" pitchFamily="2" charset="2"/>
              <a:buChar char="Ø"/>
            </a:pPr>
            <a:endParaRPr lang="es-SV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SV" dirty="0" smtClean="0">
                <a:latin typeface="Arial" pitchFamily="34" charset="0"/>
                <a:cs typeface="Arial" pitchFamily="34" charset="0"/>
              </a:rPr>
              <a:t>Lo que dijo nos hace daño a nuestro caso.</a:t>
            </a:r>
            <a:endParaRPr lang="es-SV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92288" y="3352800"/>
            <a:ext cx="5486400" cy="1524000"/>
          </a:xfrm>
        </p:spPr>
        <p:txBody>
          <a:bodyPr/>
          <a:lstStyle/>
          <a:p>
            <a:pPr eaLnBrk="1" hangingPunct="1">
              <a:defRPr/>
            </a:pPr>
            <a:r>
              <a:rPr lang="es-ES_tradnl" dirty="0" smtClean="0"/>
              <a:t>El director debe tener el guión en su cabeza.  Cuando los actores (testigos) se pierden, el director debe dirigirles a la dirección correcta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792288" y="4800600"/>
            <a:ext cx="5486400" cy="1905000"/>
          </a:xfrm>
        </p:spPr>
        <p:txBody>
          <a:bodyPr/>
          <a:lstStyle/>
          <a:p>
            <a:pPr eaLnBrk="1" hangingPunct="1">
              <a:defRPr/>
            </a:pPr>
            <a:r>
              <a:rPr lang="es-SV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Definición: </a:t>
            </a:r>
            <a:endParaRPr lang="es-SV" sz="1800" dirty="0" smtClean="0"/>
          </a:p>
          <a:p>
            <a:pPr eaLnBrk="1" hangingPunct="1">
              <a:defRPr/>
            </a:pPr>
            <a:r>
              <a:rPr lang="es-SV" sz="1800" dirty="0" smtClean="0">
                <a:solidFill>
                  <a:srgbClr val="FFFF00"/>
                </a:solidFill>
              </a:rPr>
              <a:t>El propósito mayor del interrogatorio es para explicarle al juez la versión de los eventos de una manera que comprueba el caso del que ofrece ese testigo y manejar los malos hechos que comprobará el  otro abogado. </a:t>
            </a:r>
          </a:p>
          <a:p>
            <a:pPr eaLnBrk="1" hangingPunct="1">
              <a:defRPr/>
            </a:pPr>
            <a:endParaRPr lang="es-SV" dirty="0" smtClean="0"/>
          </a:p>
        </p:txBody>
      </p:sp>
      <p:pic>
        <p:nvPicPr>
          <p:cNvPr id="5124" name="Picture 5" descr="MMj0236528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06706"/>
            <a:ext cx="2590800" cy="299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3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Autenticación de pruebas Mediante Objetos</a:t>
            </a:r>
            <a:endParaRPr lang="es-SV" dirty="0"/>
          </a:p>
        </p:txBody>
      </p:sp>
      <p:pic>
        <p:nvPicPr>
          <p:cNvPr id="5" name="Picture Placeholder 4" descr="DNA in Tubes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5585" b="25585"/>
          <a:stretch>
            <a:fillRect/>
          </a:stretch>
        </p:blipFill>
        <p:spPr/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SV" smtClean="0"/>
              <a:t>Cadena</a:t>
            </a:r>
            <a:r>
              <a:rPr lang="es-SV" smtClean="0"/>
              <a:t> de </a:t>
            </a:r>
            <a:r>
              <a:rPr lang="es-SV" b="1" smtClean="0"/>
              <a:t>Custodia</a:t>
            </a:r>
            <a:endParaRPr lang="es-SV" b="1" smtClean="0"/>
          </a:p>
          <a:p>
            <a:r>
              <a:rPr lang="es-SV" b="1" smtClean="0"/>
              <a:t>Personal </a:t>
            </a:r>
            <a:r>
              <a:rPr lang="es-SV" b="1" smtClean="0"/>
              <a:t>Policial</a:t>
            </a:r>
            <a:endParaRPr lang="es-SV" b="1" smtClean="0"/>
          </a:p>
          <a:p>
            <a:pPr>
              <a:buNone/>
            </a:pPr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CADENA DE CUSTODIA</a:t>
            </a:r>
            <a:br>
              <a:rPr lang="es-SV" dirty="0" smtClean="0"/>
            </a:br>
            <a:r>
              <a:rPr lang="es-SV" dirty="0" smtClean="0"/>
              <a:t>“De allá pa’ cua”</a:t>
            </a:r>
            <a:endParaRPr lang="es-SV" dirty="0"/>
          </a:p>
        </p:txBody>
      </p:sp>
      <p:pic>
        <p:nvPicPr>
          <p:cNvPr id="7" name="Content Placeholder 6" descr="Evidence in Bags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752600"/>
            <a:ext cx="3962400" cy="3810000"/>
          </a:xfrm>
        </p:spPr>
      </p:pic>
      <p:pic>
        <p:nvPicPr>
          <p:cNvPr id="8" name="Content Placeholder 7" descr="Evidence in Trial.b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53000" y="1752600"/>
            <a:ext cx="34290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Preguntas Para Establecer Fundación</a:t>
            </a:r>
            <a:endParaRPr lang="es-SV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/>
          <a:lstStyle/>
          <a:p>
            <a:r>
              <a:rPr lang="es-SV" dirty="0" smtClean="0"/>
              <a:t>Le estoy mostrando lo que se ha marcado #1 de prueba de la fiscalía:</a:t>
            </a:r>
          </a:p>
          <a:p>
            <a:pPr lvl="1"/>
            <a:r>
              <a:rPr lang="es-SV" dirty="0" smtClean="0"/>
              <a:t>Lo reconoce.</a:t>
            </a:r>
          </a:p>
          <a:p>
            <a:pPr lvl="1"/>
            <a:r>
              <a:rPr lang="es-SV" dirty="0" smtClean="0"/>
              <a:t>¿Cómo lo reconoce?</a:t>
            </a:r>
          </a:p>
          <a:p>
            <a:pPr lvl="1"/>
            <a:r>
              <a:rPr lang="es-SV" dirty="0" smtClean="0"/>
              <a:t>¿Qué es?</a:t>
            </a:r>
          </a:p>
          <a:p>
            <a:pPr lvl="1"/>
            <a:r>
              <a:rPr lang="es-SV" dirty="0" smtClean="0"/>
              <a:t>¿Qué hizo usted después de haber levantado esa prueba?</a:t>
            </a:r>
          </a:p>
          <a:p>
            <a:pPr lvl="1"/>
            <a:r>
              <a:rPr lang="es-SV" dirty="0" smtClean="0"/>
              <a:t>¿Está en la misma condición en la cual se encontraba cuando la recolecto? </a:t>
            </a:r>
          </a:p>
          <a:p>
            <a:pPr lvl="1"/>
            <a:r>
              <a:rPr lang="es-SV" dirty="0" smtClean="0"/>
              <a:t>¿Es una representación veraz de como se veía ese día</a:t>
            </a:r>
            <a:r>
              <a:rPr lang="es-SV" dirty="0" smtClean="0"/>
              <a:t>?</a:t>
            </a:r>
            <a:endParaRPr lang="es-SV" dirty="0" smtClean="0"/>
          </a:p>
          <a:p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dirty="0" smtClean="0"/>
              <a:t>Re-Directo o Rehabilitación del Testigo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Cuando sea necesario.</a:t>
            </a:r>
          </a:p>
          <a:p>
            <a:r>
              <a:rPr lang="es-SV" dirty="0" smtClean="0"/>
              <a:t>Solo sobre los temas que se manejaron durante el contrainterrogatorio.</a:t>
            </a:r>
          </a:p>
          <a:p>
            <a:r>
              <a:rPr lang="es-SV" dirty="0" smtClean="0"/>
              <a:t>Con referencia al interrogatorio.</a:t>
            </a:r>
          </a:p>
          <a:p>
            <a:r>
              <a:rPr lang="es-SV" dirty="0" smtClean="0"/>
              <a:t>Queda en las manos del litigante, o el juez (con sus peligros y posibilidad de empeorar la situación).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¿PREGUNTAS?</a:t>
            </a:r>
            <a:endParaRPr lang="es-SV" dirty="0"/>
          </a:p>
        </p:txBody>
      </p:sp>
      <p:pic>
        <p:nvPicPr>
          <p:cNvPr id="6" name="Content Placeholder 5" descr="12 Angry Men Old M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2667000"/>
            <a:ext cx="5791200" cy="281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El Interrogatorio</a:t>
            </a:r>
            <a:br>
              <a:rPr lang="es-ES_tradnl" dirty="0" smtClean="0"/>
            </a:br>
            <a:r>
              <a:rPr lang="es-ES_tradnl" dirty="0" smtClean="0"/>
              <a:t>Celeste S. </a:t>
            </a:r>
            <a:r>
              <a:rPr lang="es-SV" dirty="0" smtClean="0"/>
              <a:t>Higgins</a:t>
            </a:r>
            <a:r>
              <a:rPr lang="es-ES_tradnl" dirty="0" smtClean="0"/>
              <a:t>, </a:t>
            </a:r>
            <a:r>
              <a:rPr lang="es-ES_tradnl" dirty="0" smtClean="0"/>
              <a:t>Esq. </a:t>
            </a:r>
            <a:endParaRPr lang="en-US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792288" y="5367338"/>
            <a:ext cx="5486400" cy="1338262"/>
          </a:xfrm>
        </p:spPr>
        <p:txBody>
          <a:bodyPr/>
          <a:lstStyle/>
          <a:p>
            <a:endParaRPr lang="es-SV" smtClean="0"/>
          </a:p>
          <a:p>
            <a:r>
              <a:rPr lang="es-SV" smtClean="0"/>
              <a:t>San </a:t>
            </a:r>
            <a:r>
              <a:rPr lang="es-SV" smtClean="0"/>
              <a:t>Salvador</a:t>
            </a:r>
            <a:r>
              <a:rPr lang="es-SV" smtClean="0"/>
              <a:t>, El </a:t>
            </a:r>
            <a:r>
              <a:rPr lang="es-SV" smtClean="0"/>
              <a:t>Salvador</a:t>
            </a:r>
            <a:endParaRPr lang="es-SV" smtClean="0"/>
          </a:p>
          <a:p>
            <a:r>
              <a:rPr lang="es-SV" smtClean="0"/>
              <a:t>Enero</a:t>
            </a:r>
            <a:r>
              <a:rPr lang="es-SV" smtClean="0"/>
              <a:t> </a:t>
            </a:r>
            <a:r>
              <a:rPr lang="es-SV" smtClean="0"/>
              <a:t>31</a:t>
            </a:r>
            <a:r>
              <a:rPr lang="es-SV" smtClean="0"/>
              <a:t>, 2011 – Febrero </a:t>
            </a:r>
            <a:r>
              <a:rPr lang="es-SV" smtClean="0"/>
              <a:t>4</a:t>
            </a:r>
            <a:r>
              <a:rPr lang="es-SV" smtClean="0"/>
              <a:t>, </a:t>
            </a:r>
            <a:r>
              <a:rPr lang="es-SV" smtClean="0"/>
              <a:t>2011</a:t>
            </a:r>
            <a:endParaRPr lang="es-SV" smtClean="0"/>
          </a:p>
          <a:p>
            <a:endParaRPr lang="es-SV" smtClean="0"/>
          </a:p>
          <a:p>
            <a:r>
              <a:rPr lang="es-SV" smtClean="0"/>
              <a:t>Producto </a:t>
            </a:r>
            <a:r>
              <a:rPr lang="es-SV" smtClean="0"/>
              <a:t>Protegido</a:t>
            </a:r>
            <a:r>
              <a:rPr lang="es-SV" smtClean="0"/>
              <a:t>:  Celeste </a:t>
            </a:r>
            <a:r>
              <a:rPr lang="es-SV" smtClean="0"/>
              <a:t>S</a:t>
            </a:r>
            <a:r>
              <a:rPr lang="es-SV" smtClean="0"/>
              <a:t>. </a:t>
            </a:r>
            <a:r>
              <a:rPr lang="es-SV" smtClean="0"/>
              <a:t>Higgins</a:t>
            </a:r>
            <a:r>
              <a:rPr lang="es-SV" smtClean="0"/>
              <a:t>, </a:t>
            </a:r>
            <a:r>
              <a:rPr lang="es-SV" smtClean="0"/>
              <a:t>Esq.</a:t>
            </a:r>
            <a:endParaRPr lang="es-SV" smtClean="0"/>
          </a:p>
        </p:txBody>
      </p:sp>
      <p:pic>
        <p:nvPicPr>
          <p:cNvPr id="7" name="Picture Placeholder 6" descr="Kids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PROPÓSITO DEL INTERROGATORIO DIRECTO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>
              <a:buNone/>
            </a:pPr>
            <a:endParaRPr lang="es-MX" dirty="0" smtClean="0"/>
          </a:p>
          <a:p>
            <a:r>
              <a:rPr lang="es-MX" dirty="0" smtClean="0"/>
              <a:t>Establecer la credibilidad del testigo</a:t>
            </a:r>
          </a:p>
          <a:p>
            <a:pPr>
              <a:buNone/>
            </a:pPr>
            <a:endParaRPr lang="es-MX" dirty="0" smtClean="0"/>
          </a:p>
          <a:p>
            <a:r>
              <a:rPr lang="es-MX" dirty="0" smtClean="0"/>
              <a:t>Introducir los hechos que sostiene </a:t>
            </a:r>
          </a:p>
          <a:p>
            <a:pPr>
              <a:buNone/>
            </a:pPr>
            <a:r>
              <a:rPr lang="es-MX" dirty="0" smtClean="0"/>
              <a:t>	y ayuda la teoría del caso</a:t>
            </a:r>
          </a:p>
          <a:p>
            <a:pPr>
              <a:buNone/>
            </a:pPr>
            <a:endParaRPr lang="es-MX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S_tradnl" dirty="0" smtClean="0"/>
              <a:t>ESTRUCTURA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1"/>
            <a:ext cx="7696200" cy="5714999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s-ES_tradnl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_tradnl" dirty="0" smtClean="0"/>
              <a:t>Acreditar al testigo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_tradnl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_tradnl" dirty="0" smtClean="0"/>
              <a:t>Establecer la escena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_tradnl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_tradnl" i="1" dirty="0" smtClean="0"/>
              <a:t>Describir los hechos positivos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_tradnl" i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_tradnl" i="1" dirty="0" smtClean="0"/>
              <a:t>Hechos negativos, si hay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ES_tradnl" i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_tradnl" dirty="0" smtClean="0"/>
              <a:t>Deben terminar fuerte y con hechos positivos 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es-ES_tradnl" i="1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i="1" dirty="0" smtClean="0"/>
              <a:t>Formulación </a:t>
            </a:r>
            <a:r>
              <a:rPr lang="es-ES_tradnl" i="1" dirty="0" smtClean="0"/>
              <a:t>De Las Preguntas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dirty="0" smtClean="0"/>
              <a:t>¿Quién?</a:t>
            </a:r>
          </a:p>
          <a:p>
            <a:pPr eaLnBrk="1" hangingPunct="1"/>
            <a:r>
              <a:rPr lang="es-ES_tradnl" dirty="0" smtClean="0"/>
              <a:t>¿Cómo?</a:t>
            </a:r>
          </a:p>
        </p:txBody>
      </p:sp>
    </p:spTree>
  </p:cSld>
  <p:clrMapOvr>
    <a:masterClrMapping/>
  </p:clrMapOvr>
  <p:transition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Balance">
  <a:themeElements>
    <a:clrScheme name="Balance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Balance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alance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ance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2364</TotalTime>
  <Words>1641</Words>
  <Application>Microsoft Office PowerPoint</Application>
  <PresentationFormat>Presentación en pantalla (4:3)</PresentationFormat>
  <Paragraphs>315</Paragraphs>
  <Slides>55</Slides>
  <Notes>25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55</vt:i4>
      </vt:variant>
    </vt:vector>
  </HeadingPairs>
  <TitlesOfParts>
    <vt:vector size="56" baseType="lpstr">
      <vt:lpstr>Balance</vt:lpstr>
      <vt:lpstr>El Interrogatorio</vt:lpstr>
      <vt:lpstr>INTERROGATORIO  EXAMEN DIRECTO</vt:lpstr>
      <vt:lpstr>Diapositiva 3</vt:lpstr>
      <vt:lpstr>En el Interrogatorio, el abogado es el director, y el testigo la estrella</vt:lpstr>
      <vt:lpstr>El director debe tener el guión en su cabeza.  Cuando los actores (testigos) se pierden, el director debe dirigirles a la dirección correcta </vt:lpstr>
      <vt:lpstr>PROPÓSITO DEL INTERROGATORIO DIRECTO</vt:lpstr>
      <vt:lpstr>ESTRUCTURA</vt:lpstr>
      <vt:lpstr>Formulación De Las Preguntas</vt:lpstr>
      <vt:lpstr>Formulación De Las Preguntas</vt:lpstr>
      <vt:lpstr>Formulación De Las Preguntas</vt:lpstr>
      <vt:lpstr>Formulación De Las Preguntas</vt:lpstr>
      <vt:lpstr>Formulación De Las Preguntas</vt:lpstr>
      <vt:lpstr>Formulación De Las Preguntas</vt:lpstr>
      <vt:lpstr>Formulación De Las Preguntas</vt:lpstr>
      <vt:lpstr>Formulación De Las Preguntas</vt:lpstr>
      <vt:lpstr>POR CÓDIGO: Artículo 209</vt:lpstr>
      <vt:lpstr>TAMBIÉN: Párrafo  5</vt:lpstr>
      <vt:lpstr>Acreditar al Testigo</vt:lpstr>
      <vt:lpstr>Establecer la escena</vt:lpstr>
      <vt:lpstr>Introducción de los Hechos</vt:lpstr>
      <vt:lpstr>Introducir los hechos</vt:lpstr>
      <vt:lpstr>Estructura de Cómo Introducir Los Hechos </vt:lpstr>
      <vt:lpstr>¿Cómo Introducir Los Hechos? </vt:lpstr>
      <vt:lpstr>Diapositiva 24</vt:lpstr>
      <vt:lpstr>Diapositiva 25</vt:lpstr>
      <vt:lpstr>Diapositiva 26</vt:lpstr>
      <vt:lpstr>FORMA DE PREGUNTAS</vt:lpstr>
      <vt:lpstr>COMPORTAMIENTO </vt:lpstr>
      <vt:lpstr>SI SE DEBEN PREPARAR LOS TESTIGOS</vt:lpstr>
      <vt:lpstr>INTERROGATORRIO DE PERITOS</vt:lpstr>
      <vt:lpstr>AL PERITO……</vt:lpstr>
      <vt:lpstr>Acreditación</vt:lpstr>
      <vt:lpstr>Articulo 226 indica que hay dos clases de peritos:</vt:lpstr>
      <vt:lpstr>El perito solo puede dar una  opinión sobre  el tema o lo que abogado haya establecido es la área de especialización de ese perito</vt:lpstr>
      <vt:lpstr>LA OPINION DEL PERITO</vt:lpstr>
      <vt:lpstr>LA OPINIÓN DEL PERITO</vt:lpstr>
      <vt:lpstr>EL INTERROGATORIO DIRIGIDO A PERSONAS MENORES DE EDAD</vt:lpstr>
      <vt:lpstr>ARTICULO 213 </vt:lpstr>
      <vt:lpstr>El tribunal va tener que establecer que el menor de edad</vt:lpstr>
      <vt:lpstr>Educación Antes de Examinar</vt:lpstr>
      <vt:lpstr>VOLVEMOS A LAS PREGUNTAS SUGESTIVAS:  ¿CUANDO MAS SE DEBEN PERMITIR?</vt:lpstr>
      <vt:lpstr>No simplemente por hecho de que una pregunta es sugestiva quiere decir que no se permite:  </vt:lpstr>
      <vt:lpstr>(….seguimos)</vt:lpstr>
      <vt:lpstr>Excepciones a la Prohibición de la Pregunta Sugestiva</vt:lpstr>
      <vt:lpstr>El Interrogatorio y La Teoria Del Caso</vt:lpstr>
      <vt:lpstr>- LA DIFERENCIA ENTRE REFRESCO DE MEMORIA Y IMPUGNACION -</vt:lpstr>
      <vt:lpstr>Naturaleza de material para refrescar memoria</vt:lpstr>
      <vt:lpstr>Refresco De Memoria</vt:lpstr>
      <vt:lpstr>IMPUGNACIÓN</vt:lpstr>
      <vt:lpstr>Autenticación de pruebas Mediante Objetos</vt:lpstr>
      <vt:lpstr>CADENA DE CUSTODIA “De allá pa’ cua”</vt:lpstr>
      <vt:lpstr>Preguntas Para Establecer Fundación</vt:lpstr>
      <vt:lpstr>Re-Directo o Rehabilitación del Testigo</vt:lpstr>
      <vt:lpstr>¿PREGUNTAS?</vt:lpstr>
      <vt:lpstr>El Interrogatorio Celeste S. Higgins, Esq. </vt:lpstr>
    </vt:vector>
  </TitlesOfParts>
  <Company>Bear Stearns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Más sobre el interrogatorio</dc:title>
  <dc:creator>user</dc:creator>
  <cp:lastModifiedBy>jhernandez</cp:lastModifiedBy>
  <cp:revision>139</cp:revision>
  <dcterms:created xsi:type="dcterms:W3CDTF">2008-10-21T13:23:43Z</dcterms:created>
  <dcterms:modified xsi:type="dcterms:W3CDTF">2011-02-03T15:31:02Z</dcterms:modified>
</cp:coreProperties>
</file>