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2" r:id="rId3"/>
    <p:sldId id="281" r:id="rId4"/>
    <p:sldId id="273" r:id="rId5"/>
    <p:sldId id="278" r:id="rId6"/>
    <p:sldId id="277" r:id="rId7"/>
    <p:sldId id="282" r:id="rId8"/>
    <p:sldId id="259" r:id="rId9"/>
    <p:sldId id="276" r:id="rId10"/>
    <p:sldId id="274" r:id="rId11"/>
    <p:sldId id="275" r:id="rId12"/>
    <p:sldId id="263" r:id="rId13"/>
    <p:sldId id="279" r:id="rId14"/>
    <p:sldId id="280" r:id="rId15"/>
    <p:sldId id="264" r:id="rId16"/>
    <p:sldId id="283" r:id="rId17"/>
    <p:sldId id="284" r:id="rId18"/>
    <p:sldId id="266" r:id="rId19"/>
    <p:sldId id="267" r:id="rId20"/>
    <p:sldId id="285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13A9686-C64B-40EA-94D1-3A476ABDC0CD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9821964-9359-406B-8B02-BE4EA63140D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1"/>
            <a:ext cx="8458200" cy="2057399"/>
          </a:xfrm>
        </p:spPr>
        <p:txBody>
          <a:bodyPr/>
          <a:lstStyle/>
          <a:p>
            <a:r>
              <a:rPr lang="en-US" dirty="0" smtClean="0"/>
              <a:t>CONTRAINTERROGATORIO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495800"/>
            <a:ext cx="5105400" cy="20574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r>
              <a:rPr lang="en-US" sz="2800" dirty="0" smtClean="0"/>
              <a:t>Celeste S. Higgins, Esq.</a:t>
            </a:r>
          </a:p>
          <a:p>
            <a:r>
              <a:rPr lang="en-US" dirty="0" smtClean="0"/>
              <a:t>		</a:t>
            </a:r>
            <a:endParaRPr lang="en-US" sz="2000" dirty="0"/>
          </a:p>
        </p:txBody>
      </p:sp>
      <p:pic>
        <p:nvPicPr>
          <p:cNvPr id="4" name="Picture 4" descr="logousaid"/>
          <p:cNvPicPr>
            <a:picLocks noChangeAspect="1" noChangeArrowheads="1"/>
          </p:cNvPicPr>
          <p:nvPr/>
        </p:nvPicPr>
        <p:blipFill>
          <a:blip r:embed="rId2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SEGUNDO PASO – </a:t>
            </a:r>
            <a:r>
              <a:rPr lang="es-SV" smtClean="0"/>
              <a:t>2</a:t>
            </a:r>
            <a:r>
              <a:rPr lang="es-SV" smtClean="0"/>
              <a:t>)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/>
              <a:t>Acreditar su previa declaración o previo testimonio</a:t>
            </a:r>
          </a:p>
          <a:p>
            <a:endParaRPr lang="es-SV" dirty="0" smtClean="0"/>
          </a:p>
          <a:p>
            <a:pPr lvl="1"/>
            <a:r>
              <a:rPr lang="es-SV" dirty="0" smtClean="0"/>
              <a:t>Cuando dio la declaración.</a:t>
            </a:r>
          </a:p>
          <a:p>
            <a:pPr lvl="1"/>
            <a:r>
              <a:rPr lang="es-SV" dirty="0" smtClean="0"/>
              <a:t>Condiciones de la entrevista.</a:t>
            </a:r>
          </a:p>
          <a:p>
            <a:pPr lvl="1"/>
            <a:r>
              <a:rPr lang="es-SV" dirty="0" smtClean="0"/>
              <a:t>Cuanto tiempo había pasado después de sus observaciones.</a:t>
            </a:r>
          </a:p>
          <a:p>
            <a:pPr lvl="1"/>
            <a:r>
              <a:rPr lang="es-SV" dirty="0" smtClean="0"/>
              <a:t>Es la declaración firmada.</a:t>
            </a:r>
          </a:p>
          <a:p>
            <a:pPr lvl="1"/>
            <a:r>
              <a:rPr lang="es-SV" dirty="0" smtClean="0"/>
              <a:t>Hubieron correcciones a la declaración.</a:t>
            </a:r>
          </a:p>
          <a:p>
            <a:pPr lvl="1"/>
            <a:r>
              <a:rPr lang="es-SV" dirty="0" smtClean="0"/>
              <a:t>La importancia de haber dado la declaración.</a:t>
            </a:r>
          </a:p>
          <a:p>
            <a:pPr lvl="1"/>
            <a:endParaRPr lang="es-SV" dirty="0" smtClean="0"/>
          </a:p>
          <a:p>
            <a:endParaRPr lang="es-SV" dirty="0" smtClean="0"/>
          </a:p>
          <a:p>
            <a:endParaRPr lang="es-SV" dirty="0" smtClean="0"/>
          </a:p>
          <a:p>
            <a:endParaRPr lang="es-SV" dirty="0" smtClean="0"/>
          </a:p>
          <a:p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TERCER PASO –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/>
              <a:t>Confrontar,</a:t>
            </a:r>
          </a:p>
          <a:p>
            <a:pPr lvl="1"/>
            <a:r>
              <a:rPr lang="es-SV" dirty="0" smtClean="0"/>
              <a:t>Con la previa declaración.</a:t>
            </a:r>
          </a:p>
          <a:p>
            <a:r>
              <a:rPr lang="es-SV" dirty="0" smtClean="0"/>
              <a:t>Leyéndolo el abogado (si se puede) o por norma, el mismo testigo (el problema con eso es que le permite al testigo darle cualquier énfasis que quiera).</a:t>
            </a:r>
          </a:p>
          <a:p>
            <a:pPr>
              <a:buNone/>
            </a:pPr>
            <a:endParaRPr lang="es-SV" dirty="0" smtClean="0"/>
          </a:p>
          <a:p>
            <a:r>
              <a:rPr lang="es-SV" dirty="0" smtClean="0"/>
              <a:t>OJO:  La contestación que </a:t>
            </a:r>
            <a:r>
              <a:rPr lang="es-SV" dirty="0" err="1" smtClean="0"/>
              <a:t>dá</a:t>
            </a:r>
            <a:r>
              <a:rPr lang="es-SV" dirty="0" smtClean="0"/>
              <a:t> en juicio tiene que ser un desvío de lo que dejó anteriormente (no una interpretación diferente).</a:t>
            </a:r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¿QUÉ </a:t>
            </a:r>
            <a:r>
              <a:rPr lang="en-US" dirty="0" smtClean="0"/>
              <a:t>USAMOS PARA CONFRONTAR?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SV" dirty="0" smtClean="0"/>
          </a:p>
          <a:p>
            <a:r>
              <a:rPr lang="es-SV" dirty="0" smtClean="0"/>
              <a:t>Declaración firmada.</a:t>
            </a:r>
          </a:p>
          <a:p>
            <a:endParaRPr lang="es-SV" dirty="0" smtClean="0"/>
          </a:p>
          <a:p>
            <a:r>
              <a:rPr lang="es-SV" dirty="0" smtClean="0"/>
              <a:t>Testimonio previo en otra audiencia.</a:t>
            </a:r>
          </a:p>
          <a:p>
            <a:endParaRPr lang="es-SV" dirty="0" smtClean="0"/>
          </a:p>
          <a:p>
            <a:r>
              <a:rPr lang="es-SV" dirty="0" smtClean="0"/>
              <a:t>Un documento el cual su credibilidad no está de por medio.</a:t>
            </a:r>
          </a:p>
          <a:p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IMPUGNACION POR OMISIONES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Se usan los mismos principios: </a:t>
            </a:r>
          </a:p>
          <a:p>
            <a:endParaRPr lang="es-SV" dirty="0" smtClean="0"/>
          </a:p>
          <a:p>
            <a:r>
              <a:rPr lang="es-SV" dirty="0" smtClean="0"/>
              <a:t>Confirmar lo que acaba de “agregar” o lo que nunca explicó anteriormente cuando fue entrevistado.</a:t>
            </a:r>
          </a:p>
          <a:p>
            <a:endParaRPr lang="es-SV" dirty="0" smtClean="0"/>
          </a:p>
          <a:p>
            <a:r>
              <a:rPr lang="es-SV" dirty="0" smtClean="0"/>
              <a:t>Acreditar el documento o testimonio previo.</a:t>
            </a:r>
          </a:p>
          <a:p>
            <a:endParaRPr lang="es-SV" dirty="0" smtClean="0"/>
          </a:p>
          <a:p>
            <a:r>
              <a:rPr lang="es-SV" dirty="0" smtClean="0"/>
              <a:t>Confrontar con las omisiones.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IMPUGNACIÓN </a:t>
            </a:r>
            <a:r>
              <a:rPr lang="en-US" dirty="0" smtClean="0"/>
              <a:t>NO TESTIMONIAL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SV" dirty="0" smtClean="0"/>
              <a:t>Parcialidad.</a:t>
            </a:r>
          </a:p>
          <a:p>
            <a:r>
              <a:rPr lang="es-SV" dirty="0" smtClean="0"/>
              <a:t>Percepción.</a:t>
            </a:r>
          </a:p>
          <a:p>
            <a:r>
              <a:rPr lang="es-SV" dirty="0" smtClean="0"/>
              <a:t>Carácter mendaz.</a:t>
            </a:r>
          </a:p>
          <a:p>
            <a:pPr lvl="1"/>
            <a:endParaRPr lang="es-SV" dirty="0" smtClean="0"/>
          </a:p>
          <a:p>
            <a:pPr lvl="1"/>
            <a:r>
              <a:rPr lang="es-SV" dirty="0" smtClean="0"/>
              <a:t>Por condena  previa – solo una convicción por delitos que se tratan con decir la verdad.</a:t>
            </a:r>
          </a:p>
          <a:p>
            <a:pPr lvl="1"/>
            <a:endParaRPr lang="es-SV" dirty="0" smtClean="0"/>
          </a:p>
          <a:p>
            <a:pPr lvl="1"/>
            <a:r>
              <a:rPr lang="es-SV" dirty="0" smtClean="0"/>
              <a:t>Por Opinión – </a:t>
            </a:r>
          </a:p>
          <a:p>
            <a:pPr lvl="2"/>
            <a:r>
              <a:rPr lang="es-SV" dirty="0" smtClean="0"/>
              <a:t>Reputación de ser honesto.</a:t>
            </a:r>
          </a:p>
          <a:p>
            <a:pPr lvl="2"/>
            <a:r>
              <a:rPr lang="es-SV" dirty="0" smtClean="0"/>
              <a:t>Responsable.</a:t>
            </a:r>
          </a:p>
          <a:p>
            <a:pPr lvl="2"/>
            <a:r>
              <a:rPr lang="es-SV" dirty="0" smtClean="0"/>
              <a:t>Violento.</a:t>
            </a:r>
          </a:p>
          <a:p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PARTICULARIDADES DEL CONTRAINTERROGATORIO PERICIAL</a:t>
            </a:r>
            <a:endParaRPr lang="en-US" dirty="0"/>
          </a:p>
        </p:txBody>
      </p:sp>
      <p:pic>
        <p:nvPicPr>
          <p:cNvPr id="6" name="Content Placeholder 5" descr="Collecting evidence at crime scene Bloody Ru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2438400"/>
            <a:ext cx="3962400" cy="3962400"/>
          </a:xfrm>
        </p:spPr>
      </p:pic>
      <p:pic>
        <p:nvPicPr>
          <p:cNvPr id="7" name="Content Placeholder 6" descr="Diabolical Scientis Carto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24400" y="2362200"/>
            <a:ext cx="4038600" cy="4038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2743200"/>
          </a:xfrm>
        </p:spPr>
        <p:txBody>
          <a:bodyPr>
            <a:normAutofit/>
          </a:bodyPr>
          <a:lstStyle/>
          <a:p>
            <a:r>
              <a:rPr lang="es-SV" smtClean="0"/>
              <a:t>Particularidades</a:t>
            </a:r>
            <a:r>
              <a:rPr lang="es-SV" smtClean="0"/>
              <a:t> del contrainterrogatorio </a:t>
            </a:r>
            <a:r>
              <a:rPr lang="es-SV" smtClean="0"/>
              <a:t>pericial</a:t>
            </a:r>
            <a:r>
              <a:rPr lang="es-SV" smtClean="0"/>
              <a:t/>
            </a:r>
            <a:br>
              <a:rPr lang="es-SV" smtClean="0"/>
            </a:br>
            <a:r>
              <a:rPr lang="es-SV" smtClean="0"/>
              <a:t/>
            </a:r>
            <a:br>
              <a:rPr lang="es-SV" smtClean="0"/>
            </a:b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755136"/>
          </a:xfrm>
        </p:spPr>
        <p:txBody>
          <a:bodyPr/>
          <a:lstStyle/>
          <a:p>
            <a:r>
              <a:rPr lang="es-SV" dirty="0" smtClean="0"/>
              <a:t>Cadena de custodia</a:t>
            </a:r>
          </a:p>
          <a:p>
            <a:pPr lvl="1"/>
            <a:r>
              <a:rPr lang="es-SV" dirty="0" smtClean="0"/>
              <a:t>Que no tenga conocimiento de cómo se mantuvo la prueba o que la prueba no se preservó correctamente y presta a contaminación.</a:t>
            </a:r>
          </a:p>
          <a:p>
            <a:pPr lvl="1"/>
            <a:endParaRPr lang="es-SV" dirty="0" smtClean="0"/>
          </a:p>
          <a:p>
            <a:r>
              <a:rPr lang="es-SV" dirty="0" smtClean="0"/>
              <a:t>Falta de conocimiento</a:t>
            </a:r>
          </a:p>
          <a:p>
            <a:pPr lvl="1"/>
            <a:r>
              <a:rPr lang="es-SV" dirty="0" smtClean="0"/>
              <a:t>No se le informó al perito de hechos o detalles críticos que cambiarían el testimonio o opinión.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smtClean="0"/>
              <a:t>Particularidades</a:t>
            </a:r>
            <a:r>
              <a:rPr lang="es-SV" smtClean="0"/>
              <a:t> del contrainterrogatorio </a:t>
            </a:r>
            <a:r>
              <a:rPr lang="es-SV" smtClean="0"/>
              <a:t>pericial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Ha dado opiniones fuera del conocimiento de la área de especialización.</a:t>
            </a:r>
          </a:p>
          <a:p>
            <a:endParaRPr lang="es-SV" dirty="0" smtClean="0"/>
          </a:p>
          <a:p>
            <a:r>
              <a:rPr lang="es-SV" dirty="0" smtClean="0"/>
              <a:t>Descuido básico (la película “Presumed Innocent/Presunción de Inocencia”).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SV" dirty="0" smtClean="0"/>
              <a:t>Particularidades del contrainterrogatorio de menores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876800"/>
          </a:xfrm>
        </p:spPr>
        <p:txBody>
          <a:bodyPr>
            <a:normAutofit/>
          </a:bodyPr>
          <a:lstStyle/>
          <a:p>
            <a:r>
              <a:rPr lang="es-SV" dirty="0" smtClean="0"/>
              <a:t>Mas difícil porque se tiene que hacer por medio de un psicólogo.</a:t>
            </a:r>
          </a:p>
          <a:p>
            <a:pPr lvl="1"/>
            <a:r>
              <a:rPr lang="es-SV" dirty="0" smtClean="0"/>
              <a:t>¿Con quién ha hablado sobre el testimonio?</a:t>
            </a:r>
          </a:p>
          <a:p>
            <a:pPr lvl="1"/>
            <a:r>
              <a:rPr lang="es-SV" dirty="0" smtClean="0"/>
              <a:t>¿Cuántas veces se encontró con la parte que lo llama de testigo?</a:t>
            </a:r>
          </a:p>
          <a:p>
            <a:pPr lvl="1"/>
            <a:r>
              <a:rPr lang="es-SV" dirty="0" smtClean="0"/>
              <a:t>Establecer si conoce la victima o el acusado</a:t>
            </a:r>
          </a:p>
          <a:p>
            <a:pPr lvl="2"/>
            <a:r>
              <a:rPr lang="es-SV" dirty="0" smtClean="0"/>
              <a:t>Si es así, ¿cu</a:t>
            </a:r>
            <a:r>
              <a:rPr lang="es-SV" dirty="0" smtClean="0"/>
              <a:t>ál</a:t>
            </a:r>
            <a:r>
              <a:rPr lang="es-SV" dirty="0" smtClean="0"/>
              <a:t>?  ¿Cuál es el efecto hacia el testimonio?</a:t>
            </a:r>
          </a:p>
          <a:p>
            <a:pPr lvl="1"/>
            <a:r>
              <a:rPr lang="es-SV" dirty="0" smtClean="0"/>
              <a:t>Básicamente si pudo observar a lo cual esta testificando.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RECONTRAINTERROGATORIO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Solo con asuntos que se trajeron a cuenta durante el re-interrogatorio o rehabilitación.</a:t>
            </a:r>
          </a:p>
          <a:p>
            <a:endParaRPr lang="es-SV" dirty="0" smtClean="0"/>
          </a:p>
          <a:p>
            <a:r>
              <a:rPr lang="es-SV" dirty="0" smtClean="0"/>
              <a:t>Muy limitado.</a:t>
            </a:r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1"/>
            <a:ext cx="8458200" cy="1904999"/>
          </a:xfrm>
        </p:spPr>
        <p:txBody>
          <a:bodyPr/>
          <a:lstStyle/>
          <a:p>
            <a:r>
              <a:rPr lang="en-US" sz="5400" dirty="0" smtClean="0"/>
              <a:t>					</a:t>
            </a:r>
            <a:r>
              <a:rPr lang="en-US" sz="5400" dirty="0" smtClean="0"/>
              <a:t>DEFINICIÓN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648200"/>
            <a:ext cx="4953000" cy="1981200"/>
          </a:xfrm>
        </p:spPr>
        <p:txBody>
          <a:bodyPr>
            <a:normAutofit/>
          </a:bodyPr>
          <a:lstStyle/>
          <a:p>
            <a:r>
              <a:rPr lang="es-SV" dirty="0" smtClean="0"/>
              <a:t>La exanimación a un testigo quien ya ha  dado su testimonio en juicio oral, para descreditar su testimonio, conocimiento o credibilidad.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dirty="0" smtClean="0"/>
              <a:t>Un buen contrainterrogatorio puede causar aún el mas fuerte, quebrar.</a:t>
            </a:r>
            <a:endParaRPr lang="es-SV" dirty="0"/>
          </a:p>
        </p:txBody>
      </p:sp>
      <p:pic>
        <p:nvPicPr>
          <p:cNvPr id="4" name="Content Placeholder 3" descr="Jack Nicholson in A Few Good Men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1" y="2514600"/>
            <a:ext cx="5410200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1"/>
            <a:ext cx="8458200" cy="2057399"/>
          </a:xfrm>
        </p:spPr>
        <p:txBody>
          <a:bodyPr/>
          <a:lstStyle/>
          <a:p>
            <a:r>
              <a:rPr lang="en-US" dirty="0" smtClean="0"/>
              <a:t>CONTRAINTERROGATORIO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495800"/>
            <a:ext cx="5105400" cy="2057400"/>
          </a:xfrm>
        </p:spPr>
        <p:txBody>
          <a:bodyPr>
            <a:normAutofit/>
          </a:bodyPr>
          <a:lstStyle/>
          <a:p>
            <a:r>
              <a:rPr lang="en-US" dirty="0" smtClean="0"/>
              <a:t>	</a:t>
            </a:r>
            <a:r>
              <a:rPr lang="en-US" sz="2800" dirty="0" smtClean="0"/>
              <a:t>Celeste S. Higgins, Esq.</a:t>
            </a:r>
          </a:p>
          <a:p>
            <a:r>
              <a:rPr lang="en-US" dirty="0" smtClean="0"/>
              <a:t>		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PROPÓSITO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45736"/>
          </a:xfrm>
        </p:spPr>
        <p:txBody>
          <a:bodyPr>
            <a:normAutofit lnSpcReduction="10000"/>
          </a:bodyPr>
          <a:lstStyle/>
          <a:p>
            <a:r>
              <a:rPr lang="es-SV" dirty="0" smtClean="0"/>
              <a:t>Para el juez, el interrogatorio sirve, no solo para ver si el abogado puede, pero para observar  el testigo cuando su testimonio se analiza.</a:t>
            </a:r>
          </a:p>
          <a:p>
            <a:endParaRPr lang="es-SV" dirty="0" smtClean="0"/>
          </a:p>
          <a:p>
            <a:r>
              <a:rPr lang="es-SV" dirty="0" smtClean="0"/>
              <a:t>La Juez Se  Pregunta:  </a:t>
            </a:r>
          </a:p>
          <a:p>
            <a:endParaRPr lang="es-SV" dirty="0" smtClean="0"/>
          </a:p>
          <a:p>
            <a:r>
              <a:rPr lang="es-SV" dirty="0" smtClean="0"/>
              <a:t>¿Está el testigo confundido?</a:t>
            </a:r>
          </a:p>
          <a:p>
            <a:r>
              <a:rPr lang="es-SV" dirty="0" smtClean="0"/>
              <a:t>¿Está equivocado?</a:t>
            </a:r>
          </a:p>
          <a:p>
            <a:r>
              <a:rPr lang="es-SV" dirty="0" smtClean="0"/>
              <a:t>¿Está tratando de engañar?</a:t>
            </a:r>
          </a:p>
          <a:p>
            <a:r>
              <a:rPr lang="es-SV" dirty="0" smtClean="0"/>
              <a:t>¿Estará ocultando alguna información importante?</a:t>
            </a:r>
          </a:p>
          <a:p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Para el Abogado, El Propósito Es: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Demostrar que el testigo mintió respeto de un punto importante.</a:t>
            </a:r>
          </a:p>
          <a:p>
            <a:r>
              <a:rPr lang="es-SV" dirty="0" smtClean="0"/>
              <a:t>Demostrar que el testigo  no sabe de lo que testificó.</a:t>
            </a:r>
          </a:p>
          <a:p>
            <a:r>
              <a:rPr lang="es-SV" dirty="0" smtClean="0"/>
              <a:t>Demostrar que el testigo  tiene un interés en la decisión del caso.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Las Preguntas </a:t>
            </a:r>
            <a:r>
              <a:rPr lang="es-SV" smtClean="0"/>
              <a:t>Sugestivas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No son largas de muchos puntos a la misma vez.</a:t>
            </a:r>
          </a:p>
          <a:p>
            <a:endParaRPr lang="es-SV" dirty="0" smtClean="0"/>
          </a:p>
          <a:p>
            <a:r>
              <a:rPr lang="es-SV" dirty="0" smtClean="0"/>
              <a:t>No se demoran mucho tiempo en preguntar.</a:t>
            </a:r>
          </a:p>
          <a:p>
            <a:endParaRPr lang="es-SV" dirty="0" smtClean="0"/>
          </a:p>
          <a:p>
            <a:r>
              <a:rPr lang="es-SV" dirty="0" smtClean="0"/>
              <a:t>No llevan mas de un punto por pregunta.</a:t>
            </a:r>
          </a:p>
          <a:p>
            <a:endParaRPr lang="es-SV" dirty="0" smtClean="0"/>
          </a:p>
          <a:p>
            <a:r>
              <a:rPr lang="es-SV" dirty="0" smtClean="0"/>
              <a:t>No son complicadas.</a:t>
            </a:r>
          </a:p>
          <a:p>
            <a:endParaRPr lang="es-SV" dirty="0" smtClean="0"/>
          </a:p>
          <a:p>
            <a:r>
              <a:rPr lang="es-SV" dirty="0" smtClean="0"/>
              <a:t>Piden una respuesta de “si” o “no”.</a:t>
            </a:r>
          </a:p>
          <a:p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Las </a:t>
            </a:r>
            <a:r>
              <a:rPr lang="es-SV" smtClean="0"/>
              <a:t>Preguntas</a:t>
            </a:r>
            <a:r>
              <a:rPr lang="es-SV" smtClean="0"/>
              <a:t>: </a:t>
            </a:r>
            <a:r>
              <a:rPr lang="es-SV" smtClean="0"/>
              <a:t>Generalmente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SV" dirty="0" smtClean="0"/>
              <a:t>Sugestivas.</a:t>
            </a:r>
          </a:p>
          <a:p>
            <a:endParaRPr lang="es-SV" dirty="0" smtClean="0"/>
          </a:p>
          <a:p>
            <a:r>
              <a:rPr lang="es-SV" dirty="0" smtClean="0"/>
              <a:t>Cortas.</a:t>
            </a:r>
          </a:p>
          <a:p>
            <a:endParaRPr lang="es-SV" dirty="0" smtClean="0"/>
          </a:p>
          <a:p>
            <a:r>
              <a:rPr lang="es-SV" dirty="0" smtClean="0"/>
              <a:t>Solo un punto por pregunta.</a:t>
            </a:r>
          </a:p>
          <a:p>
            <a:endParaRPr lang="es-SV" dirty="0" smtClean="0"/>
          </a:p>
          <a:p>
            <a:r>
              <a:rPr lang="es-SV" dirty="0" smtClean="0"/>
              <a:t>Concentración solo en esas áreas que son de interés para 1) desacreditar el testimonio o, 2) adelantar la teoría del caso. 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s-SV" dirty="0" smtClean="0"/>
              <a:t>¿Qué sucede cuando el testigo parece estar mintiendo?</a:t>
            </a:r>
            <a:endParaRPr lang="es-SV" dirty="0"/>
          </a:p>
        </p:txBody>
      </p:sp>
      <p:pic>
        <p:nvPicPr>
          <p:cNvPr id="6" name="Content Placeholder 5" descr="Pinnochi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905000"/>
            <a:ext cx="3276600" cy="35052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smtClean="0"/>
              <a:t>MÉTODO DE IMPUGNAR CON TESTIMONIO QUE </a:t>
            </a:r>
            <a:r>
              <a:rPr lang="es-SV" smtClean="0"/>
              <a:t>CAMBIA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b="1" dirty="0" smtClean="0"/>
              <a:t>C</a:t>
            </a:r>
            <a:r>
              <a:rPr lang="es-SV" dirty="0" smtClean="0"/>
              <a:t>onfirmar.</a:t>
            </a:r>
          </a:p>
          <a:p>
            <a:pPr>
              <a:buNone/>
            </a:pPr>
            <a:endParaRPr lang="es-SV" dirty="0" smtClean="0"/>
          </a:p>
          <a:p>
            <a:r>
              <a:rPr lang="es-SV" b="1" dirty="0" smtClean="0"/>
              <a:t>A</a:t>
            </a:r>
            <a:r>
              <a:rPr lang="es-SV" dirty="0" smtClean="0"/>
              <a:t>creditar.</a:t>
            </a:r>
          </a:p>
          <a:p>
            <a:pPr>
              <a:buNone/>
            </a:pPr>
            <a:endParaRPr lang="es-SV" dirty="0" smtClean="0"/>
          </a:p>
          <a:p>
            <a:r>
              <a:rPr lang="es-SV" b="1" dirty="0" smtClean="0"/>
              <a:t>C</a:t>
            </a:r>
            <a:r>
              <a:rPr lang="es-SV" dirty="0" smtClean="0"/>
              <a:t>onfrontar.</a:t>
            </a:r>
          </a:p>
          <a:p>
            <a:endParaRPr lang="es-SV" dirty="0" smtClean="0"/>
          </a:p>
          <a:p>
            <a:r>
              <a:rPr lang="es-SV" b="1" dirty="0" smtClean="0"/>
              <a:t>Adiós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PRIMER PASO   - 1)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s-SV" dirty="0" smtClean="0"/>
              <a:t>Confirmar:  El abogado debe confirmar el testimonio que acaba de dar el testigo en el interrogatorio, punto por punto:</a:t>
            </a:r>
          </a:p>
          <a:p>
            <a:pPr lvl="1"/>
            <a:r>
              <a:rPr lang="es-SV" b="1" dirty="0" smtClean="0"/>
              <a:t>No simplemente repetir todo lo que dijo en su testimonio.  Solo el punto particular, con cuál se le va impugnar el testimonio.</a:t>
            </a:r>
          </a:p>
          <a:p>
            <a:pPr lvl="2"/>
            <a:r>
              <a:rPr lang="es-SV" dirty="0" smtClean="0"/>
              <a:t>El guardia da testimonio sobre muchas cosas pero lo clave es que:  el imputado entró al apartamento  a las 11pm y subió a su departamento donde se quedo hasta las 7 am.</a:t>
            </a:r>
          </a:p>
          <a:p>
            <a:pPr lvl="1"/>
            <a:r>
              <a:rPr lang="es-SV" dirty="0" smtClean="0"/>
              <a:t>Ahora dice que llegó a las 10:30 y salió poco después de las 12am.</a:t>
            </a:r>
            <a:endParaRPr lang="es-SV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309</TotalTime>
  <Words>746</Words>
  <Application>Microsoft Office PowerPoint</Application>
  <PresentationFormat>Presentación en pantalla (4:3)</PresentationFormat>
  <Paragraphs>120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Urban</vt:lpstr>
      <vt:lpstr>CONTRAINTERROGATORIO</vt:lpstr>
      <vt:lpstr>     DEFINICIÓN</vt:lpstr>
      <vt:lpstr>PROPÓSITO</vt:lpstr>
      <vt:lpstr>Para el Abogado, El Propósito Es:</vt:lpstr>
      <vt:lpstr>Las Preguntas Sugestivas</vt:lpstr>
      <vt:lpstr>Las Preguntas: Generalmente</vt:lpstr>
      <vt:lpstr>¿Qué sucede cuando el testigo parece estar mintiendo?</vt:lpstr>
      <vt:lpstr>MÉTODO DE IMPUGNAR CON TESTIMONIO QUE CAMBIA</vt:lpstr>
      <vt:lpstr>PRIMER PASO   - 1)</vt:lpstr>
      <vt:lpstr>SEGUNDO PASO – 2)</vt:lpstr>
      <vt:lpstr>TERCER PASO – 3)</vt:lpstr>
      <vt:lpstr>¿QUÉ USAMOS PARA CONFRONTAR?</vt:lpstr>
      <vt:lpstr>IMPUGNACION POR OMISIONES</vt:lpstr>
      <vt:lpstr>IMPUGNACIÓN NO TESTIMONIAL</vt:lpstr>
      <vt:lpstr>PARTICULARIDADES DEL CONTRAINTERROGATORIO PERICIAL</vt:lpstr>
      <vt:lpstr>Particularidades del contrainterrogatorio pericial  </vt:lpstr>
      <vt:lpstr>Particularidades del contrainterrogatorio pericial</vt:lpstr>
      <vt:lpstr>Particularidades del contrainterrogatorio de menores</vt:lpstr>
      <vt:lpstr>RECONTRAINTERROGATORIO</vt:lpstr>
      <vt:lpstr>Un buen contrainterrogatorio puede causar aún el mas fuerte, quebrar.</vt:lpstr>
      <vt:lpstr>CONTRAINTERROGATORIO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CONTRAINTERROGATORIO</dc:title>
  <dc:creator>Owner</dc:creator>
  <cp:lastModifiedBy>jhernandez</cp:lastModifiedBy>
  <cp:revision>6</cp:revision>
  <dcterms:created xsi:type="dcterms:W3CDTF">2011-01-19T00:24:21Z</dcterms:created>
  <dcterms:modified xsi:type="dcterms:W3CDTF">2011-02-03T14:55:10Z</dcterms:modified>
</cp:coreProperties>
</file>