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24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018959DD-12C9-498A-8D92-4D7A89D8B56A}" type="datetimeFigureOut">
              <a:rPr lang="es-SV" smtClean="0"/>
              <a:t>02/04/2014</a:t>
            </a:fld>
            <a:endParaRPr lang="es-SV"/>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SV"/>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399D5A5A-98B7-4570-937A-4DFB2E90AF32}" type="slidenum">
              <a:rPr lang="es-SV" smtClean="0"/>
              <a:t>‹Nº›</a:t>
            </a:fld>
            <a:endParaRPr lang="es-SV"/>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018959DD-12C9-498A-8D92-4D7A89D8B56A}" type="datetimeFigureOut">
              <a:rPr lang="es-SV" smtClean="0"/>
              <a:t>02/04/2014</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99D5A5A-98B7-4570-937A-4DFB2E90AF32}" type="slidenum">
              <a:rPr lang="es-SV" smtClean="0"/>
              <a:t>‹Nº›</a:t>
            </a:fld>
            <a:endParaRPr lang="es-S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018959DD-12C9-498A-8D92-4D7A89D8B56A}" type="datetimeFigureOut">
              <a:rPr lang="es-SV" smtClean="0"/>
              <a:t>02/04/2014</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99D5A5A-98B7-4570-937A-4DFB2E90AF32}" type="slidenum">
              <a:rPr lang="es-SV" smtClean="0"/>
              <a:t>‹Nº›</a:t>
            </a:fld>
            <a:endParaRPr lang="es-S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018959DD-12C9-498A-8D92-4D7A89D8B56A}" type="datetimeFigureOut">
              <a:rPr lang="es-SV" smtClean="0"/>
              <a:t>02/04/2014</a:t>
            </a:fld>
            <a:endParaRPr lang="es-SV"/>
          </a:p>
        </p:txBody>
      </p:sp>
      <p:sp>
        <p:nvSpPr>
          <p:cNvPr id="9" name="8 Marcador de número de diapositiva"/>
          <p:cNvSpPr>
            <a:spLocks noGrp="1"/>
          </p:cNvSpPr>
          <p:nvPr>
            <p:ph type="sldNum" sz="quarter" idx="15"/>
          </p:nvPr>
        </p:nvSpPr>
        <p:spPr/>
        <p:txBody>
          <a:bodyPr rtlCol="0"/>
          <a:lstStyle/>
          <a:p>
            <a:fld id="{399D5A5A-98B7-4570-937A-4DFB2E90AF32}" type="slidenum">
              <a:rPr lang="es-SV" smtClean="0"/>
              <a:t>‹Nº›</a:t>
            </a:fld>
            <a:endParaRPr lang="es-SV"/>
          </a:p>
        </p:txBody>
      </p:sp>
      <p:sp>
        <p:nvSpPr>
          <p:cNvPr id="10" name="9 Marcador de pie de página"/>
          <p:cNvSpPr>
            <a:spLocks noGrp="1"/>
          </p:cNvSpPr>
          <p:nvPr>
            <p:ph type="ftr" sz="quarter" idx="16"/>
          </p:nvPr>
        </p:nvSpPr>
        <p:spPr/>
        <p:txBody>
          <a:bodyPr rtlCol="0"/>
          <a:lstStyle/>
          <a:p>
            <a:endParaRPr lang="es-S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018959DD-12C9-498A-8D92-4D7A89D8B56A}" type="datetimeFigureOut">
              <a:rPr lang="es-SV" smtClean="0"/>
              <a:t>02/04/2014</a:t>
            </a:fld>
            <a:endParaRPr lang="es-SV"/>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SV"/>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399D5A5A-98B7-4570-937A-4DFB2E90AF32}" type="slidenum">
              <a:rPr lang="es-SV" smtClean="0"/>
              <a:t>‹Nº›</a:t>
            </a:fld>
            <a:endParaRPr lang="es-SV"/>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018959DD-12C9-498A-8D92-4D7A89D8B56A}" type="datetimeFigureOut">
              <a:rPr lang="es-SV" smtClean="0"/>
              <a:t>02/04/2014</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99D5A5A-98B7-4570-937A-4DFB2E90AF32}" type="slidenum">
              <a:rPr lang="es-SV" smtClean="0"/>
              <a:t>‹Nº›</a:t>
            </a:fld>
            <a:endParaRPr lang="es-SV"/>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018959DD-12C9-498A-8D92-4D7A89D8B56A}" type="datetimeFigureOut">
              <a:rPr lang="es-SV" smtClean="0"/>
              <a:t>02/04/2014</a:t>
            </a:fld>
            <a:endParaRPr lang="es-SV"/>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399D5A5A-98B7-4570-937A-4DFB2E90AF32}" type="slidenum">
              <a:rPr lang="es-SV" smtClean="0"/>
              <a:t>‹Nº›</a:t>
            </a:fld>
            <a:endParaRPr lang="es-SV"/>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018959DD-12C9-498A-8D92-4D7A89D8B56A}" type="datetimeFigureOut">
              <a:rPr lang="es-SV" smtClean="0"/>
              <a:t>02/04/2014</a:t>
            </a:fld>
            <a:endParaRPr lang="es-SV"/>
          </a:p>
        </p:txBody>
      </p:sp>
      <p:sp>
        <p:nvSpPr>
          <p:cNvPr id="7" name="6 Marcador de número de diapositiva"/>
          <p:cNvSpPr>
            <a:spLocks noGrp="1"/>
          </p:cNvSpPr>
          <p:nvPr>
            <p:ph type="sldNum" sz="quarter" idx="11"/>
          </p:nvPr>
        </p:nvSpPr>
        <p:spPr/>
        <p:txBody>
          <a:bodyPr rtlCol="0"/>
          <a:lstStyle/>
          <a:p>
            <a:fld id="{399D5A5A-98B7-4570-937A-4DFB2E90AF32}" type="slidenum">
              <a:rPr lang="es-SV" smtClean="0"/>
              <a:t>‹Nº›</a:t>
            </a:fld>
            <a:endParaRPr lang="es-SV"/>
          </a:p>
        </p:txBody>
      </p:sp>
      <p:sp>
        <p:nvSpPr>
          <p:cNvPr id="8" name="7 Marcador de pie de página"/>
          <p:cNvSpPr>
            <a:spLocks noGrp="1"/>
          </p:cNvSpPr>
          <p:nvPr>
            <p:ph type="ftr" sz="quarter" idx="12"/>
          </p:nvPr>
        </p:nvSpPr>
        <p:spPr/>
        <p:txBody>
          <a:bodyPr rtlCol="0"/>
          <a:lstStyle/>
          <a:p>
            <a:endParaRPr lang="es-S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18959DD-12C9-498A-8D92-4D7A89D8B56A}" type="datetimeFigureOut">
              <a:rPr lang="es-SV" smtClean="0"/>
              <a:t>02/04/2014</a:t>
            </a:fld>
            <a:endParaRPr lang="es-SV"/>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399D5A5A-98B7-4570-937A-4DFB2E90AF32}" type="slidenum">
              <a:rPr lang="es-SV" smtClean="0"/>
              <a:t>‹Nº›</a:t>
            </a:fld>
            <a:endParaRPr lang="es-S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018959DD-12C9-498A-8D92-4D7A89D8B56A}" type="datetimeFigureOut">
              <a:rPr lang="es-SV" smtClean="0"/>
              <a:t>02/04/2014</a:t>
            </a:fld>
            <a:endParaRPr lang="es-SV"/>
          </a:p>
        </p:txBody>
      </p:sp>
      <p:sp>
        <p:nvSpPr>
          <p:cNvPr id="22" name="21 Marcador de número de diapositiva"/>
          <p:cNvSpPr>
            <a:spLocks noGrp="1"/>
          </p:cNvSpPr>
          <p:nvPr>
            <p:ph type="sldNum" sz="quarter" idx="15"/>
          </p:nvPr>
        </p:nvSpPr>
        <p:spPr/>
        <p:txBody>
          <a:bodyPr rtlCol="0"/>
          <a:lstStyle/>
          <a:p>
            <a:fld id="{399D5A5A-98B7-4570-937A-4DFB2E90AF32}" type="slidenum">
              <a:rPr lang="es-SV" smtClean="0"/>
              <a:t>‹Nº›</a:t>
            </a:fld>
            <a:endParaRPr lang="es-SV"/>
          </a:p>
        </p:txBody>
      </p:sp>
      <p:sp>
        <p:nvSpPr>
          <p:cNvPr id="23" name="22 Marcador de pie de página"/>
          <p:cNvSpPr>
            <a:spLocks noGrp="1"/>
          </p:cNvSpPr>
          <p:nvPr>
            <p:ph type="ftr" sz="quarter" idx="16"/>
          </p:nvPr>
        </p:nvSpPr>
        <p:spPr/>
        <p:txBody>
          <a:bodyPr rtlCol="0"/>
          <a:lstStyle/>
          <a:p>
            <a:endParaRPr lang="es-SV"/>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018959DD-12C9-498A-8D92-4D7A89D8B56A}" type="datetimeFigureOut">
              <a:rPr lang="es-SV" smtClean="0"/>
              <a:t>02/04/2014</a:t>
            </a:fld>
            <a:endParaRPr lang="es-SV"/>
          </a:p>
        </p:txBody>
      </p:sp>
      <p:sp>
        <p:nvSpPr>
          <p:cNvPr id="18" name="17 Marcador de número de diapositiva"/>
          <p:cNvSpPr>
            <a:spLocks noGrp="1"/>
          </p:cNvSpPr>
          <p:nvPr>
            <p:ph type="sldNum" sz="quarter" idx="11"/>
          </p:nvPr>
        </p:nvSpPr>
        <p:spPr/>
        <p:txBody>
          <a:bodyPr rtlCol="0"/>
          <a:lstStyle/>
          <a:p>
            <a:fld id="{399D5A5A-98B7-4570-937A-4DFB2E90AF32}" type="slidenum">
              <a:rPr lang="es-SV" smtClean="0"/>
              <a:t>‹Nº›</a:t>
            </a:fld>
            <a:endParaRPr lang="es-SV"/>
          </a:p>
        </p:txBody>
      </p:sp>
      <p:sp>
        <p:nvSpPr>
          <p:cNvPr id="21" name="20 Marcador de pie de página"/>
          <p:cNvSpPr>
            <a:spLocks noGrp="1"/>
          </p:cNvSpPr>
          <p:nvPr>
            <p:ph type="ftr" sz="quarter" idx="12"/>
          </p:nvPr>
        </p:nvSpPr>
        <p:spPr/>
        <p:txBody>
          <a:bodyPr rtlCol="0"/>
          <a:lstStyle/>
          <a:p>
            <a:endParaRPr lang="es-S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18959DD-12C9-498A-8D92-4D7A89D8B56A}" type="datetimeFigureOut">
              <a:rPr lang="es-SV" smtClean="0"/>
              <a:t>02/04/2014</a:t>
            </a:fld>
            <a:endParaRPr lang="es-SV"/>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SV"/>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99D5A5A-98B7-4570-937A-4DFB2E90AF32}" type="slidenum">
              <a:rPr lang="es-SV" smtClean="0"/>
              <a:t>‹Nº›</a:t>
            </a:fld>
            <a:endParaRPr lang="es-SV"/>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blogger.com/null"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estudiodelafamiliaenelsalvador.blogspot.com/2014/03/historia-de-la-familia-en-el-salvador.html"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www.monografias.com/trabajos14/dinamica-grupos/dinamica-grupos.shtml"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estudiodelafamiliaenelsalvador.blogspot.com/2014/03/la-familia-en-la-actual-constitucion-de.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blogger.com/null" TargetMode="External"/><Relationship Id="rId2" Type="http://schemas.openxmlformats.org/officeDocument/2006/relationships/hyperlink" Target="http://estudiodelafamiliaenelsalvador.blogspot.com/2014/03/forma-de-organizacion-de-los-tribunales.html"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hyperlink" Target="https://www.blogger.com/null" TargetMode="External"/><Relationship Id="rId2" Type="http://schemas.openxmlformats.org/officeDocument/2006/relationships/hyperlink" Target="http://estudiodelafamiliaenelsalvador.blogspot.com/2014/03/estructura-de-los-tribunales-de-familia.html" TargetMode="External"/><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2996952"/>
            <a:ext cx="7772400" cy="1470025"/>
          </a:xfrm>
        </p:spPr>
        <p:txBody>
          <a:bodyPr>
            <a:normAutofit fontScale="90000"/>
          </a:bodyPr>
          <a:lstStyle/>
          <a:p>
            <a:pPr algn="just"/>
            <a:r>
              <a:rPr lang="es-SV" sz="2200" b="1" dirty="0"/>
              <a:t>Concepto de Familia: La familia es la base de la sociedad donde tenemos apoyo y amor por parte de cada uno de los miembros de la familia...</a:t>
            </a:r>
            <a:r>
              <a:rPr lang="es-SV" sz="2200" dirty="0" smtClean="0"/>
              <a:t/>
            </a:r>
            <a:br>
              <a:rPr lang="es-SV" sz="2200" dirty="0" smtClean="0"/>
            </a:br>
            <a:r>
              <a:rPr lang="es-SV" sz="1200" b="1" dirty="0"/>
              <a:t/>
            </a:r>
            <a:br>
              <a:rPr lang="es-SV" sz="1200" b="1" dirty="0"/>
            </a:br>
            <a:r>
              <a:rPr lang="es-SV" sz="1200" b="1" dirty="0"/>
              <a:t/>
            </a:r>
            <a:br>
              <a:rPr lang="es-SV" sz="1200" b="1" dirty="0"/>
            </a:br>
            <a:r>
              <a:rPr lang="es-SV" sz="1200" b="1" dirty="0"/>
              <a:t/>
            </a:r>
            <a:br>
              <a:rPr lang="es-SV" sz="1200" b="1" dirty="0"/>
            </a:br>
            <a:r>
              <a:rPr lang="es-SV" sz="1200" dirty="0"/>
              <a:t/>
            </a:r>
            <a:br>
              <a:rPr lang="es-SV" sz="1200" dirty="0"/>
            </a:br>
            <a:r>
              <a:rPr lang="es-SV" sz="1200" dirty="0"/>
              <a:t/>
            </a:r>
            <a:br>
              <a:rPr lang="es-SV" sz="1200" dirty="0"/>
            </a:br>
            <a:r>
              <a:rPr lang="es-SV" sz="1200" dirty="0"/>
              <a:t/>
            </a:r>
            <a:br>
              <a:rPr lang="es-SV" sz="1200" dirty="0"/>
            </a:br>
            <a:r>
              <a:rPr lang="es-SV" sz="1200" b="1" dirty="0"/>
              <a:t>Es el núcleo o el epicentro donde se forma la sociedad o el país por esta razón esta no debe de ser maltratada, violada, esclavizada, ignorada por su color de piel, desterrada por sus orígenes o principios de religión, tampoco debe ser obviada por el sitio en donde se ubica o vive en este mundo.</a:t>
            </a:r>
            <a:br>
              <a:rPr lang="es-SV" sz="1200" b="1" dirty="0"/>
            </a:br>
            <a:r>
              <a:rPr lang="es-SV" sz="1200" b="1" dirty="0"/>
              <a:t>Para la Sociología, una familia es un conjunto de personas unidas por lazos de Parentesco. Los lazos principales son de dos tipos: vínculos de afinidad derivados del establecimiento de un vínculo reconocido socialmente, como el Matrimonio que, en algunas sociedades, sólo permite la unión entre dos personas mientras que en otras es posible la Poligamia.</a:t>
            </a:r>
            <a:r>
              <a:rPr lang="es-SV" sz="1200" dirty="0" smtClean="0"/>
              <a:t/>
            </a:r>
            <a:br>
              <a:rPr lang="es-SV" sz="1200" dirty="0" smtClean="0"/>
            </a:br>
            <a:endParaRPr lang="es-SV" sz="1200" dirty="0"/>
          </a:p>
        </p:txBody>
      </p:sp>
    </p:spTree>
    <p:extLst>
      <p:ext uri="{BB962C8B-B14F-4D97-AF65-F5344CB8AC3E}">
        <p14:creationId xmlns:p14="http://schemas.microsoft.com/office/powerpoint/2010/main" val="1154391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ctrTitle"/>
          </p:nvPr>
        </p:nvSpPr>
        <p:spPr>
          <a:xfrm>
            <a:off x="2051720" y="1916832"/>
            <a:ext cx="6172200" cy="3312368"/>
          </a:xfrm>
        </p:spPr>
        <p:txBody>
          <a:bodyPr>
            <a:normAutofit/>
          </a:bodyPr>
          <a:lstStyle/>
          <a:p>
            <a:pPr algn="just"/>
            <a:r>
              <a:rPr lang="es-SV" sz="1600" b="0" dirty="0" smtClean="0">
                <a:hlinkClick r:id="rId2"/>
              </a:rPr>
              <a:t>Historia </a:t>
            </a:r>
            <a:r>
              <a:rPr lang="es-SV" sz="1600" b="0" dirty="0">
                <a:hlinkClick r:id="rId2"/>
              </a:rPr>
              <a:t>del Derecho Procesal de Familia en El Salvador</a:t>
            </a:r>
            <a:r>
              <a:rPr lang="es-SV" sz="1600" b="0" dirty="0"/>
              <a:t/>
            </a:r>
            <a:br>
              <a:rPr lang="es-SV" sz="1600" b="0" dirty="0"/>
            </a:br>
            <a:r>
              <a:rPr lang="es-SV" sz="1600" b="0" dirty="0"/>
              <a:t>Tradicionalmente se ha dicho que la familia es la base de la sociedad; en tal sentido, a través del desarrollo de la humanidad, siempre ha sido una institución relevante y regulada por el Derecho que ha venido evolucionando desde una concepción patriarcal, en la cual el énfasis y regulación jurídica estaba en cabeza, visión en la cual la mujer , los hijos y siervos, estaban representados por aquel, puesto que para la institucionalidad jurídica, no eran tratadas como personas sujetas de derechos.</a:t>
            </a:r>
            <a:r>
              <a:rPr lang="es-SV" sz="1200" b="0" dirty="0"/>
              <a:t/>
            </a:r>
            <a:br>
              <a:rPr lang="es-SV" sz="1200" b="0" dirty="0"/>
            </a:br>
            <a:endParaRPr lang="es-SV" sz="1200" dirty="0"/>
          </a:p>
        </p:txBody>
      </p:sp>
    </p:spTree>
    <p:extLst>
      <p:ext uri="{BB962C8B-B14F-4D97-AF65-F5344CB8AC3E}">
        <p14:creationId xmlns:p14="http://schemas.microsoft.com/office/powerpoint/2010/main" val="405254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0232" y="4695214"/>
            <a:ext cx="2143125" cy="2143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1 Título"/>
          <p:cNvSpPr>
            <a:spLocks noGrp="1"/>
          </p:cNvSpPr>
          <p:nvPr>
            <p:ph type="title"/>
          </p:nvPr>
        </p:nvSpPr>
        <p:spPr/>
        <p:txBody>
          <a:bodyPr>
            <a:normAutofit fontScale="90000"/>
          </a:bodyPr>
          <a:lstStyle/>
          <a:p>
            <a:pPr algn="ctr"/>
            <a:r>
              <a:rPr lang="es-SV" sz="2700" b="1" dirty="0">
                <a:hlinkClick r:id="rId3"/>
              </a:rPr>
              <a:t>Historia de la Familia en El Salvador de nuestras Constituciones</a:t>
            </a:r>
            <a:r>
              <a:rPr lang="es-SV" sz="3200" b="1" dirty="0"/>
              <a:t/>
            </a:r>
            <a:br>
              <a:rPr lang="es-SV" sz="3200" b="1" dirty="0"/>
            </a:br>
            <a:endParaRPr lang="es-SV" dirty="0"/>
          </a:p>
        </p:txBody>
      </p:sp>
      <p:sp>
        <p:nvSpPr>
          <p:cNvPr id="3" name="2 Marcador de contenido"/>
          <p:cNvSpPr>
            <a:spLocks noGrp="1"/>
          </p:cNvSpPr>
          <p:nvPr>
            <p:ph sz="quarter" idx="1"/>
          </p:nvPr>
        </p:nvSpPr>
        <p:spPr/>
        <p:txBody>
          <a:bodyPr>
            <a:normAutofit/>
          </a:bodyPr>
          <a:lstStyle/>
          <a:p>
            <a:pPr algn="just"/>
            <a:r>
              <a:rPr lang="es-SV" sz="1200" dirty="0" smtClean="0"/>
              <a:t>En </a:t>
            </a:r>
            <a:r>
              <a:rPr lang="es-SV" sz="1200" dirty="0"/>
              <a:t>la Constitución Política de la República Federal de Centro </a:t>
            </a:r>
            <a:r>
              <a:rPr lang="es-SV" sz="1200" dirty="0" err="1"/>
              <a:t>America</a:t>
            </a:r>
            <a:r>
              <a:rPr lang="es-SV" sz="1200" dirty="0"/>
              <a:t> de 1921, se hace referencia a la protección de la Familia en sus artículos 171 y siguientes; por su parte, las posteriores Constituciones de El Salvador de 1939 ( art. 60) y 1945 (art. 153 inc. 1°) la regulan en los artículos 60 y 153 inciso 1º., respectivamente; la Constitución de 1950, a partir del artículo 180 la inserta en el Derecho Social, juntamente con el Derecho Laboral y la de 1962 en el artículo 179 inciso 1° mantiene tal ubicación.</a:t>
            </a:r>
          </a:p>
          <a:p>
            <a:pPr algn="just"/>
            <a:r>
              <a:rPr lang="es-SV" sz="1200" dirty="0"/>
              <a:t>El legislador constituyente de mil novecientos cincuenta orientó la protección de la familia a nuevos derroteros; el constitucionalismo social derribó las bases de Liberalismo. Se imponía la verdadera protección del Estado hacia lo que se consideró como base fundamental de la sociedad: la familia. Nuevos principios sustentaron la ley primaria, los cuales posibilitaban la transformación de la sociedad salvadoreña con su consecuente legislación. Se comienza a plantear en El Salvador la necesidad de darle a la familia la protección como </a:t>
            </a:r>
            <a:r>
              <a:rPr lang="es-SV" sz="1200" dirty="0">
                <a:hlinkClick r:id="rId4"/>
              </a:rPr>
              <a:t>grupo</a:t>
            </a:r>
            <a:r>
              <a:rPr lang="es-SV" sz="1200" dirty="0"/>
              <a:t> humano, al igual que a cada uno de sus componentes. La corriente renovadora del constitucionalismo social recogida en el Régimen de Derechos Sociales de las Constituciones de mil novecientos cincuenta y mil novecientos sesenta y dos demandaba un cambio sustancial en la legislación secundaria.</a:t>
            </a:r>
          </a:p>
          <a:p>
            <a:pPr algn="just"/>
            <a:r>
              <a:rPr lang="es-SV" sz="1200" dirty="0"/>
              <a:t>No obstante, es hasta en el año mil novecientos setenta y nueve que se comienza a plantear en El Salvador la necesidad de sustraer la normativa familiar del derecho privado en el que fue inscrita con la promulgación del Código Civil. La conformación de un derecho propio, auténtica mente protector de la familia y de cada uno de sus miembros, anidaba en el pensamiento y la conciencia de muchos salvadoreños.</a:t>
            </a:r>
          </a:p>
          <a:p>
            <a:endParaRPr lang="es-SV" sz="1200" dirty="0"/>
          </a:p>
        </p:txBody>
      </p:sp>
    </p:spTree>
    <p:extLst>
      <p:ext uri="{BB962C8B-B14F-4D97-AF65-F5344CB8AC3E}">
        <p14:creationId xmlns:p14="http://schemas.microsoft.com/office/powerpoint/2010/main" val="565010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SV" sz="3200" b="1" dirty="0"/>
              <a:t/>
            </a:r>
            <a:br>
              <a:rPr lang="es-SV" sz="3200" b="1" dirty="0"/>
            </a:br>
            <a:endParaRPr lang="es-SV" dirty="0"/>
          </a:p>
        </p:txBody>
      </p:sp>
      <p:sp>
        <p:nvSpPr>
          <p:cNvPr id="3" name="2 Marcador de contenido"/>
          <p:cNvSpPr>
            <a:spLocks noGrp="1"/>
          </p:cNvSpPr>
          <p:nvPr>
            <p:ph sz="quarter" idx="1"/>
          </p:nvPr>
        </p:nvSpPr>
        <p:spPr>
          <a:xfrm>
            <a:off x="457200" y="332656"/>
            <a:ext cx="7467600" cy="6141296"/>
          </a:xfrm>
        </p:spPr>
        <p:txBody>
          <a:bodyPr>
            <a:normAutofit/>
          </a:bodyPr>
          <a:lstStyle/>
          <a:p>
            <a:r>
              <a:rPr lang="es-SV" sz="1200" b="1" dirty="0">
                <a:hlinkClick r:id="rId2"/>
              </a:rPr>
              <a:t>la Familia en la actual </a:t>
            </a:r>
            <a:r>
              <a:rPr lang="es-SV" sz="1200" b="1" dirty="0" err="1">
                <a:hlinkClick r:id="rId2"/>
              </a:rPr>
              <a:t>Constitucion</a:t>
            </a:r>
            <a:r>
              <a:rPr lang="es-SV" sz="1200" b="1" dirty="0">
                <a:hlinkClick r:id="rId2"/>
              </a:rPr>
              <a:t> de la Republica de El </a:t>
            </a:r>
            <a:r>
              <a:rPr lang="es-SV" sz="1200" b="1" dirty="0" smtClean="0">
                <a:hlinkClick r:id="rId2"/>
              </a:rPr>
              <a:t>Salvador</a:t>
            </a:r>
            <a:endParaRPr lang="es-SV" sz="1200" b="1" dirty="0" smtClean="0"/>
          </a:p>
          <a:p>
            <a:pPr marL="0" indent="0">
              <a:buNone/>
            </a:pPr>
            <a:endParaRPr lang="es-SV" sz="1200" b="1" dirty="0"/>
          </a:p>
          <a:p>
            <a:pPr marL="0" indent="0">
              <a:buNone/>
            </a:pPr>
            <a:endParaRPr lang="es-SV" sz="1200" b="1" dirty="0"/>
          </a:p>
          <a:p>
            <a:r>
              <a:rPr lang="es-SV" sz="1200" b="1" i="1" u="sng" dirty="0"/>
              <a:t>La actual Constitución de la República de 1983, en el Capítulo II, Derechos Sociales, Sección Primera, FAMILIA, nos dice:</a:t>
            </a:r>
            <a:endParaRPr lang="es-SV" sz="1200" dirty="0"/>
          </a:p>
          <a:p>
            <a:pPr marL="0" indent="0" algn="just">
              <a:buNone/>
            </a:pPr>
            <a:r>
              <a:rPr lang="es-SV" sz="1200" dirty="0"/>
              <a:t/>
            </a:r>
            <a:br>
              <a:rPr lang="es-SV" sz="1200" dirty="0"/>
            </a:br>
            <a:endParaRPr lang="es-SV" sz="1200" dirty="0"/>
          </a:p>
          <a:p>
            <a:pPr algn="just"/>
            <a:r>
              <a:rPr lang="es-SV" sz="1200" dirty="0"/>
              <a:t>- Art. 32. La familia es la base fundamental de la sociedad y tendrá la protección del Estado, quien dictará la legislación necesaria y creará los organismos y </a:t>
            </a:r>
            <a:r>
              <a:rPr lang="es-SV" sz="1200" dirty="0" err="1"/>
              <a:t>servios</a:t>
            </a:r>
            <a:r>
              <a:rPr lang="es-SV" sz="1200" dirty="0"/>
              <a:t> apropiados para su integración, bienestar y desarrollo social, cultural y económico.</a:t>
            </a:r>
          </a:p>
          <a:p>
            <a:pPr algn="just"/>
            <a:r>
              <a:rPr lang="es-SV" sz="1200" dirty="0"/>
              <a:t>El fundamento legal de la familia es el matrimonio y descansa en la igualdad  jurídica de los cónyuges.</a:t>
            </a:r>
          </a:p>
          <a:p>
            <a:pPr marL="0" indent="0" algn="just">
              <a:buNone/>
            </a:pPr>
            <a:r>
              <a:rPr lang="es-SV" sz="1200" dirty="0"/>
              <a:t/>
            </a:r>
            <a:br>
              <a:rPr lang="es-SV" sz="1200" dirty="0"/>
            </a:br>
            <a:endParaRPr lang="es-SV" sz="1200" dirty="0"/>
          </a:p>
          <a:p>
            <a:pPr algn="just"/>
            <a:r>
              <a:rPr lang="es-SV" sz="1200" dirty="0"/>
              <a:t>- Art. 33. La ley regulará las relaciones personales y patrimoniales de los cónyuges entre sí y entre ellos y sus hijos, estableciendo los derechos y deberes recíprocos sobre bases equitativas; y creará las instituciones necesarias para garantizar su aplicabilidad. Regulará asimismo las relaciones familiares resultantes de la unión estable de un varón y una mujer.</a:t>
            </a:r>
          </a:p>
          <a:p>
            <a:pPr algn="just"/>
            <a:r>
              <a:rPr lang="es-SV" sz="1200" dirty="0"/>
              <a:t>- Art. 34. Todo menor tiene derecho a vivir en condiciones familiares y ambientales que le permitan su desarrollo integral, para lo cual tendrá la protección del Estado. La ley determinará los deberes del Estado y creará las instituciones para la protección de la maternidad y de la infancia.</a:t>
            </a:r>
          </a:p>
          <a:p>
            <a:pPr algn="just"/>
            <a:r>
              <a:rPr lang="es-SV" sz="1200" dirty="0"/>
              <a:t>- Art. 36. Los hijos nacidos dentro o fuera del matrimonio y los adoptivos tienen iguales derechos frente a sus padres. Es obligación de éstos dar a sus hijos protección, asistencia, educación y seguridad.</a:t>
            </a:r>
          </a:p>
          <a:p>
            <a:pPr algn="just"/>
            <a:endParaRPr lang="es-SV" sz="1200" dirty="0"/>
          </a:p>
        </p:txBody>
      </p:sp>
      <p:pic>
        <p:nvPicPr>
          <p:cNvPr id="3074" name="Picture 2" descr="http://3.bp.blogspot.com/-9Nl4n2VYROE/UzjWpMNUnOI/AAAAAAAAACc/6bOZ3WW-zhc/s1600/descarga+(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5210053"/>
            <a:ext cx="2743200" cy="1666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8069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548680"/>
            <a:ext cx="7467600" cy="5925272"/>
          </a:xfrm>
        </p:spPr>
        <p:txBody>
          <a:bodyPr>
            <a:normAutofit/>
          </a:bodyPr>
          <a:lstStyle/>
          <a:p>
            <a:r>
              <a:rPr lang="es-SV" sz="1200" b="1" dirty="0">
                <a:hlinkClick r:id="rId2"/>
              </a:rPr>
              <a:t>Forma de Organización de los Tribunales de </a:t>
            </a:r>
            <a:r>
              <a:rPr lang="es-SV" sz="1200" b="1" dirty="0" smtClean="0">
                <a:hlinkClick r:id="rId2"/>
              </a:rPr>
              <a:t>Familia</a:t>
            </a:r>
            <a:endParaRPr lang="es-SV" sz="1200" b="1" dirty="0" smtClean="0"/>
          </a:p>
          <a:p>
            <a:pPr marL="0" indent="0">
              <a:buNone/>
            </a:pPr>
            <a:endParaRPr lang="es-SV" sz="1200" b="1" dirty="0"/>
          </a:p>
          <a:p>
            <a:r>
              <a:rPr lang="es-SV" sz="1200" b="1" i="1" dirty="0">
                <a:hlinkClick r:id="rId3"/>
              </a:rPr>
              <a:t>Forma de </a:t>
            </a:r>
            <a:r>
              <a:rPr lang="es-SV" sz="1200" b="1" i="1" dirty="0" smtClean="0">
                <a:hlinkClick r:id="rId3"/>
              </a:rPr>
              <a:t>organización</a:t>
            </a:r>
            <a:endParaRPr lang="es-SV" sz="1200" b="1" i="1" dirty="0" smtClean="0"/>
          </a:p>
          <a:p>
            <a:pPr marL="0" indent="0">
              <a:buNone/>
            </a:pPr>
            <a:endParaRPr lang="es-SV" sz="1200" dirty="0"/>
          </a:p>
          <a:p>
            <a:r>
              <a:rPr lang="es-SV" sz="1200" dirty="0"/>
              <a:t>Los Tribunales de familia, como se ha explicado, han supuesto un avance en la forma tradicional de administrar justicia, en lo que se refiere a la incorporación del sistema oral de audiencias, la indisciplinar como parte de la estructura básica de un tribunal, la forma de selección de sus componentes,; sin embargo, en este último aspecto, al momento de desarrollar sus labores, los tribunales de familia fueron organizados, bajo la óptica tradicional, con un juez o jueza a la cabeza del organigrama, un secretario de actuaciones y un personal, compuesto por secretarias mecanógrafas, colaboradores judiciales, que auxilian en la tramitación de procesos, dos tonificadores, un equipo multidisciplinario, un motorista y un ordenanza. De esta composición, solamente los equipos multidisciplinarios y el motorista, son elementos nuevos de la forma tradicional de composición de los tribunales.</a:t>
            </a:r>
          </a:p>
          <a:p>
            <a:endParaRPr lang="es-SV" sz="1200" dirty="0"/>
          </a:p>
        </p:txBody>
      </p:sp>
      <p:pic>
        <p:nvPicPr>
          <p:cNvPr id="2049"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9752" y="4095044"/>
            <a:ext cx="4320480" cy="24813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18069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ctrTitle"/>
          </p:nvPr>
        </p:nvSpPr>
        <p:spPr>
          <a:xfrm>
            <a:off x="2051720" y="476672"/>
            <a:ext cx="6172200" cy="3600400"/>
          </a:xfrm>
        </p:spPr>
        <p:txBody>
          <a:bodyPr>
            <a:normAutofit fontScale="90000"/>
          </a:bodyPr>
          <a:lstStyle/>
          <a:p>
            <a:pPr algn="just"/>
            <a:r>
              <a:rPr lang="es-SV" sz="1200" dirty="0">
                <a:hlinkClick r:id="rId2"/>
              </a:rPr>
              <a:t>Estructura de los Tribunales de Familia</a:t>
            </a:r>
            <a:r>
              <a:rPr lang="es-SV" sz="1200" dirty="0"/>
              <a:t/>
            </a:r>
            <a:br>
              <a:rPr lang="es-SV" sz="1200" dirty="0"/>
            </a:br>
            <a:r>
              <a:rPr lang="es-SV" sz="1200" i="1" dirty="0">
                <a:hlinkClick r:id="rId3"/>
              </a:rPr>
              <a:t>Modelo </a:t>
            </a:r>
            <a:r>
              <a:rPr lang="es-SV" sz="1200" i="1" dirty="0" smtClean="0">
                <a:hlinkClick r:id="rId3"/>
              </a:rPr>
              <a:t>estructural</a:t>
            </a:r>
            <a:r>
              <a:rPr lang="es-SV" sz="1200" i="1" dirty="0" smtClean="0"/>
              <a:t/>
            </a:r>
            <a:br>
              <a:rPr lang="es-SV" sz="1200" i="1" dirty="0" smtClean="0"/>
            </a:br>
            <a:r>
              <a:rPr lang="es-SV" sz="1200" b="0" dirty="0"/>
              <a:t/>
            </a:r>
            <a:br>
              <a:rPr lang="es-SV" sz="1200" b="0" dirty="0"/>
            </a:br>
            <a:r>
              <a:rPr lang="es-SV" sz="1200" b="0" dirty="0"/>
              <a:t>En lo que respecta a la forma en la cual se encuentra diseñada la estructura de los tribunales de familia, con sus militantes, se han convertido en una de las ramas judiciales con mayor credibilidad, eficiencia y eficacia; sin embargo, debe recapacitarse en el hecho que el sistema judicial salvadoreño está cambiando con respecto a su modernidad, pues está dejando atrás modelos escritos, con jueces seleccionados de una mejor manera, con formación profesional más sólida, que sin embargo coexisten con formas vetustas de conformar el sistema de administración de justicia.</a:t>
            </a:r>
            <a:br>
              <a:rPr lang="es-SV" sz="1200" b="0" dirty="0"/>
            </a:br>
            <a:r>
              <a:rPr lang="es-SV" sz="1200" b="0" dirty="0"/>
              <a:t>Eugenio Raúl </a:t>
            </a:r>
            <a:r>
              <a:rPr lang="es-SV" sz="1200" b="0" dirty="0" err="1"/>
              <a:t>Zaffaroni</a:t>
            </a:r>
            <a:r>
              <a:rPr lang="es-SV" sz="1200" b="0" dirty="0"/>
              <a:t>, en su obra ¨Estructuras Judiciales", señala tres modelos de estructura judicial: el modelo empírico primitivo, el modelo tecno burocrático y el modelo democrático contemporáneo. El Salvador, ha sido situado en el modelo empírico primitivo, el cual ha sido definido como modelo en el cual "la selección carece de un nivel técnico o sea que rige la arbitrariedad selectiva".</a:t>
            </a:r>
            <a:br>
              <a:rPr lang="es-SV" sz="1200" b="0" dirty="0"/>
            </a:br>
            <a:r>
              <a:rPr lang="es-SV" sz="1200" dirty="0"/>
              <a:t/>
            </a:r>
            <a:br>
              <a:rPr lang="es-SV" sz="1200" dirty="0"/>
            </a:br>
            <a:r>
              <a:rPr lang="es-SV" sz="1200" b="0" dirty="0"/>
              <a:t/>
            </a:r>
            <a:br>
              <a:rPr lang="es-SV" sz="1200" b="0" dirty="0"/>
            </a:br>
            <a:endParaRPr lang="es-SV" sz="1200" dirty="0"/>
          </a:p>
        </p:txBody>
      </p:sp>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1919" y="4005064"/>
            <a:ext cx="4937555" cy="22322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317341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11</TotalTime>
  <Words>116</Words>
  <Application>Microsoft Office PowerPoint</Application>
  <PresentationFormat>Presentación en pantalla (4:3)</PresentationFormat>
  <Paragraphs>24</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Mirador</vt:lpstr>
      <vt:lpstr>Concepto de Familia: La familia es la base de la sociedad donde tenemos apoyo y amor por parte de cada uno de los miembros de la familia...       Es el núcleo o el epicentro donde se forma la sociedad o el país por esta razón esta no debe de ser maltratada, violada, esclavizada, ignorada por su color de piel, desterrada por sus orígenes o principios de religión, tampoco debe ser obviada por el sitio en donde se ubica o vive en este mundo. Para la Sociología, una familia es un conjunto de personas unidas por lazos de Parentesco. Los lazos principales son de dos tipos: vínculos de afinidad derivados del establecimiento de un vínculo reconocido socialmente, como el Matrimonio que, en algunas sociedades, sólo permite la unión entre dos personas mientras que en otras es posible la Poligamia. </vt:lpstr>
      <vt:lpstr>Historia del Derecho Procesal de Familia en El Salvador Tradicionalmente se ha dicho que la familia es la base de la sociedad; en tal sentido, a través del desarrollo de la humanidad, siempre ha sido una institución relevante y regulada por el Derecho que ha venido evolucionando desde una concepción patriarcal, en la cual el énfasis y regulación jurídica estaba en cabeza, visión en la cual la mujer , los hijos y siervos, estaban representados por aquel, puesto que para la institucionalidad jurídica, no eran tratadas como personas sujetas de derechos. </vt:lpstr>
      <vt:lpstr>Historia de la Familia en El Salvador de nuestras Constituciones </vt:lpstr>
      <vt:lpstr> </vt:lpstr>
      <vt:lpstr>Presentación de PowerPoint</vt:lpstr>
      <vt:lpstr>Estructura de los Tribunales de Familia Modelo estructural  En lo que respecta a la forma en la cual se encuentra diseñada la estructura de los tribunales de familia, con sus militantes, se han convertido en una de las ramas judiciales con mayor credibilidad, eficiencia y eficacia; sin embargo, debe recapacitarse en el hecho que el sistema judicial salvadoreño está cambiando con respecto a su modernidad, pues está dejando atrás modelos escritos, con jueces seleccionados de una mejor manera, con formación profesional más sólida, que sin embargo coexisten con formas vetustas de conformar el sistema de administración de justicia. Eugenio Raúl Zaffaroni, en su obra ¨Estructuras Judiciales", señala tres modelos de estructura judicial: el modelo empírico primitivo, el modelo tecno burocrático y el modelo democrático contemporáneo. El Salvador, ha sido situado en el modelo empírico primitivo, el cual ha sido definido como modelo en el cual "la selección carece de un nivel técnico o sea que rige la arbitrariedad selectiva".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Concepto de Familia: La familia es la base de la sociedad donde tenemos apoyo y amor por parte de cada uno de los miembros de la familia...       Es el núcleo o el epicentro donde se forma la sociedad o el país por esta razón esta no debe de ser maltratada, violada, esclavizada, ignorada por su color de piel, desterrada por sus orígenes o principios de religión, tampoco debe ser obviada por el sitio en donde se ubica o vive en este mundo. Para la Sociología, una familia es un conjunto de personas unidas por lazos de Parentesco. Los lazos principales son de dos tipos: vínculos de afinidad derivados del establecimiento de un vínculo reconocido socialmente, como el Matrimonio que, en algunas sociedades, sólo permite la unión entre dos personas mientras que en otras es posible la Poligamia.</dc:title>
  <dc:creator>Usuario</dc:creator>
  <cp:lastModifiedBy>Usuario</cp:lastModifiedBy>
  <cp:revision>2</cp:revision>
  <dcterms:created xsi:type="dcterms:W3CDTF">2014-04-02T22:34:30Z</dcterms:created>
  <dcterms:modified xsi:type="dcterms:W3CDTF">2014-04-02T22:46:07Z</dcterms:modified>
</cp:coreProperties>
</file>