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79" r:id="rId7"/>
    <p:sldId id="261" r:id="rId8"/>
    <p:sldId id="262" r:id="rId9"/>
    <p:sldId id="263" r:id="rId10"/>
    <p:sldId id="264" r:id="rId11"/>
    <p:sldId id="265" r:id="rId12"/>
    <p:sldId id="266" r:id="rId13"/>
    <p:sldId id="267" r:id="rId14"/>
    <p:sldId id="268" r:id="rId15"/>
    <p:sldId id="280" r:id="rId16"/>
    <p:sldId id="269" r:id="rId17"/>
    <p:sldId id="270" r:id="rId18"/>
    <p:sldId id="274" r:id="rId19"/>
    <p:sldId id="275" r:id="rId20"/>
    <p:sldId id="276" r:id="rId21"/>
    <p:sldId id="277" r:id="rId22"/>
    <p:sldId id="271" r:id="rId23"/>
    <p:sldId id="272" r:id="rId24"/>
    <p:sldId id="273" r:id="rId25"/>
    <p:sldId id="278" r:id="rId26"/>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546"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1">
        <a:schemeClr val="bg1"/>
      </p:bgRef>
    </p:bg>
    <p:spTree>
      <p:nvGrpSpPr>
        <p:cNvPr id="1" name=""/>
        <p:cNvGrpSpPr/>
        <p:nvPr/>
      </p:nvGrpSpPr>
      <p:grpSpPr>
        <a:xfrm>
          <a:off x="0" y="0"/>
          <a:ext cx="0" cy="0"/>
          <a:chOff x="0" y="0"/>
          <a:chExt cx="0" cy="0"/>
        </a:xfrm>
      </p:grpSpPr>
      <p:sp>
        <p:nvSpPr>
          <p:cNvPr id="8" name="7 Título"/>
          <p:cNvSpPr>
            <a:spLocks noGrp="1"/>
          </p:cNvSpPr>
          <p:nvPr>
            <p:ph type="ctrTitle"/>
          </p:nvPr>
        </p:nvSpPr>
        <p:spPr>
          <a:xfrm>
            <a:off x="2286000" y="3124200"/>
            <a:ext cx="6172200" cy="1894362"/>
          </a:xfrm>
        </p:spPr>
        <p:txBody>
          <a:bodyPr/>
          <a:lstStyle>
            <a:lvl1pPr>
              <a:defRPr b="1"/>
            </a:lvl1pPr>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bwMode="auto">
          <a:xfrm rot="5400000">
            <a:off x="7764621" y="1174097"/>
            <a:ext cx="2286000" cy="381000"/>
          </a:xfrm>
        </p:spPr>
        <p:txBody>
          <a:bodyPr/>
          <a:lstStyle/>
          <a:p>
            <a:fld id="{29759750-F283-4852-8DDB-7ABD1F6FB67C}" type="datetimeFigureOut">
              <a:rPr lang="es-ES" smtClean="0"/>
              <a:pPr/>
              <a:t>09/11/2012</a:t>
            </a:fld>
            <a:endParaRPr lang="es-ES"/>
          </a:p>
        </p:txBody>
      </p:sp>
      <p:sp>
        <p:nvSpPr>
          <p:cNvPr id="17" name="16 Marcador de pie de página"/>
          <p:cNvSpPr>
            <a:spLocks noGrp="1"/>
          </p:cNvSpPr>
          <p:nvPr>
            <p:ph type="ftr" sz="quarter" idx="11"/>
          </p:nvPr>
        </p:nvSpPr>
        <p:spPr bwMode="auto">
          <a:xfrm rot="5400000">
            <a:off x="7077269" y="4181669"/>
            <a:ext cx="3657600" cy="384048"/>
          </a:xfrm>
        </p:spPr>
        <p:txBody>
          <a:bodyPr/>
          <a:lstStyle/>
          <a:p>
            <a:endParaRPr lang="es-ES"/>
          </a:p>
        </p:txBody>
      </p:sp>
      <p:sp>
        <p:nvSpPr>
          <p:cNvPr id="10" name="9 Rectángulo"/>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Rectángulo"/>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Rectángulo"/>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Rectángulo"/>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Conector recto"/>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Conector recto"/>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19 Conector recto"/>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Conector recto"/>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Conector recto"/>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21 Conector recto"/>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26 Rectángulo"/>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Elipse"/>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Elipse"/>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23 Elipse"/>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Elipse"/>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24 Elipse"/>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28 Marcador de número de diapositiva"/>
          <p:cNvSpPr>
            <a:spLocks noGrp="1"/>
          </p:cNvSpPr>
          <p:nvPr>
            <p:ph type="sldNum" sz="quarter" idx="12"/>
          </p:nvPr>
        </p:nvSpPr>
        <p:spPr bwMode="auto">
          <a:xfrm>
            <a:off x="1325544" y="4928702"/>
            <a:ext cx="609600" cy="517524"/>
          </a:xfrm>
        </p:spPr>
        <p:txBody>
          <a:bodyPr/>
          <a:lstStyle/>
          <a:p>
            <a:fld id="{39005778-138A-4145-9327-A8E262454421}" type="slidenum">
              <a:rPr lang="es-ES" smtClean="0"/>
              <a:pPr/>
              <a:t>‹Nº›</a:t>
            </a:fld>
            <a:endParaRPr lang="es-ES"/>
          </a:p>
        </p:txBody>
      </p:sp>
    </p:spTree>
  </p:cSld>
  <p:clrMapOvr>
    <a:overrideClrMapping bg1="lt1" tx1="dk1" bg2="lt2" tx2="dk2" accent1="accent1" accent2="accent2" accent3="accent3" accent4="accent4" accent5="accent5" accent6="accent6" hlink="hlink" folHlink="folHlink"/>
  </p:clrMapOvr>
  <p:transition spd="med">
    <p:fade thruBlk="1"/>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29759750-F283-4852-8DDB-7ABD1F6FB67C}" type="datetimeFigureOut">
              <a:rPr lang="es-ES" smtClean="0"/>
              <a:pPr/>
              <a:t>09/11/2012</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39005778-138A-4145-9327-A8E262454421}" type="slidenum">
              <a:rPr lang="es-ES" smtClean="0"/>
              <a:pPr/>
              <a:t>‹Nº›</a:t>
            </a:fld>
            <a:endParaRPr lang="es-ES"/>
          </a:p>
        </p:txBody>
      </p:sp>
    </p:spTree>
  </p:cSld>
  <p:clrMapOvr>
    <a:masterClrMapping/>
  </p:clrMapOvr>
  <p:transition spd="med">
    <p:fade thruBlk="1"/>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9"/>
            <a:ext cx="1676400" cy="5851525"/>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38"/>
            <a:ext cx="6019800" cy="58515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29759750-F283-4852-8DDB-7ABD1F6FB67C}" type="datetimeFigureOut">
              <a:rPr lang="es-ES" smtClean="0"/>
              <a:pPr/>
              <a:t>09/11/2012</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39005778-138A-4145-9327-A8E262454421}" type="slidenum">
              <a:rPr lang="es-ES" smtClean="0"/>
              <a:pPr/>
              <a:t>‹Nº›</a:t>
            </a:fld>
            <a:endParaRPr lang="es-ES"/>
          </a:p>
        </p:txBody>
      </p:sp>
    </p:spTree>
  </p:cSld>
  <p:clrMapOvr>
    <a:masterClrMapping/>
  </p:clrMapOvr>
  <p:transition spd="med">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8" name="7 Marcador de contenido"/>
          <p:cNvSpPr>
            <a:spLocks noGrp="1"/>
          </p:cNvSpPr>
          <p:nvPr>
            <p:ph sz="quarter" idx="1"/>
          </p:nvPr>
        </p:nvSpPr>
        <p:spPr>
          <a:xfrm>
            <a:off x="457200" y="1600200"/>
            <a:ext cx="7467600" cy="4873752"/>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4"/>
          </p:nvPr>
        </p:nvSpPr>
        <p:spPr/>
        <p:txBody>
          <a:bodyPr rtlCol="0"/>
          <a:lstStyle/>
          <a:p>
            <a:fld id="{29759750-F283-4852-8DDB-7ABD1F6FB67C}" type="datetimeFigureOut">
              <a:rPr lang="es-ES" smtClean="0"/>
              <a:pPr/>
              <a:t>09/11/2012</a:t>
            </a:fld>
            <a:endParaRPr lang="es-ES"/>
          </a:p>
        </p:txBody>
      </p:sp>
      <p:sp>
        <p:nvSpPr>
          <p:cNvPr id="9" name="8 Marcador de número de diapositiva"/>
          <p:cNvSpPr>
            <a:spLocks noGrp="1"/>
          </p:cNvSpPr>
          <p:nvPr>
            <p:ph type="sldNum" sz="quarter" idx="15"/>
          </p:nvPr>
        </p:nvSpPr>
        <p:spPr/>
        <p:txBody>
          <a:bodyPr rtlCol="0"/>
          <a:lstStyle/>
          <a:p>
            <a:fld id="{39005778-138A-4145-9327-A8E262454421}" type="slidenum">
              <a:rPr lang="es-ES" smtClean="0"/>
              <a:pPr/>
              <a:t>‹Nº›</a:t>
            </a:fld>
            <a:endParaRPr lang="es-ES"/>
          </a:p>
        </p:txBody>
      </p:sp>
      <p:sp>
        <p:nvSpPr>
          <p:cNvPr id="10" name="9 Marcador de pie de página"/>
          <p:cNvSpPr>
            <a:spLocks noGrp="1"/>
          </p:cNvSpPr>
          <p:nvPr>
            <p:ph type="ftr" sz="quarter" idx="16"/>
          </p:nvPr>
        </p:nvSpPr>
        <p:spPr/>
        <p:txBody>
          <a:bodyPr rtlCol="0"/>
          <a:lstStyle/>
          <a:p>
            <a:endParaRPr lang="es-ES"/>
          </a:p>
        </p:txBody>
      </p:sp>
    </p:spTree>
  </p:cSld>
  <p:clrMapOvr>
    <a:masterClrMapping/>
  </p:clrMapOvr>
  <p:transition spd="med">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286000" y="2895600"/>
            <a:ext cx="6172200" cy="2053590"/>
          </a:xfrm>
        </p:spPr>
        <p:txBody>
          <a:bodyPr/>
          <a:lstStyle>
            <a:lvl1pPr algn="l">
              <a:buNone/>
              <a:defRPr sz="3000" b="1" cap="small"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bwMode="auto">
          <a:xfrm rot="5400000">
            <a:off x="7763256" y="1170432"/>
            <a:ext cx="2286000" cy="381000"/>
          </a:xfrm>
        </p:spPr>
        <p:txBody>
          <a:bodyPr/>
          <a:lstStyle/>
          <a:p>
            <a:fld id="{29759750-F283-4852-8DDB-7ABD1F6FB67C}" type="datetimeFigureOut">
              <a:rPr lang="es-ES" smtClean="0"/>
              <a:pPr/>
              <a:t>09/11/2012</a:t>
            </a:fld>
            <a:endParaRPr lang="es-ES"/>
          </a:p>
        </p:txBody>
      </p:sp>
      <p:sp>
        <p:nvSpPr>
          <p:cNvPr id="5" name="4 Marcador de pie de página"/>
          <p:cNvSpPr>
            <a:spLocks noGrp="1"/>
          </p:cNvSpPr>
          <p:nvPr>
            <p:ph type="ftr" sz="quarter" idx="11"/>
          </p:nvPr>
        </p:nvSpPr>
        <p:spPr bwMode="auto">
          <a:xfrm rot="5400000">
            <a:off x="7077456" y="4178808"/>
            <a:ext cx="3657600" cy="384048"/>
          </a:xfrm>
        </p:spPr>
        <p:txBody>
          <a:bodyPr/>
          <a:lstStyle/>
          <a:p>
            <a:endParaRPr lang="es-ES"/>
          </a:p>
        </p:txBody>
      </p:sp>
      <p:sp>
        <p:nvSpPr>
          <p:cNvPr id="9" name="8 Rectángulo"/>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Rectángulo"/>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Rectángulo"/>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Rectángulo"/>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Conector recto"/>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Conector recto"/>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Conector recto"/>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Conector recto"/>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16 Conector recto"/>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Rectángulo"/>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18 Elipse"/>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19 Elipse"/>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Elipse"/>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Elipse"/>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Elipse"/>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Conector recto"/>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Marcador de número de diapositiva"/>
          <p:cNvSpPr>
            <a:spLocks noGrp="1"/>
          </p:cNvSpPr>
          <p:nvPr>
            <p:ph type="sldNum" sz="quarter" idx="12"/>
          </p:nvPr>
        </p:nvSpPr>
        <p:spPr bwMode="auto">
          <a:xfrm>
            <a:off x="1340616" y="4928702"/>
            <a:ext cx="609600" cy="517524"/>
          </a:xfrm>
        </p:spPr>
        <p:txBody>
          <a:bodyPr/>
          <a:lstStyle/>
          <a:p>
            <a:fld id="{39005778-138A-4145-9327-A8E262454421}" type="slidenum">
              <a:rPr lang="es-ES" smtClean="0"/>
              <a:pPr/>
              <a:t>‹Nº›</a:t>
            </a:fld>
            <a:endParaRPr lang="es-ES"/>
          </a:p>
        </p:txBody>
      </p:sp>
    </p:spTree>
  </p:cSld>
  <p:clrMapOvr>
    <a:overrideClrMapping bg1="dk1" tx1="lt1" bg2="dk2" tx2="lt2" accent1="accent1" accent2="accent2" accent3="accent3" accent4="accent4" accent5="accent5" accent6="accent6" hlink="hlink" folHlink="folHlink"/>
  </p:clrMapOvr>
  <p:transition spd="med">
    <p:fade thruBlk="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5" name="4 Marcador de fecha"/>
          <p:cNvSpPr>
            <a:spLocks noGrp="1"/>
          </p:cNvSpPr>
          <p:nvPr>
            <p:ph type="dt" sz="half" idx="10"/>
          </p:nvPr>
        </p:nvSpPr>
        <p:spPr/>
        <p:txBody>
          <a:bodyPr/>
          <a:lstStyle/>
          <a:p>
            <a:fld id="{29759750-F283-4852-8DDB-7ABD1F6FB67C}" type="datetimeFigureOut">
              <a:rPr lang="es-ES" smtClean="0"/>
              <a:pPr/>
              <a:t>09/11/2012</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39005778-138A-4145-9327-A8E262454421}" type="slidenum">
              <a:rPr lang="es-ES" smtClean="0"/>
              <a:pPr/>
              <a:t>‹Nº›</a:t>
            </a:fld>
            <a:endParaRPr lang="es-ES"/>
          </a:p>
        </p:txBody>
      </p:sp>
      <p:sp>
        <p:nvSpPr>
          <p:cNvPr id="9" name="8 Marcador de contenido"/>
          <p:cNvSpPr>
            <a:spLocks noGrp="1"/>
          </p:cNvSpPr>
          <p:nvPr>
            <p:ph sz="quarter" idx="1"/>
          </p:nvPr>
        </p:nvSpPr>
        <p:spPr>
          <a:xfrm>
            <a:off x="457200" y="1600200"/>
            <a:ext cx="36576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1" name="10 Marcador de contenido"/>
          <p:cNvSpPr>
            <a:spLocks noGrp="1"/>
          </p:cNvSpPr>
          <p:nvPr>
            <p:ph sz="quarter" idx="2"/>
          </p:nvPr>
        </p:nvSpPr>
        <p:spPr>
          <a:xfrm>
            <a:off x="4270248" y="1600200"/>
            <a:ext cx="36576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transition spd="med">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7543800" cy="1143000"/>
          </a:xfrm>
        </p:spPr>
        <p:txBody>
          <a:bodyPr anchor="b"/>
          <a:lstStyle>
            <a:lvl1pPr>
              <a:defRPr/>
            </a:lvl1pPr>
          </a:lstStyle>
          <a:p>
            <a:r>
              <a:rPr kumimoji="0" lang="es-ES" smtClean="0"/>
              <a:t>Haga clic para modificar el estilo de título del patrón</a:t>
            </a:r>
            <a:endParaRPr kumimoji="0" lang="en-US"/>
          </a:p>
        </p:txBody>
      </p:sp>
      <p:sp>
        <p:nvSpPr>
          <p:cNvPr id="7" name="6 Marcador de fecha"/>
          <p:cNvSpPr>
            <a:spLocks noGrp="1"/>
          </p:cNvSpPr>
          <p:nvPr>
            <p:ph type="dt" sz="half" idx="10"/>
          </p:nvPr>
        </p:nvSpPr>
        <p:spPr/>
        <p:txBody>
          <a:bodyPr/>
          <a:lstStyle/>
          <a:p>
            <a:fld id="{29759750-F283-4852-8DDB-7ABD1F6FB67C}" type="datetimeFigureOut">
              <a:rPr lang="es-ES" smtClean="0"/>
              <a:pPr/>
              <a:t>09/11/2012</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39005778-138A-4145-9327-A8E262454421}" type="slidenum">
              <a:rPr lang="es-ES" smtClean="0"/>
              <a:pPr/>
              <a:t>‹Nº›</a:t>
            </a:fld>
            <a:endParaRPr lang="es-ES"/>
          </a:p>
        </p:txBody>
      </p:sp>
      <p:sp>
        <p:nvSpPr>
          <p:cNvPr id="11" name="10 Marcador de contenido"/>
          <p:cNvSpPr>
            <a:spLocks noGrp="1"/>
          </p:cNvSpPr>
          <p:nvPr>
            <p:ph sz="quarter" idx="2"/>
          </p:nvPr>
        </p:nvSpPr>
        <p:spPr>
          <a:xfrm>
            <a:off x="457200" y="2362200"/>
            <a:ext cx="3657600" cy="38862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3" name="12 Marcador de contenido"/>
          <p:cNvSpPr>
            <a:spLocks noGrp="1"/>
          </p:cNvSpPr>
          <p:nvPr>
            <p:ph sz="quarter" idx="4"/>
          </p:nvPr>
        </p:nvSpPr>
        <p:spPr>
          <a:xfrm>
            <a:off x="4371975" y="2362200"/>
            <a:ext cx="3657600" cy="38862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2" name="11 Marcador de texto"/>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s-ES" smtClean="0"/>
              <a:t>Haga clic para modificar el estilo de texto del patrón</a:t>
            </a:r>
          </a:p>
        </p:txBody>
      </p:sp>
      <p:sp>
        <p:nvSpPr>
          <p:cNvPr id="14" name="13 Marcador de texto"/>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s-ES" smtClean="0"/>
              <a:t>Haga clic para modificar el estilo de texto del patrón</a:t>
            </a:r>
          </a:p>
        </p:txBody>
      </p:sp>
    </p:spTree>
  </p:cSld>
  <p:clrMapOvr>
    <a:masterClrMapping/>
  </p:clrMapOvr>
  <p:transition spd="med">
    <p:fade thruBlk="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6" name="5 Marcador de fecha"/>
          <p:cNvSpPr>
            <a:spLocks noGrp="1"/>
          </p:cNvSpPr>
          <p:nvPr>
            <p:ph type="dt" sz="half" idx="10"/>
          </p:nvPr>
        </p:nvSpPr>
        <p:spPr/>
        <p:txBody>
          <a:bodyPr rtlCol="0"/>
          <a:lstStyle/>
          <a:p>
            <a:fld id="{29759750-F283-4852-8DDB-7ABD1F6FB67C}" type="datetimeFigureOut">
              <a:rPr lang="es-ES" smtClean="0"/>
              <a:pPr/>
              <a:t>09/11/2012</a:t>
            </a:fld>
            <a:endParaRPr lang="es-ES"/>
          </a:p>
        </p:txBody>
      </p:sp>
      <p:sp>
        <p:nvSpPr>
          <p:cNvPr id="7" name="6 Marcador de número de diapositiva"/>
          <p:cNvSpPr>
            <a:spLocks noGrp="1"/>
          </p:cNvSpPr>
          <p:nvPr>
            <p:ph type="sldNum" sz="quarter" idx="11"/>
          </p:nvPr>
        </p:nvSpPr>
        <p:spPr/>
        <p:txBody>
          <a:bodyPr rtlCol="0"/>
          <a:lstStyle/>
          <a:p>
            <a:fld id="{39005778-138A-4145-9327-A8E262454421}" type="slidenum">
              <a:rPr lang="es-ES" smtClean="0"/>
              <a:pPr/>
              <a:t>‹Nº›</a:t>
            </a:fld>
            <a:endParaRPr lang="es-ES"/>
          </a:p>
        </p:txBody>
      </p:sp>
      <p:sp>
        <p:nvSpPr>
          <p:cNvPr id="8" name="7 Marcador de pie de página"/>
          <p:cNvSpPr>
            <a:spLocks noGrp="1"/>
          </p:cNvSpPr>
          <p:nvPr>
            <p:ph type="ftr" sz="quarter" idx="12"/>
          </p:nvPr>
        </p:nvSpPr>
        <p:spPr/>
        <p:txBody>
          <a:bodyPr rtlCol="0"/>
          <a:lstStyle/>
          <a:p>
            <a:endParaRPr lang="es-ES"/>
          </a:p>
        </p:txBody>
      </p:sp>
    </p:spTree>
  </p:cSld>
  <p:clrMapOvr>
    <a:masterClrMapping/>
  </p:clrMapOvr>
  <p:transition spd="med">
    <p:fade thruBlk="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29759750-F283-4852-8DDB-7ABD1F6FB67C}" type="datetimeFigureOut">
              <a:rPr lang="es-ES" smtClean="0"/>
              <a:pPr/>
              <a:t>09/11/2012</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39005778-138A-4145-9327-A8E262454421}" type="slidenum">
              <a:rPr lang="es-ES" smtClean="0"/>
              <a:pPr/>
              <a:t>‹Nº›</a:t>
            </a:fld>
            <a:endParaRPr lang="es-ES"/>
          </a:p>
        </p:txBody>
      </p:sp>
    </p:spTree>
  </p:cSld>
  <p:clrMapOvr>
    <a:masterClrMapping/>
  </p:clrMapOvr>
  <p:transition spd="med">
    <p:fade thruBlk="1"/>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1">
        <a:schemeClr val="bg1"/>
      </p:bgRef>
    </p:bg>
    <p:spTree>
      <p:nvGrpSpPr>
        <p:cNvPr id="1" name=""/>
        <p:cNvGrpSpPr/>
        <p:nvPr/>
      </p:nvGrpSpPr>
      <p:grpSpPr>
        <a:xfrm>
          <a:off x="0" y="0"/>
          <a:ext cx="0" cy="0"/>
          <a:chOff x="0" y="0"/>
          <a:chExt cx="0" cy="0"/>
        </a:xfrm>
      </p:grpSpPr>
      <p:sp>
        <p:nvSpPr>
          <p:cNvPr id="10" name="9 Conector recto"/>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1 Título"/>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8" name="7 Conector recto"/>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Conector recto"/>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10 Conector recto"/>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Rectángulo"/>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Elipse"/>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17 Marcador de contenido"/>
          <p:cNvSpPr>
            <a:spLocks noGrp="1"/>
          </p:cNvSpPr>
          <p:nvPr>
            <p:ph sz="quarter" idx="1"/>
          </p:nvPr>
        </p:nvSpPr>
        <p:spPr>
          <a:xfrm>
            <a:off x="304800" y="274320"/>
            <a:ext cx="5638800" cy="6327648"/>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1" name="20 Marcador de fecha"/>
          <p:cNvSpPr>
            <a:spLocks noGrp="1"/>
          </p:cNvSpPr>
          <p:nvPr>
            <p:ph type="dt" sz="half" idx="14"/>
          </p:nvPr>
        </p:nvSpPr>
        <p:spPr/>
        <p:txBody>
          <a:bodyPr rtlCol="0"/>
          <a:lstStyle/>
          <a:p>
            <a:fld id="{29759750-F283-4852-8DDB-7ABD1F6FB67C}" type="datetimeFigureOut">
              <a:rPr lang="es-ES" smtClean="0"/>
              <a:pPr/>
              <a:t>09/11/2012</a:t>
            </a:fld>
            <a:endParaRPr lang="es-ES"/>
          </a:p>
        </p:txBody>
      </p:sp>
      <p:sp>
        <p:nvSpPr>
          <p:cNvPr id="22" name="21 Marcador de número de diapositiva"/>
          <p:cNvSpPr>
            <a:spLocks noGrp="1"/>
          </p:cNvSpPr>
          <p:nvPr>
            <p:ph type="sldNum" sz="quarter" idx="15"/>
          </p:nvPr>
        </p:nvSpPr>
        <p:spPr/>
        <p:txBody>
          <a:bodyPr rtlCol="0"/>
          <a:lstStyle/>
          <a:p>
            <a:fld id="{39005778-138A-4145-9327-A8E262454421}" type="slidenum">
              <a:rPr lang="es-ES" smtClean="0"/>
              <a:pPr/>
              <a:t>‹Nº›</a:t>
            </a:fld>
            <a:endParaRPr lang="es-ES"/>
          </a:p>
        </p:txBody>
      </p:sp>
      <p:sp>
        <p:nvSpPr>
          <p:cNvPr id="23" name="22 Marcador de pie de página"/>
          <p:cNvSpPr>
            <a:spLocks noGrp="1"/>
          </p:cNvSpPr>
          <p:nvPr>
            <p:ph type="ftr" sz="quarter" idx="16"/>
          </p:nvPr>
        </p:nvSpPr>
        <p:spPr/>
        <p:txBody>
          <a:bodyPr rtlCol="0"/>
          <a:lstStyle/>
          <a:p>
            <a:endParaRPr lang="es-ES"/>
          </a:p>
        </p:txBody>
      </p:sp>
    </p:spTree>
  </p:cSld>
  <p:clrMapOvr>
    <a:overrideClrMapping bg1="lt1" tx1="dk1" bg2="lt2" tx2="dk2" accent1="accent1" accent2="accent2" accent3="accent3" accent4="accent4" accent5="accent5" accent6="accent6" hlink="hlink" folHlink="folHlink"/>
  </p:clrMapOvr>
  <p:transition spd="med">
    <p:fade thruBlk="1"/>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9" name="8 Conector recto"/>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Elipse"/>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1 Título"/>
          <p:cNvSpPr>
            <a:spLocks noGrp="1"/>
          </p:cNvSpPr>
          <p:nvPr>
            <p:ph type="title"/>
          </p:nvPr>
        </p:nvSpPr>
        <p:spPr>
          <a:xfrm rot="5400000">
            <a:off x="3350133" y="3200400"/>
            <a:ext cx="6309360" cy="457200"/>
          </a:xfrm>
        </p:spPr>
        <p:txBody>
          <a:bodyPr anchor="b"/>
          <a:lstStyle>
            <a:lvl1pPr algn="l">
              <a:buNone/>
              <a:defRPr sz="2000" b="1"/>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s-ES" smtClean="0"/>
              <a:t>Haga clic en el icono para agregar una imagen</a:t>
            </a:r>
            <a:endParaRPr kumimoji="0" lang="en-US" dirty="0"/>
          </a:p>
        </p:txBody>
      </p:sp>
      <p:sp>
        <p:nvSpPr>
          <p:cNvPr id="4" name="3 Marcador de texto"/>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10" name="9 Conector recto"/>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10 Rectángulo"/>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18 Conector recto"/>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19 Conector recto"/>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16 Marcador de fecha"/>
          <p:cNvSpPr>
            <a:spLocks noGrp="1"/>
          </p:cNvSpPr>
          <p:nvPr>
            <p:ph type="dt" sz="half" idx="10"/>
          </p:nvPr>
        </p:nvSpPr>
        <p:spPr/>
        <p:txBody>
          <a:bodyPr rtlCol="0"/>
          <a:lstStyle/>
          <a:p>
            <a:fld id="{29759750-F283-4852-8DDB-7ABD1F6FB67C}" type="datetimeFigureOut">
              <a:rPr lang="es-ES" smtClean="0"/>
              <a:pPr/>
              <a:t>09/11/2012</a:t>
            </a:fld>
            <a:endParaRPr lang="es-ES"/>
          </a:p>
        </p:txBody>
      </p:sp>
      <p:sp>
        <p:nvSpPr>
          <p:cNvPr id="18" name="17 Marcador de número de diapositiva"/>
          <p:cNvSpPr>
            <a:spLocks noGrp="1"/>
          </p:cNvSpPr>
          <p:nvPr>
            <p:ph type="sldNum" sz="quarter" idx="11"/>
          </p:nvPr>
        </p:nvSpPr>
        <p:spPr/>
        <p:txBody>
          <a:bodyPr rtlCol="0"/>
          <a:lstStyle/>
          <a:p>
            <a:fld id="{39005778-138A-4145-9327-A8E262454421}" type="slidenum">
              <a:rPr lang="es-ES" smtClean="0"/>
              <a:pPr/>
              <a:t>‹Nº›</a:t>
            </a:fld>
            <a:endParaRPr lang="es-ES"/>
          </a:p>
        </p:txBody>
      </p:sp>
      <p:sp>
        <p:nvSpPr>
          <p:cNvPr id="21" name="20 Marcador de pie de página"/>
          <p:cNvSpPr>
            <a:spLocks noGrp="1"/>
          </p:cNvSpPr>
          <p:nvPr>
            <p:ph type="ftr" sz="quarter" idx="12"/>
          </p:nvPr>
        </p:nvSpPr>
        <p:spPr/>
        <p:txBody>
          <a:bodyPr rtlCol="0"/>
          <a:lstStyle/>
          <a:p>
            <a:endParaRPr lang="es-ES"/>
          </a:p>
        </p:txBody>
      </p:sp>
    </p:spTree>
  </p:cSld>
  <p:clrMapOvr>
    <a:masterClrMapping/>
  </p:clrMapOvr>
  <p:transition spd="med">
    <p:fade thruBlk="1"/>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Conector recto"/>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21 Marcador de título"/>
          <p:cNvSpPr>
            <a:spLocks noGrp="1"/>
          </p:cNvSpPr>
          <p:nvPr>
            <p:ph type="title"/>
          </p:nvPr>
        </p:nvSpPr>
        <p:spPr>
          <a:xfrm>
            <a:off x="457200" y="274638"/>
            <a:ext cx="7467600" cy="1143000"/>
          </a:xfrm>
          <a:prstGeom prst="rect">
            <a:avLst/>
          </a:prstGeom>
        </p:spPr>
        <p:txBody>
          <a:bodyPr vert="horz" anchor="b">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29759750-F283-4852-8DDB-7ABD1F6FB67C}" type="datetimeFigureOut">
              <a:rPr lang="es-ES" smtClean="0"/>
              <a:pPr/>
              <a:t>09/11/2012</a:t>
            </a:fld>
            <a:endParaRPr lang="es-ES"/>
          </a:p>
        </p:txBody>
      </p:sp>
      <p:sp>
        <p:nvSpPr>
          <p:cNvPr id="3" name="2 Marcador de pie de página"/>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s-ES"/>
          </a:p>
        </p:txBody>
      </p:sp>
      <p:sp>
        <p:nvSpPr>
          <p:cNvPr id="7" name="6 Conector recto"/>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8 Conector recto"/>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9 Rectángulo"/>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Elipse"/>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Marcador de número de diapositiva"/>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39005778-138A-4145-9327-A8E262454421}" type="slidenum">
              <a:rPr lang="es-ES" smtClean="0"/>
              <a:pPr/>
              <a:t>‹Nº›</a:t>
            </a:fld>
            <a:endParaRPr lang="es-E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med">
    <p:fade thruBlk="1"/>
  </p:transition>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1619672" y="842412"/>
            <a:ext cx="7632848" cy="2802612"/>
          </a:xfrm>
        </p:spPr>
        <p:txBody>
          <a:bodyPr>
            <a:noAutofit/>
          </a:bodyPr>
          <a:lstStyle/>
          <a:p>
            <a:pPr algn="ctr"/>
            <a:r>
              <a:rPr lang="es-MX" sz="6000" dirty="0" smtClean="0"/>
              <a:t>REGIMENES PATRIMONIALES</a:t>
            </a:r>
            <a:endParaRPr lang="es-ES" sz="6000" dirty="0"/>
          </a:p>
        </p:txBody>
      </p:sp>
    </p:spTree>
  </p:cSld>
  <p:clrMapOvr>
    <a:masterClrMapping/>
  </p:clrMapOvr>
  <p:transition spd="med">
    <p:fade thruBlk="1"/>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285720" y="597739"/>
            <a:ext cx="8358246" cy="830997"/>
          </a:xfrm>
          <a:prstGeom prst="rect">
            <a:avLst/>
          </a:prstGeom>
          <a:noFill/>
        </p:spPr>
        <p:txBody>
          <a:bodyPr wrap="square" rtlCol="0">
            <a:spAutoFit/>
          </a:bodyPr>
          <a:lstStyle/>
          <a:p>
            <a:pPr algn="just"/>
            <a:r>
              <a:rPr lang="es-ES" sz="2400" b="1" dirty="0" smtClean="0">
                <a:solidFill>
                  <a:schemeClr val="accent2">
                    <a:lumMod val="75000"/>
                  </a:schemeClr>
                </a:solidFill>
              </a:rPr>
              <a:t>Las causales para que haya separación de bienes  son :</a:t>
            </a:r>
          </a:p>
          <a:p>
            <a:endParaRPr lang="es-ES" sz="2400" dirty="0"/>
          </a:p>
        </p:txBody>
      </p:sp>
      <p:sp>
        <p:nvSpPr>
          <p:cNvPr id="5" name="4 CuadroTexto"/>
          <p:cNvSpPr txBox="1"/>
          <p:nvPr/>
        </p:nvSpPr>
        <p:spPr>
          <a:xfrm>
            <a:off x="428596" y="2714620"/>
            <a:ext cx="7786742" cy="2462213"/>
          </a:xfrm>
          <a:prstGeom prst="rect">
            <a:avLst/>
          </a:prstGeom>
          <a:noFill/>
        </p:spPr>
        <p:txBody>
          <a:bodyPr wrap="square" rtlCol="0">
            <a:spAutoFit/>
          </a:bodyPr>
          <a:lstStyle/>
          <a:p>
            <a:pPr lvl="0" algn="just">
              <a:buFont typeface="Wingdings" pitchFamily="2" charset="2"/>
              <a:buChar char="q"/>
            </a:pPr>
            <a:r>
              <a:rPr lang="es-ES" sz="2200" dirty="0" smtClean="0"/>
              <a:t> Cuando se decretare judicialmente la disolución del régimen de participación en las ganancias, la disolución de la comunidad diferida o de cualquier otro régimen de comunidad, y los cónyuges no hubieren optado por otro régimen.</a:t>
            </a:r>
          </a:p>
          <a:p>
            <a:pPr algn="just"/>
            <a:endParaRPr lang="es-ES" sz="2200" dirty="0" smtClean="0"/>
          </a:p>
          <a:p>
            <a:pPr algn="just"/>
            <a:endParaRPr lang="es-ES" sz="2200" dirty="0"/>
          </a:p>
        </p:txBody>
      </p:sp>
      <p:sp>
        <p:nvSpPr>
          <p:cNvPr id="6" name="5 CuadroTexto"/>
          <p:cNvSpPr txBox="1"/>
          <p:nvPr/>
        </p:nvSpPr>
        <p:spPr>
          <a:xfrm>
            <a:off x="428596" y="1785926"/>
            <a:ext cx="7786742" cy="769441"/>
          </a:xfrm>
          <a:prstGeom prst="rect">
            <a:avLst/>
          </a:prstGeom>
          <a:noFill/>
        </p:spPr>
        <p:txBody>
          <a:bodyPr wrap="square" rtlCol="0">
            <a:spAutoFit/>
          </a:bodyPr>
          <a:lstStyle/>
          <a:p>
            <a:pPr lvl="0" algn="just">
              <a:buFont typeface="Wingdings" pitchFamily="2" charset="2"/>
              <a:buChar char="q"/>
            </a:pPr>
            <a:r>
              <a:rPr lang="es-ES" sz="2200" dirty="0" smtClean="0"/>
              <a:t> Cuando los cónyuges hubieren optado por este régimen.</a:t>
            </a:r>
          </a:p>
          <a:p>
            <a:pPr algn="just"/>
            <a:endParaRPr lang="es-ES" sz="2200" dirty="0"/>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circle(in)">
                                      <p:cBhvr>
                                        <p:cTn id="12" dur="2000"/>
                                        <p:tgtEl>
                                          <p:spTgt spid="6"/>
                                        </p:tgtEl>
                                      </p:cBhvr>
                                    </p:animEffect>
                                  </p:childTnLst>
                                </p:cTn>
                              </p:par>
                              <p:par>
                                <p:cTn id="13" presetID="6" presetClass="entr" presetSubtype="16" fill="hold" grpId="0" nodeType="with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circle(in)">
                                      <p:cBhvr>
                                        <p:cTn id="15"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14282" y="571480"/>
            <a:ext cx="5900750" cy="631844"/>
          </a:xfrm>
        </p:spPr>
        <p:txBody>
          <a:bodyPr/>
          <a:lstStyle/>
          <a:p>
            <a:r>
              <a:rPr lang="es-MX" dirty="0" smtClean="0"/>
              <a:t>Participación en las Ganancias:</a:t>
            </a:r>
            <a:endParaRPr lang="es-ES" dirty="0"/>
          </a:p>
        </p:txBody>
      </p:sp>
      <p:sp>
        <p:nvSpPr>
          <p:cNvPr id="4" name="3 CuadroTexto"/>
          <p:cNvSpPr txBox="1"/>
          <p:nvPr/>
        </p:nvSpPr>
        <p:spPr>
          <a:xfrm>
            <a:off x="785786" y="2644028"/>
            <a:ext cx="7215238" cy="1785104"/>
          </a:xfrm>
          <a:prstGeom prst="rect">
            <a:avLst/>
          </a:prstGeom>
          <a:noFill/>
        </p:spPr>
        <p:txBody>
          <a:bodyPr wrap="square" rtlCol="0">
            <a:spAutoFit/>
          </a:bodyPr>
          <a:lstStyle/>
          <a:p>
            <a:pPr algn="just"/>
            <a:r>
              <a:rPr lang="es-ES" sz="2200" b="1" u="sng" dirty="0" smtClean="0"/>
              <a:t>“Art. 51.-</a:t>
            </a:r>
            <a:r>
              <a:rPr lang="es-ES" sz="2200" dirty="0" smtClean="0"/>
              <a:t> En el régimen de participación, cada uno de los cónyuges adquiere derecho a participar en las ganancias obtenidas por su cónyuge, durante el tiempo en que dicho régimen haya estado vigente.”</a:t>
            </a:r>
          </a:p>
          <a:p>
            <a:pPr algn="just"/>
            <a:endParaRPr lang="es-ES" sz="2200" dirty="0"/>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additive="base">
                                        <p:cTn id="12" dur="500" fill="hold"/>
                                        <p:tgtEl>
                                          <p:spTgt spid="4"/>
                                        </p:tgtEl>
                                        <p:attrNameLst>
                                          <p:attrName>ppt_x</p:attrName>
                                        </p:attrNameLst>
                                      </p:cBhvr>
                                      <p:tavLst>
                                        <p:tav tm="0">
                                          <p:val>
                                            <p:strVal val="#ppt_x"/>
                                          </p:val>
                                        </p:tav>
                                        <p:tav tm="100000">
                                          <p:val>
                                            <p:strVal val="#ppt_x"/>
                                          </p:val>
                                        </p:tav>
                                      </p:tavLst>
                                    </p:anim>
                                    <p:anim calcmode="lin" valueType="num">
                                      <p:cBhvr additive="base">
                                        <p:cTn id="13"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571472" y="1025800"/>
            <a:ext cx="7715304" cy="4832092"/>
          </a:xfrm>
          <a:prstGeom prst="rect">
            <a:avLst/>
          </a:prstGeom>
          <a:noFill/>
        </p:spPr>
        <p:txBody>
          <a:bodyPr wrap="square" rtlCol="0">
            <a:spAutoFit/>
          </a:bodyPr>
          <a:lstStyle/>
          <a:p>
            <a:pPr algn="just"/>
            <a:r>
              <a:rPr lang="es-ES" sz="2200" dirty="0" smtClean="0"/>
              <a:t> </a:t>
            </a:r>
          </a:p>
          <a:p>
            <a:pPr algn="just"/>
            <a:r>
              <a:rPr lang="es-ES" sz="2200" dirty="0" smtClean="0"/>
              <a:t>Es un régimen intermedio entre el régimen de separación de bienes y el régimen de comunidad diferida; ya que durante la vigencia del régimen de participación en las ganancias; opera como un régimen de separación de bienes (articulo 52 CF); es decir cada cónyuge tiene su propio patrimonio (no hay mezcla de bienes), existe una independencia en el patrimonio de cada uno de los cónyuges, y el elemento comunitario aparece tras la disolución del régimen.</a:t>
            </a:r>
          </a:p>
          <a:p>
            <a:pPr algn="just"/>
            <a:r>
              <a:rPr lang="es-ES" sz="2200" dirty="0" smtClean="0"/>
              <a:t> </a:t>
            </a:r>
          </a:p>
          <a:p>
            <a:pPr algn="just"/>
            <a:r>
              <a:rPr lang="es-ES" sz="2200" dirty="0" smtClean="0"/>
              <a:t>Cuando se disuelve el régimen de participación en las ganancias, en cada patrimonio de cada cónyuge, se va hablar de un patrimonio inicial y un patrimonio final.</a:t>
            </a:r>
          </a:p>
          <a:p>
            <a:pPr algn="just"/>
            <a:endParaRPr lang="es-ES" sz="2200" dirty="0"/>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642910" y="714356"/>
            <a:ext cx="4714908" cy="461665"/>
          </a:xfrm>
          <a:prstGeom prst="rect">
            <a:avLst/>
          </a:prstGeom>
          <a:noFill/>
        </p:spPr>
        <p:txBody>
          <a:bodyPr wrap="square" rtlCol="0">
            <a:spAutoFit/>
          </a:bodyPr>
          <a:lstStyle/>
          <a:p>
            <a:r>
              <a:rPr lang="es-MX" sz="2400" dirty="0" smtClean="0">
                <a:solidFill>
                  <a:schemeClr val="accent2">
                    <a:lumMod val="75000"/>
                  </a:schemeClr>
                </a:solidFill>
              </a:rPr>
              <a:t>Clases de Patrimonio:</a:t>
            </a:r>
            <a:endParaRPr lang="es-ES" sz="2400" dirty="0">
              <a:solidFill>
                <a:schemeClr val="accent2">
                  <a:lumMod val="75000"/>
                </a:schemeClr>
              </a:solidFill>
            </a:endParaRPr>
          </a:p>
        </p:txBody>
      </p:sp>
      <p:sp>
        <p:nvSpPr>
          <p:cNvPr id="5" name="4 CuadroTexto"/>
          <p:cNvSpPr txBox="1"/>
          <p:nvPr/>
        </p:nvSpPr>
        <p:spPr>
          <a:xfrm>
            <a:off x="928662" y="1571612"/>
            <a:ext cx="7286676" cy="1107996"/>
          </a:xfrm>
          <a:prstGeom prst="rect">
            <a:avLst/>
          </a:prstGeom>
          <a:noFill/>
        </p:spPr>
        <p:txBody>
          <a:bodyPr wrap="square" rtlCol="0">
            <a:spAutoFit/>
          </a:bodyPr>
          <a:lstStyle/>
          <a:p>
            <a:pPr algn="just">
              <a:buFont typeface="Courier New" pitchFamily="49" charset="0"/>
              <a:buChar char="o"/>
            </a:pPr>
            <a:r>
              <a:rPr lang="es-SV" sz="2200" dirty="0" smtClean="0"/>
              <a:t> Patrimonio inicial: es conformado por el valor de todos los bienes que se tienen al momento de iniciar el régimen de participación en las ganancias. </a:t>
            </a:r>
            <a:endParaRPr lang="es-ES" sz="2200" dirty="0"/>
          </a:p>
        </p:txBody>
      </p:sp>
      <p:sp>
        <p:nvSpPr>
          <p:cNvPr id="6" name="5 CuadroTexto"/>
          <p:cNvSpPr txBox="1"/>
          <p:nvPr/>
        </p:nvSpPr>
        <p:spPr>
          <a:xfrm>
            <a:off x="954423" y="3345420"/>
            <a:ext cx="7098991" cy="769441"/>
          </a:xfrm>
          <a:prstGeom prst="rect">
            <a:avLst/>
          </a:prstGeom>
          <a:noFill/>
        </p:spPr>
        <p:txBody>
          <a:bodyPr wrap="square" rtlCol="0">
            <a:spAutoFit/>
          </a:bodyPr>
          <a:lstStyle/>
          <a:p>
            <a:pPr algn="just">
              <a:buFont typeface="Courier New" pitchFamily="49" charset="0"/>
              <a:buChar char="o"/>
            </a:pPr>
            <a:r>
              <a:rPr lang="es-SV" sz="2200" dirty="0" smtClean="0"/>
              <a:t> Patrimonio final: es conformado por el valor de todos los bienes con los que se finaliza el matrimonio. </a:t>
            </a:r>
            <a:endParaRPr lang="es-ES" sz="2200" dirty="0"/>
          </a:p>
        </p:txBody>
      </p:sp>
      <p:sp>
        <p:nvSpPr>
          <p:cNvPr id="7" name="6 CuadroTexto"/>
          <p:cNvSpPr txBox="1"/>
          <p:nvPr/>
        </p:nvSpPr>
        <p:spPr>
          <a:xfrm>
            <a:off x="1571605" y="4857760"/>
            <a:ext cx="5500725" cy="430887"/>
          </a:xfrm>
          <a:prstGeom prst="rect">
            <a:avLst/>
          </a:prstGeom>
          <a:noFill/>
        </p:spPr>
        <p:txBody>
          <a:bodyPr wrap="square" rtlCol="0">
            <a:spAutoFit/>
          </a:bodyPr>
          <a:lstStyle/>
          <a:p>
            <a:pPr algn="ctr"/>
            <a:r>
              <a:rPr lang="es-SV" sz="2200" dirty="0" smtClean="0"/>
              <a:t>“LAS DEUDAS SE DEBEN DE RESTAR” </a:t>
            </a:r>
            <a:endParaRPr lang="es-ES" sz="2200" dirty="0"/>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7"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additive="base">
                                        <p:cTn id="12" dur="5000" fill="hold"/>
                                        <p:tgtEl>
                                          <p:spTgt spid="5"/>
                                        </p:tgtEl>
                                        <p:attrNameLst>
                                          <p:attrName>ppt_x</p:attrName>
                                        </p:attrNameLst>
                                      </p:cBhvr>
                                      <p:tavLst>
                                        <p:tav tm="0">
                                          <p:val>
                                            <p:strVal val="#ppt_x"/>
                                          </p:val>
                                        </p:tav>
                                        <p:tav tm="100000">
                                          <p:val>
                                            <p:strVal val="#ppt_x"/>
                                          </p:val>
                                        </p:tav>
                                      </p:tavLst>
                                    </p:anim>
                                    <p:anim calcmode="lin" valueType="num">
                                      <p:cBhvr additive="base">
                                        <p:cTn id="13" dur="50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7" presetClass="entr" presetSubtype="4"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anim calcmode="lin" valueType="num">
                                      <p:cBhvr additive="base">
                                        <p:cTn id="18" dur="5000" fill="hold"/>
                                        <p:tgtEl>
                                          <p:spTgt spid="6"/>
                                        </p:tgtEl>
                                        <p:attrNameLst>
                                          <p:attrName>ppt_x</p:attrName>
                                        </p:attrNameLst>
                                      </p:cBhvr>
                                      <p:tavLst>
                                        <p:tav tm="0">
                                          <p:val>
                                            <p:strVal val="#ppt_x"/>
                                          </p:val>
                                        </p:tav>
                                        <p:tav tm="100000">
                                          <p:val>
                                            <p:strVal val="#ppt_x"/>
                                          </p:val>
                                        </p:tav>
                                      </p:tavLst>
                                    </p:anim>
                                    <p:anim calcmode="lin" valueType="num">
                                      <p:cBhvr additive="base">
                                        <p:cTn id="19" dur="50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9" presetClass="entr" presetSubtype="0" fill="hold" grpId="0" nodeType="clickEffect">
                                  <p:stCondLst>
                                    <p:cond delay="0"/>
                                  </p:stCondLst>
                                  <p:childTnLst>
                                    <p:set>
                                      <p:cBhvr>
                                        <p:cTn id="23" dur="1" fill="hold">
                                          <p:stCondLst>
                                            <p:cond delay="0"/>
                                          </p:stCondLst>
                                        </p:cTn>
                                        <p:tgtEl>
                                          <p:spTgt spid="7"/>
                                        </p:tgtEl>
                                        <p:attrNameLst>
                                          <p:attrName>style.visibility</p:attrName>
                                        </p:attrNameLst>
                                      </p:cBhvr>
                                      <p:to>
                                        <p:strVal val="visible"/>
                                      </p:to>
                                    </p:set>
                                    <p:animEffect transition="in" filter="dissolve">
                                      <p:cBhvr>
                                        <p:cTn id="24"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357158" y="428604"/>
            <a:ext cx="8072494" cy="1446550"/>
          </a:xfrm>
          <a:prstGeom prst="rect">
            <a:avLst/>
          </a:prstGeom>
          <a:noFill/>
        </p:spPr>
        <p:txBody>
          <a:bodyPr wrap="square" rtlCol="0">
            <a:spAutoFit/>
          </a:bodyPr>
          <a:lstStyle/>
          <a:p>
            <a:pPr algn="just"/>
            <a:r>
              <a:rPr lang="es-ES" sz="2200" dirty="0" smtClean="0"/>
              <a:t>Si durante el régimen de participación en las ganancias se ha recibido a título gratuito algún bien, esos bienes se computaran en el patrimonio inicial del cónyuge correspondiente.</a:t>
            </a:r>
          </a:p>
          <a:p>
            <a:pPr algn="just"/>
            <a:endParaRPr lang="es-ES" sz="2200" dirty="0"/>
          </a:p>
        </p:txBody>
      </p:sp>
      <p:sp>
        <p:nvSpPr>
          <p:cNvPr id="5" name="4 CuadroTexto"/>
          <p:cNvSpPr txBox="1"/>
          <p:nvPr/>
        </p:nvSpPr>
        <p:spPr>
          <a:xfrm>
            <a:off x="285720" y="1714488"/>
            <a:ext cx="8286808" cy="3816429"/>
          </a:xfrm>
          <a:prstGeom prst="rect">
            <a:avLst/>
          </a:prstGeom>
          <a:noFill/>
        </p:spPr>
        <p:txBody>
          <a:bodyPr wrap="square" rtlCol="0">
            <a:spAutoFit/>
          </a:bodyPr>
          <a:lstStyle/>
          <a:p>
            <a:pPr algn="just"/>
            <a:r>
              <a:rPr lang="es-ES" sz="2200" dirty="0" smtClean="0"/>
              <a:t> </a:t>
            </a:r>
          </a:p>
          <a:p>
            <a:pPr algn="just"/>
            <a:r>
              <a:rPr lang="es-ES" sz="2200" b="1" u="sng" dirty="0" smtClean="0"/>
              <a:t>“Art. 55.-</a:t>
            </a:r>
            <a:r>
              <a:rPr lang="es-ES" sz="2200" dirty="0" smtClean="0"/>
              <a:t> Las ganancias se determinarán por las diferencias entre los patrimonios inicial y final de cada cónyuge. Si el resultado fuere positivo en los dos patrimonios, el cónyuge que hubiere experimentado menor incremento en el suyo, tendrá derecho a la mitad de la diferencia entre ambos incrementos.</a:t>
            </a:r>
          </a:p>
          <a:p>
            <a:pPr algn="just"/>
            <a:r>
              <a:rPr lang="es-ES" sz="2200" dirty="0" smtClean="0"/>
              <a:t> </a:t>
            </a:r>
          </a:p>
          <a:p>
            <a:pPr algn="just"/>
            <a:r>
              <a:rPr lang="es-ES" sz="2200" dirty="0" smtClean="0"/>
              <a:t>Cuando uno solo de los patrimonios se hubiere incrementado durante la existencia del régimen, el titular del otro tendrá derecho a la mitad de ese aumento.”</a:t>
            </a:r>
          </a:p>
          <a:p>
            <a:pPr algn="just"/>
            <a:endParaRPr lang="es-ES" sz="2200" dirty="0"/>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checkerboard(across)">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571480"/>
            <a:ext cx="2686040" cy="631844"/>
          </a:xfrm>
        </p:spPr>
        <p:txBody>
          <a:bodyPr/>
          <a:lstStyle/>
          <a:p>
            <a:r>
              <a:rPr lang="es-MX" dirty="0" smtClean="0"/>
              <a:t>Por ejemplo:</a:t>
            </a:r>
            <a:endParaRPr lang="es-ES" dirty="0"/>
          </a:p>
        </p:txBody>
      </p:sp>
      <p:sp>
        <p:nvSpPr>
          <p:cNvPr id="3" name="2 Marcador de contenido"/>
          <p:cNvSpPr>
            <a:spLocks noGrp="1"/>
          </p:cNvSpPr>
          <p:nvPr>
            <p:ph sz="quarter" idx="1"/>
          </p:nvPr>
        </p:nvSpPr>
        <p:spPr>
          <a:xfrm>
            <a:off x="457200" y="1571612"/>
            <a:ext cx="8043890" cy="4902340"/>
          </a:xfrm>
        </p:spPr>
        <p:txBody>
          <a:bodyPr/>
          <a:lstStyle/>
          <a:p>
            <a:pPr>
              <a:buNone/>
            </a:pPr>
            <a:r>
              <a:rPr lang="es-MX" dirty="0" smtClean="0"/>
              <a:t>Se empieza el Régimen de Participación en las Ganancias:</a:t>
            </a:r>
          </a:p>
          <a:p>
            <a:pPr>
              <a:buNone/>
            </a:pPr>
            <a:endParaRPr lang="es-MX" dirty="0" smtClean="0"/>
          </a:p>
          <a:p>
            <a:pPr>
              <a:buNone/>
            </a:pPr>
            <a:r>
              <a:rPr lang="es-MX" dirty="0" smtClean="0"/>
              <a:t>HOMBRE: $ 10, 000.</a:t>
            </a:r>
          </a:p>
          <a:p>
            <a:pPr>
              <a:buNone/>
            </a:pPr>
            <a:r>
              <a:rPr lang="es-MX" dirty="0" smtClean="0"/>
              <a:t>MUJER: $ 10, 000.</a:t>
            </a:r>
          </a:p>
          <a:p>
            <a:pPr>
              <a:buNone/>
            </a:pPr>
            <a:endParaRPr lang="es-MX" dirty="0" smtClean="0"/>
          </a:p>
          <a:p>
            <a:pPr>
              <a:buNone/>
            </a:pPr>
            <a:r>
              <a:rPr lang="es-MX" dirty="0" smtClean="0"/>
              <a:t>Se termina el Régimen de Participación en las Ganancias: </a:t>
            </a:r>
          </a:p>
          <a:p>
            <a:pPr>
              <a:buNone/>
            </a:pPr>
            <a:endParaRPr lang="es-MX" dirty="0" smtClean="0"/>
          </a:p>
          <a:p>
            <a:pPr>
              <a:buNone/>
            </a:pPr>
            <a:r>
              <a:rPr lang="es-MX" dirty="0" smtClean="0"/>
              <a:t>HOMBRE: $10, 000.</a:t>
            </a:r>
          </a:p>
          <a:p>
            <a:pPr>
              <a:buNone/>
            </a:pPr>
            <a:r>
              <a:rPr lang="es-MX" dirty="0" smtClean="0"/>
              <a:t>MUJER: $ 20, 000.</a:t>
            </a:r>
            <a:endParaRPr lang="es-ES" dirty="0"/>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diamond(in)">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amond(in)">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diamond(in)">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8" presetClass="entr" presetSubtype="16"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diamond(in)">
                                      <p:cBhvr>
                                        <p:cTn id="27" dur="20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8" presetClass="entr" presetSubtype="16" fill="hold" grpId="0" nodeType="click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diamond(in)">
                                      <p:cBhvr>
                                        <p:cTn id="32" dur="2000"/>
                                        <p:tgtEl>
                                          <p:spTgt spid="3">
                                            <p:txEl>
                                              <p:pRg st="7" end="7"/>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8" presetClass="entr" presetSubtype="16" fill="hold" grpId="0" nodeType="click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animEffect transition="in" filter="diamond(in)">
                                      <p:cBhvr>
                                        <p:cTn id="37" dur="2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785794"/>
            <a:ext cx="4043362" cy="631844"/>
          </a:xfrm>
        </p:spPr>
        <p:txBody>
          <a:bodyPr/>
          <a:lstStyle/>
          <a:p>
            <a:r>
              <a:rPr lang="es-MX" dirty="0" smtClean="0"/>
              <a:t>Comunidad Diferida:</a:t>
            </a:r>
            <a:endParaRPr lang="es-ES" dirty="0"/>
          </a:p>
        </p:txBody>
      </p:sp>
      <p:sp>
        <p:nvSpPr>
          <p:cNvPr id="4" name="3 CuadroTexto"/>
          <p:cNvSpPr txBox="1"/>
          <p:nvPr/>
        </p:nvSpPr>
        <p:spPr>
          <a:xfrm>
            <a:off x="857224" y="1643050"/>
            <a:ext cx="7286676" cy="3816429"/>
          </a:xfrm>
          <a:prstGeom prst="rect">
            <a:avLst/>
          </a:prstGeom>
          <a:noFill/>
        </p:spPr>
        <p:txBody>
          <a:bodyPr wrap="square" rtlCol="0">
            <a:spAutoFit/>
          </a:bodyPr>
          <a:lstStyle/>
          <a:p>
            <a:pPr algn="just"/>
            <a:r>
              <a:rPr lang="es-ES" sz="2200" b="1" u="sng" dirty="0" smtClean="0"/>
              <a:t>“Art. 62.-</a:t>
            </a:r>
            <a:r>
              <a:rPr lang="es-ES" sz="2200" dirty="0" smtClean="0"/>
              <a:t> En la comunidad diferida, los bienes adquiridos a título oneroso, los frutos, rentas e intereses obtenidos por cualquiera de los cónyuges durante la existencia del régimen pertenecen a ambos, y se distribuirán por mitad al disolverse el mismo.</a:t>
            </a:r>
          </a:p>
          <a:p>
            <a:pPr algn="just"/>
            <a:r>
              <a:rPr lang="es-ES" sz="2200" dirty="0" smtClean="0"/>
              <a:t> </a:t>
            </a:r>
          </a:p>
          <a:p>
            <a:pPr algn="just"/>
            <a:r>
              <a:rPr lang="es-ES" sz="2200" dirty="0" smtClean="0"/>
              <a:t>La comunidad es diferida por conformarse al momento de su disolución, pero se entenderá que los cónyuges la han tenido desde la celebración del matrimonio o desde la constitución del régimen.”</a:t>
            </a:r>
          </a:p>
          <a:p>
            <a:pPr algn="just"/>
            <a:endParaRPr lang="es-ES" sz="2200" dirty="0"/>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additive="base">
                                        <p:cTn id="12" dur="500" fill="hold"/>
                                        <p:tgtEl>
                                          <p:spTgt spid="4"/>
                                        </p:tgtEl>
                                        <p:attrNameLst>
                                          <p:attrName>ppt_x</p:attrName>
                                        </p:attrNameLst>
                                      </p:cBhvr>
                                      <p:tavLst>
                                        <p:tav tm="0">
                                          <p:val>
                                            <p:strVal val="#ppt_x"/>
                                          </p:val>
                                        </p:tav>
                                        <p:tav tm="100000">
                                          <p:val>
                                            <p:strVal val="#ppt_x"/>
                                          </p:val>
                                        </p:tav>
                                      </p:tavLst>
                                    </p:anim>
                                    <p:anim calcmode="lin" valueType="num">
                                      <p:cBhvr additive="base">
                                        <p:cTn id="13"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785786" y="1985555"/>
            <a:ext cx="7286676" cy="2800767"/>
          </a:xfrm>
          <a:prstGeom prst="rect">
            <a:avLst/>
          </a:prstGeom>
          <a:noFill/>
        </p:spPr>
        <p:txBody>
          <a:bodyPr wrap="square" rtlCol="0">
            <a:spAutoFit/>
          </a:bodyPr>
          <a:lstStyle/>
          <a:p>
            <a:pPr algn="just"/>
            <a:r>
              <a:rPr lang="es-ES" sz="2200" dirty="0" smtClean="0"/>
              <a:t>Es también llamado en otras legislaciones como: “sociedad conyugal”. </a:t>
            </a:r>
          </a:p>
          <a:p>
            <a:pPr algn="just"/>
            <a:r>
              <a:rPr lang="es-ES" sz="2200" dirty="0" smtClean="0"/>
              <a:t> </a:t>
            </a:r>
          </a:p>
          <a:p>
            <a:pPr algn="just"/>
            <a:r>
              <a:rPr lang="es-ES" sz="2200" dirty="0" smtClean="0"/>
              <a:t>En el régimen de comunidad diferida se habla de los bienes propios y bienes comunes, en la antigua sociedad conyugal se hablaba de los bienes propios y bienes gananciales (bienes comunes).</a:t>
            </a:r>
          </a:p>
          <a:p>
            <a:pPr algn="just"/>
            <a:endParaRPr lang="es-ES" sz="2200" dirty="0"/>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28596" y="428604"/>
            <a:ext cx="8001056" cy="1785104"/>
          </a:xfrm>
          <a:prstGeom prst="rect">
            <a:avLst/>
          </a:prstGeom>
          <a:noFill/>
        </p:spPr>
        <p:txBody>
          <a:bodyPr wrap="square" rtlCol="0">
            <a:spAutoFit/>
          </a:bodyPr>
          <a:lstStyle/>
          <a:p>
            <a:pPr algn="just"/>
            <a:r>
              <a:rPr lang="es-SV" sz="2200" dirty="0" smtClean="0"/>
              <a:t>Hay una dualidad de bienes en el régimen de comunidad diferida; estos son: </a:t>
            </a:r>
          </a:p>
          <a:p>
            <a:pPr algn="just"/>
            <a:endParaRPr lang="es-SV" sz="2200" dirty="0" smtClean="0"/>
          </a:p>
          <a:p>
            <a:pPr marL="457200" indent="-457200" algn="just">
              <a:buFont typeface="+mj-lt"/>
              <a:buAutoNum type="arabicParenR"/>
            </a:pPr>
            <a:r>
              <a:rPr lang="es-SV" sz="2200" dirty="0" smtClean="0"/>
              <a:t>Bienes Propios.</a:t>
            </a:r>
          </a:p>
          <a:p>
            <a:pPr marL="457200" indent="-457200" algn="just">
              <a:buFont typeface="+mj-lt"/>
              <a:buAutoNum type="arabicParenR"/>
            </a:pPr>
            <a:r>
              <a:rPr lang="es-SV" sz="2200" dirty="0" smtClean="0"/>
              <a:t>Bienes Comunes. </a:t>
            </a:r>
            <a:endParaRPr lang="es-ES" sz="2200" dirty="0"/>
          </a:p>
        </p:txBody>
      </p:sp>
      <p:sp>
        <p:nvSpPr>
          <p:cNvPr id="5" name="4 CuadroTexto"/>
          <p:cNvSpPr txBox="1"/>
          <p:nvPr/>
        </p:nvSpPr>
        <p:spPr>
          <a:xfrm>
            <a:off x="1142976" y="2714620"/>
            <a:ext cx="7143800" cy="2800767"/>
          </a:xfrm>
          <a:prstGeom prst="rect">
            <a:avLst/>
          </a:prstGeom>
          <a:noFill/>
        </p:spPr>
        <p:txBody>
          <a:bodyPr wrap="square" rtlCol="0">
            <a:spAutoFit/>
          </a:bodyPr>
          <a:lstStyle/>
          <a:p>
            <a:pPr algn="just"/>
            <a:r>
              <a:rPr lang="es-ES" sz="2200" dirty="0" smtClean="0"/>
              <a:t>Las características de los bienes propios son:</a:t>
            </a:r>
          </a:p>
          <a:p>
            <a:pPr algn="just"/>
            <a:r>
              <a:rPr lang="es-ES" sz="2200" dirty="0" smtClean="0"/>
              <a:t> </a:t>
            </a:r>
          </a:p>
          <a:p>
            <a:pPr lvl="0" algn="just">
              <a:buFont typeface="Wingdings" pitchFamily="2" charset="2"/>
              <a:buChar char="§"/>
            </a:pPr>
            <a:r>
              <a:rPr lang="es-ES" sz="2200" dirty="0" smtClean="0"/>
              <a:t> Que el bien haya sido adquirido antes del régimen de comunidad diferida.</a:t>
            </a:r>
          </a:p>
          <a:p>
            <a:pPr algn="just"/>
            <a:r>
              <a:rPr lang="es-ES" sz="2200" dirty="0" smtClean="0"/>
              <a:t> </a:t>
            </a:r>
          </a:p>
          <a:p>
            <a:pPr lvl="0" algn="just">
              <a:buFont typeface="Wingdings" pitchFamily="2" charset="2"/>
              <a:buChar char="§"/>
            </a:pPr>
            <a:r>
              <a:rPr lang="es-ES" sz="2200" dirty="0" smtClean="0"/>
              <a:t> Que el bien haya sido adquirido a título gratuito durante el régimen de comunidad diferida.</a:t>
            </a:r>
          </a:p>
          <a:p>
            <a:pPr algn="just"/>
            <a:endParaRPr lang="es-ES" sz="2200" dirty="0"/>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plus(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heel(4)">
                                      <p:cBhvr>
                                        <p:cTn id="12"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500034" y="1072392"/>
            <a:ext cx="7715304" cy="1785104"/>
          </a:xfrm>
          <a:prstGeom prst="rect">
            <a:avLst/>
          </a:prstGeom>
          <a:noFill/>
        </p:spPr>
        <p:txBody>
          <a:bodyPr wrap="square" rtlCol="0">
            <a:spAutoFit/>
          </a:bodyPr>
          <a:lstStyle/>
          <a:p>
            <a:pPr algn="just"/>
            <a:r>
              <a:rPr lang="es-ES" sz="2200" dirty="0" smtClean="0"/>
              <a:t>Las características de los bienes comunes son:</a:t>
            </a:r>
          </a:p>
          <a:p>
            <a:pPr algn="just"/>
            <a:r>
              <a:rPr lang="es-ES" sz="2200" dirty="0" smtClean="0"/>
              <a:t> </a:t>
            </a:r>
          </a:p>
          <a:p>
            <a:pPr lvl="0" algn="just">
              <a:buFont typeface="Wingdings" pitchFamily="2" charset="2"/>
              <a:buChar char="ü"/>
            </a:pPr>
            <a:r>
              <a:rPr lang="es-ES" sz="2200" dirty="0" smtClean="0"/>
              <a:t> Que el bien haya sido adquirido a titulo oneroso durante el régimen de comunidad diferida.</a:t>
            </a:r>
          </a:p>
          <a:p>
            <a:pPr algn="just"/>
            <a:endParaRPr lang="es-ES" sz="2200" dirty="0"/>
          </a:p>
        </p:txBody>
      </p:sp>
      <p:sp>
        <p:nvSpPr>
          <p:cNvPr id="5" name="4 CuadroTexto"/>
          <p:cNvSpPr txBox="1"/>
          <p:nvPr/>
        </p:nvSpPr>
        <p:spPr>
          <a:xfrm>
            <a:off x="785786" y="3411210"/>
            <a:ext cx="7072362" cy="1446550"/>
          </a:xfrm>
          <a:prstGeom prst="rect">
            <a:avLst/>
          </a:prstGeom>
          <a:noFill/>
        </p:spPr>
        <p:txBody>
          <a:bodyPr wrap="square" rtlCol="0">
            <a:spAutoFit/>
          </a:bodyPr>
          <a:lstStyle/>
          <a:p>
            <a:pPr algn="just"/>
            <a:r>
              <a:rPr lang="es-ES" sz="2200" b="1" u="sng" dirty="0" smtClean="0"/>
              <a:t>“Art. 65.-</a:t>
            </a:r>
            <a:r>
              <a:rPr lang="es-ES" sz="2200" dirty="0" smtClean="0"/>
              <a:t> Se presumen en comunidad los bienes existentes en poder de cualquiera de los cónyuges, mientras no se pruebe que son bienes propios.”</a:t>
            </a:r>
          </a:p>
          <a:p>
            <a:pPr algn="just"/>
            <a:endParaRPr lang="es-ES" sz="2200" dirty="0"/>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edge">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randombar(horizontal)">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85720" y="582578"/>
            <a:ext cx="7467600" cy="560406"/>
          </a:xfrm>
        </p:spPr>
        <p:txBody>
          <a:bodyPr>
            <a:normAutofit/>
          </a:bodyPr>
          <a:lstStyle/>
          <a:p>
            <a:r>
              <a:rPr lang="es-MX" dirty="0" smtClean="0"/>
              <a:t>Efectos Patrimoniales del Matrimonio:</a:t>
            </a:r>
            <a:endParaRPr lang="es-ES" dirty="0"/>
          </a:p>
        </p:txBody>
      </p:sp>
      <p:sp>
        <p:nvSpPr>
          <p:cNvPr id="3" name="2 CuadroTexto"/>
          <p:cNvSpPr txBox="1"/>
          <p:nvPr/>
        </p:nvSpPr>
        <p:spPr>
          <a:xfrm>
            <a:off x="500034" y="1857364"/>
            <a:ext cx="7715304" cy="3816429"/>
          </a:xfrm>
          <a:prstGeom prst="rect">
            <a:avLst/>
          </a:prstGeom>
          <a:noFill/>
        </p:spPr>
        <p:txBody>
          <a:bodyPr wrap="square" rtlCol="0">
            <a:spAutoFit/>
          </a:bodyPr>
          <a:lstStyle/>
          <a:p>
            <a:pPr algn="just"/>
            <a:r>
              <a:rPr lang="es-MX" sz="2200" dirty="0" smtClean="0"/>
              <a:t>En resumen los efectos patrimoniales del matrimonio son: “Los Regímenes Patrimoniales”.</a:t>
            </a:r>
          </a:p>
          <a:p>
            <a:pPr algn="just"/>
            <a:endParaRPr lang="es-MX" sz="2200" dirty="0" smtClean="0"/>
          </a:p>
          <a:p>
            <a:pPr algn="just"/>
            <a:r>
              <a:rPr lang="es-ES" sz="2200" dirty="0" smtClean="0"/>
              <a:t>Régimen Patrimonial: son las normas que regulan las relaciones económicas de los cónyuges entre sí y con terceros. (Articulo 40 CF).</a:t>
            </a:r>
          </a:p>
          <a:p>
            <a:pPr algn="just"/>
            <a:endParaRPr lang="es-MX" sz="2200" dirty="0" smtClean="0"/>
          </a:p>
          <a:p>
            <a:pPr algn="just"/>
            <a:r>
              <a:rPr lang="es-SV" sz="2200" dirty="0" smtClean="0"/>
              <a:t>El régimen patrimonial se funda en el principio dispositivo y en el principio de la autonomía de la voluntad; a excepción del Régimen Patrimonial Primario o Estatuto Base.</a:t>
            </a:r>
            <a:endParaRPr lang="es-ES" sz="2200" dirty="0" smtClean="0"/>
          </a:p>
          <a:p>
            <a:pPr algn="just"/>
            <a:endParaRPr lang="es-ES" sz="2200" dirty="0"/>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5"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p:cTn id="12" dur="1000" fill="hold"/>
                                        <p:tgtEl>
                                          <p:spTgt spid="3"/>
                                        </p:tgtEl>
                                        <p:attrNameLst>
                                          <p:attrName>ppt_w</p:attrName>
                                        </p:attrNameLst>
                                      </p:cBhvr>
                                      <p:tavLst>
                                        <p:tav tm="0">
                                          <p:val>
                                            <p:strVal val="#ppt_w*0.70"/>
                                          </p:val>
                                        </p:tav>
                                        <p:tav tm="100000">
                                          <p:val>
                                            <p:strVal val="#ppt_w"/>
                                          </p:val>
                                        </p:tav>
                                      </p:tavLst>
                                    </p:anim>
                                    <p:anim calcmode="lin" valueType="num">
                                      <p:cBhvr>
                                        <p:cTn id="13" dur="1000" fill="hold"/>
                                        <p:tgtEl>
                                          <p:spTgt spid="3"/>
                                        </p:tgtEl>
                                        <p:attrNameLst>
                                          <p:attrName>ppt_h</p:attrName>
                                        </p:attrNameLst>
                                      </p:cBhvr>
                                      <p:tavLst>
                                        <p:tav tm="0">
                                          <p:val>
                                            <p:strVal val="#ppt_h"/>
                                          </p:val>
                                        </p:tav>
                                        <p:tav tm="100000">
                                          <p:val>
                                            <p:strVal val="#ppt_h"/>
                                          </p:val>
                                        </p:tav>
                                      </p:tavLst>
                                    </p:anim>
                                    <p:animEffect transition="in" filter="fade">
                                      <p:cBhvr>
                                        <p:cTn id="14"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500034" y="1771241"/>
            <a:ext cx="7715304" cy="2800767"/>
          </a:xfrm>
          <a:prstGeom prst="rect">
            <a:avLst/>
          </a:prstGeom>
          <a:noFill/>
        </p:spPr>
        <p:txBody>
          <a:bodyPr wrap="square" rtlCol="0">
            <a:spAutoFit/>
          </a:bodyPr>
          <a:lstStyle/>
          <a:p>
            <a:pPr algn="just"/>
            <a:r>
              <a:rPr lang="es-ES" sz="2200" dirty="0" smtClean="0"/>
              <a:t>Si el </a:t>
            </a:r>
            <a:r>
              <a:rPr lang="es-ES" sz="2200" dirty="0" smtClean="0"/>
              <a:t>Cogido </a:t>
            </a:r>
            <a:r>
              <a:rPr lang="es-ES" sz="2200" dirty="0" smtClean="0"/>
              <a:t>de </a:t>
            </a:r>
            <a:r>
              <a:rPr lang="es-ES" sz="2200" dirty="0" smtClean="0"/>
              <a:t>Familia </a:t>
            </a:r>
            <a:r>
              <a:rPr lang="es-ES" sz="2200" dirty="0" smtClean="0"/>
              <a:t>establece una dualidad de bienes, también establece una dualidad de deudas, estas son: deudas personales y deudas comunes.</a:t>
            </a:r>
          </a:p>
          <a:p>
            <a:pPr algn="just"/>
            <a:r>
              <a:rPr lang="es-ES" sz="2200" dirty="0" smtClean="0"/>
              <a:t> </a:t>
            </a:r>
          </a:p>
          <a:p>
            <a:pPr algn="just"/>
            <a:r>
              <a:rPr lang="es-ES" sz="2200" dirty="0" smtClean="0"/>
              <a:t>El </a:t>
            </a:r>
            <a:r>
              <a:rPr lang="es-ES" sz="2200" dirty="0" smtClean="0"/>
              <a:t>Código </a:t>
            </a:r>
            <a:r>
              <a:rPr lang="es-ES" sz="2200" dirty="0" smtClean="0"/>
              <a:t>de </a:t>
            </a:r>
            <a:r>
              <a:rPr lang="es-ES" sz="2200" dirty="0" smtClean="0"/>
              <a:t>Familia </a:t>
            </a:r>
            <a:r>
              <a:rPr lang="es-ES" sz="2200" dirty="0" smtClean="0"/>
              <a:t>llama a las deudas comunes “cargas”.</a:t>
            </a:r>
          </a:p>
          <a:p>
            <a:pPr algn="just"/>
            <a:endParaRPr lang="es-MX" sz="2200" dirty="0" smtClean="0"/>
          </a:p>
          <a:p>
            <a:pPr algn="just"/>
            <a:r>
              <a:rPr lang="es-MX" sz="2200" dirty="0" smtClean="0"/>
              <a:t>Articulo 66 CF.</a:t>
            </a:r>
            <a:endParaRPr lang="es-ES" sz="2200" dirty="0" smtClean="0"/>
          </a:p>
          <a:p>
            <a:pPr algn="just"/>
            <a:endParaRPr lang="es-ES" sz="2200" dirty="0"/>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heckerboard(across)">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28596" y="714356"/>
            <a:ext cx="7858180" cy="4832092"/>
          </a:xfrm>
          <a:prstGeom prst="rect">
            <a:avLst/>
          </a:prstGeom>
          <a:noFill/>
        </p:spPr>
        <p:txBody>
          <a:bodyPr wrap="square" rtlCol="0">
            <a:spAutoFit/>
          </a:bodyPr>
          <a:lstStyle/>
          <a:p>
            <a:pPr algn="just"/>
            <a:r>
              <a:rPr lang="es-ES" sz="2200" dirty="0" smtClean="0"/>
              <a:t>Estas obligaciones deben  de ser sufragadas con los bienes comunes y las deudas personales deben de ser sufragadas con los bienes propios; pero el artículo 67 del código de familia establece que los bienes comunes se pueden utilizar para pagar deudas personales, a esto sobreviene una compensación (articulo 68 CF); por lo tanto uno de los cónyuges pasa a ser deudor de la comunidad.</a:t>
            </a:r>
          </a:p>
          <a:p>
            <a:pPr algn="just"/>
            <a:r>
              <a:rPr lang="es-ES" sz="2200" dirty="0" smtClean="0"/>
              <a:t> </a:t>
            </a:r>
          </a:p>
          <a:p>
            <a:pPr algn="just"/>
            <a:r>
              <a:rPr lang="es-ES" sz="2200" dirty="0" smtClean="0"/>
              <a:t>El artículo 69 del </a:t>
            </a:r>
            <a:r>
              <a:rPr lang="es-ES" sz="2200" dirty="0" smtClean="0"/>
              <a:t>Código </a:t>
            </a:r>
            <a:r>
              <a:rPr lang="es-ES" sz="2200" dirty="0" smtClean="0"/>
              <a:t>de </a:t>
            </a:r>
            <a:r>
              <a:rPr lang="es-ES" sz="2200" dirty="0" smtClean="0"/>
              <a:t>Familia </a:t>
            </a:r>
            <a:r>
              <a:rPr lang="es-ES" sz="2200" dirty="0" smtClean="0"/>
              <a:t>establece el reintegro.</a:t>
            </a:r>
          </a:p>
          <a:p>
            <a:pPr algn="just"/>
            <a:r>
              <a:rPr lang="es-ES" sz="2200" dirty="0" smtClean="0"/>
              <a:t> </a:t>
            </a:r>
          </a:p>
          <a:p>
            <a:pPr algn="just"/>
            <a:r>
              <a:rPr lang="es-SV" sz="2200" dirty="0" smtClean="0"/>
              <a:t>Cuando pagamos una deuda personal con bienes comunes, se da la figura de “la compensación” y cuando pagamos una deuda común con bienes propios, se da la figura de “la reintegración”. </a:t>
            </a:r>
            <a:endParaRPr lang="es-ES" sz="2200" dirty="0"/>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Horizont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500034" y="642918"/>
            <a:ext cx="5429288" cy="461665"/>
          </a:xfrm>
          <a:prstGeom prst="rect">
            <a:avLst/>
          </a:prstGeom>
          <a:noFill/>
        </p:spPr>
        <p:txBody>
          <a:bodyPr wrap="square" rtlCol="0">
            <a:spAutoFit/>
          </a:bodyPr>
          <a:lstStyle/>
          <a:p>
            <a:pPr algn="just"/>
            <a:r>
              <a:rPr lang="es-MX" sz="2400" dirty="0" smtClean="0">
                <a:solidFill>
                  <a:schemeClr val="accent2">
                    <a:lumMod val="75000"/>
                  </a:schemeClr>
                </a:solidFill>
              </a:rPr>
              <a:t>Gestiones sobre los Bienes Comunes:</a:t>
            </a:r>
            <a:endParaRPr lang="es-ES" sz="2400" dirty="0">
              <a:solidFill>
                <a:schemeClr val="accent2">
                  <a:lumMod val="75000"/>
                </a:schemeClr>
              </a:solidFill>
            </a:endParaRPr>
          </a:p>
        </p:txBody>
      </p:sp>
      <p:sp>
        <p:nvSpPr>
          <p:cNvPr id="5" name="4 CuadroTexto"/>
          <p:cNvSpPr txBox="1"/>
          <p:nvPr/>
        </p:nvSpPr>
        <p:spPr>
          <a:xfrm>
            <a:off x="1357290" y="2124480"/>
            <a:ext cx="3000396" cy="430887"/>
          </a:xfrm>
          <a:prstGeom prst="rect">
            <a:avLst/>
          </a:prstGeom>
          <a:noFill/>
        </p:spPr>
        <p:txBody>
          <a:bodyPr wrap="square" rtlCol="0">
            <a:spAutoFit/>
          </a:bodyPr>
          <a:lstStyle/>
          <a:p>
            <a:pPr algn="just">
              <a:buFont typeface="Wingdings" pitchFamily="2" charset="2"/>
              <a:buChar char="Ø"/>
            </a:pPr>
            <a:r>
              <a:rPr lang="es-MX" sz="2200" dirty="0" smtClean="0"/>
              <a:t> Gestión Separada.</a:t>
            </a:r>
            <a:endParaRPr lang="es-ES" sz="2200" dirty="0"/>
          </a:p>
        </p:txBody>
      </p:sp>
      <p:sp>
        <p:nvSpPr>
          <p:cNvPr id="6" name="5 CuadroTexto"/>
          <p:cNvSpPr txBox="1"/>
          <p:nvPr/>
        </p:nvSpPr>
        <p:spPr>
          <a:xfrm>
            <a:off x="1357290" y="2873872"/>
            <a:ext cx="6215106" cy="769441"/>
          </a:xfrm>
          <a:prstGeom prst="rect">
            <a:avLst/>
          </a:prstGeom>
          <a:noFill/>
        </p:spPr>
        <p:txBody>
          <a:bodyPr wrap="square" rtlCol="0">
            <a:spAutoFit/>
          </a:bodyPr>
          <a:lstStyle/>
          <a:p>
            <a:pPr algn="just">
              <a:buFont typeface="Wingdings" pitchFamily="2" charset="2"/>
              <a:buChar char="Ø"/>
            </a:pPr>
            <a:r>
              <a:rPr lang="es-MX" sz="2200" dirty="0" smtClean="0"/>
              <a:t> Gestión Conjunta (</a:t>
            </a:r>
            <a:r>
              <a:rPr lang="es-SV" sz="2200" dirty="0" smtClean="0"/>
              <a:t>en esta gestión se debe de solicitar el asentimiento del otro cónyuge).</a:t>
            </a:r>
            <a:endParaRPr lang="es-ES" sz="2200" dirty="0"/>
          </a:p>
        </p:txBody>
      </p:sp>
      <p:sp>
        <p:nvSpPr>
          <p:cNvPr id="7" name="6 CuadroTexto"/>
          <p:cNvSpPr txBox="1"/>
          <p:nvPr/>
        </p:nvSpPr>
        <p:spPr>
          <a:xfrm>
            <a:off x="1357290" y="3964078"/>
            <a:ext cx="6286544" cy="1107996"/>
          </a:xfrm>
          <a:prstGeom prst="rect">
            <a:avLst/>
          </a:prstGeom>
          <a:noFill/>
        </p:spPr>
        <p:txBody>
          <a:bodyPr wrap="square" rtlCol="0">
            <a:spAutoFit/>
          </a:bodyPr>
          <a:lstStyle/>
          <a:p>
            <a:pPr algn="just">
              <a:buFont typeface="Wingdings" pitchFamily="2" charset="2"/>
              <a:buChar char="Ø"/>
            </a:pPr>
            <a:r>
              <a:rPr lang="es-MX" sz="2200" dirty="0" smtClean="0"/>
              <a:t> Gestión Indistinta (</a:t>
            </a:r>
            <a:r>
              <a:rPr lang="es-SV" sz="2200" dirty="0" smtClean="0"/>
              <a:t>regulado en Italia, en esta gestión el cónyuge que no es propietario del bien común puede transferirlo a su placer).</a:t>
            </a:r>
            <a:endParaRPr lang="es-ES" sz="2200" dirty="0"/>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plus(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Horizontal)">
                                      <p:cBhvr>
                                        <p:cTn id="12" dur="500"/>
                                        <p:tgtEl>
                                          <p:spTgt spid="5"/>
                                        </p:tgtEl>
                                      </p:cBhvr>
                                    </p:animEffect>
                                  </p:childTnLst>
                                </p:cTn>
                              </p:par>
                              <p:par>
                                <p:cTn id="13" presetID="16" presetClass="entr" presetSubtype="26"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barn(inHorizontal)">
                                      <p:cBhvr>
                                        <p:cTn id="15" dur="500"/>
                                        <p:tgtEl>
                                          <p:spTgt spid="6"/>
                                        </p:tgtEl>
                                      </p:cBhvr>
                                    </p:animEffect>
                                  </p:childTnLst>
                                </p:cTn>
                              </p:par>
                              <p:par>
                                <p:cTn id="16" presetID="16" presetClass="entr" presetSubtype="26" fill="hold" grpId="0" nodeType="with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barn(inHorizontal)">
                                      <p:cBhvr>
                                        <p:cTn id="18"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357158" y="371283"/>
            <a:ext cx="7929618" cy="1200329"/>
          </a:xfrm>
          <a:prstGeom prst="rect">
            <a:avLst/>
          </a:prstGeom>
          <a:noFill/>
        </p:spPr>
        <p:txBody>
          <a:bodyPr wrap="square" rtlCol="0">
            <a:spAutoFit/>
          </a:bodyPr>
          <a:lstStyle/>
          <a:p>
            <a:pPr algn="just"/>
            <a:r>
              <a:rPr lang="es-ES" sz="2400" dirty="0" smtClean="0">
                <a:solidFill>
                  <a:schemeClr val="accent2">
                    <a:lumMod val="75000"/>
                  </a:schemeClr>
                </a:solidFill>
              </a:rPr>
              <a:t>Según la extensión de los bienes, el régimen de comunidad diferida es:</a:t>
            </a:r>
          </a:p>
          <a:p>
            <a:pPr algn="just"/>
            <a:endParaRPr lang="es-ES" sz="2400" dirty="0">
              <a:solidFill>
                <a:schemeClr val="accent2">
                  <a:lumMod val="75000"/>
                </a:schemeClr>
              </a:solidFill>
            </a:endParaRPr>
          </a:p>
        </p:txBody>
      </p:sp>
      <p:sp>
        <p:nvSpPr>
          <p:cNvPr id="5" name="4 CuadroTexto"/>
          <p:cNvSpPr txBox="1"/>
          <p:nvPr/>
        </p:nvSpPr>
        <p:spPr>
          <a:xfrm>
            <a:off x="357158" y="1428737"/>
            <a:ext cx="8143932" cy="1169551"/>
          </a:xfrm>
          <a:prstGeom prst="rect">
            <a:avLst/>
          </a:prstGeom>
          <a:noFill/>
        </p:spPr>
        <p:txBody>
          <a:bodyPr wrap="square" rtlCol="0">
            <a:spAutoFit/>
          </a:bodyPr>
          <a:lstStyle/>
          <a:p>
            <a:pPr lvl="0" algn="just">
              <a:buFont typeface="Wingdings" pitchFamily="2" charset="2"/>
              <a:buChar char="Ø"/>
            </a:pPr>
            <a:r>
              <a:rPr lang="es-MX" sz="2200" dirty="0" smtClean="0"/>
              <a:t> </a:t>
            </a:r>
            <a:r>
              <a:rPr lang="es-ES" sz="2400" dirty="0" smtClean="0"/>
              <a:t>Comunidad universal (esta incluye a los bienes propios, por lo tanto se olvida totalmente de la dualidad de bienes).</a:t>
            </a:r>
          </a:p>
          <a:p>
            <a:pPr algn="just">
              <a:buFont typeface="Wingdings" pitchFamily="2" charset="2"/>
              <a:buChar char="Ø"/>
            </a:pPr>
            <a:endParaRPr lang="es-ES" sz="2200" dirty="0"/>
          </a:p>
        </p:txBody>
      </p:sp>
      <p:sp>
        <p:nvSpPr>
          <p:cNvPr id="6" name="5 CuadroTexto"/>
          <p:cNvSpPr txBox="1"/>
          <p:nvPr/>
        </p:nvSpPr>
        <p:spPr>
          <a:xfrm>
            <a:off x="357158" y="2592355"/>
            <a:ext cx="8215370" cy="1908215"/>
          </a:xfrm>
          <a:prstGeom prst="rect">
            <a:avLst/>
          </a:prstGeom>
          <a:noFill/>
        </p:spPr>
        <p:txBody>
          <a:bodyPr wrap="square" rtlCol="0">
            <a:spAutoFit/>
          </a:bodyPr>
          <a:lstStyle/>
          <a:p>
            <a:pPr lvl="0" algn="just">
              <a:buFont typeface="Wingdings" pitchFamily="2" charset="2"/>
              <a:buChar char="Ø"/>
            </a:pPr>
            <a:r>
              <a:rPr lang="es-MX" sz="2200" dirty="0" smtClean="0"/>
              <a:t> </a:t>
            </a:r>
            <a:r>
              <a:rPr lang="es-ES" sz="2400" dirty="0" smtClean="0"/>
              <a:t>Comunidad restringida a las ganancias (la ganancia se refiere a los bienes adquiridos después de la celebración del matrimonio a titulo oneroso, los cuales son bienes comunes).</a:t>
            </a:r>
          </a:p>
          <a:p>
            <a:pPr algn="just">
              <a:buFont typeface="Wingdings" pitchFamily="2" charset="2"/>
              <a:buChar char="Ø"/>
            </a:pPr>
            <a:endParaRPr lang="es-ES" sz="2200" dirty="0"/>
          </a:p>
        </p:txBody>
      </p:sp>
      <p:sp>
        <p:nvSpPr>
          <p:cNvPr id="7" name="6 CuadroTexto"/>
          <p:cNvSpPr txBox="1"/>
          <p:nvPr/>
        </p:nvSpPr>
        <p:spPr>
          <a:xfrm>
            <a:off x="357158" y="4429132"/>
            <a:ext cx="8072494" cy="1569660"/>
          </a:xfrm>
          <a:prstGeom prst="rect">
            <a:avLst/>
          </a:prstGeom>
          <a:noFill/>
        </p:spPr>
        <p:txBody>
          <a:bodyPr wrap="square" rtlCol="0">
            <a:spAutoFit/>
          </a:bodyPr>
          <a:lstStyle/>
          <a:p>
            <a:pPr algn="just">
              <a:buFont typeface="Wingdings" pitchFamily="2" charset="2"/>
              <a:buChar char="Ø"/>
            </a:pPr>
            <a:r>
              <a:rPr lang="es-MX" sz="2200" dirty="0" smtClean="0"/>
              <a:t> </a:t>
            </a:r>
            <a:r>
              <a:rPr lang="es-SV" sz="2400" dirty="0" smtClean="0"/>
              <a:t>Comunidad relativa a las ganancias y bienes muebles (se puede estipular que aparte de las ganancias sean incluidos también ciertos bienes muebles, para distribuirlos al final del régimen). </a:t>
            </a:r>
            <a:endParaRPr lang="es-ES" sz="2200" dirty="0"/>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edge">
                                      <p:cBhvr>
                                        <p:cTn id="12" dur="20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20"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wedge">
                                      <p:cBhvr>
                                        <p:cTn id="17" dur="20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20" presetClass="entr" presetSubtype="0"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wedge">
                                      <p:cBhvr>
                                        <p:cTn id="22"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928662" y="500042"/>
            <a:ext cx="7072362" cy="2800767"/>
          </a:xfrm>
          <a:prstGeom prst="rect">
            <a:avLst/>
          </a:prstGeom>
          <a:noFill/>
        </p:spPr>
        <p:txBody>
          <a:bodyPr wrap="square" rtlCol="0">
            <a:spAutoFit/>
          </a:bodyPr>
          <a:lstStyle/>
          <a:p>
            <a:pPr algn="just"/>
            <a:r>
              <a:rPr lang="es-ES" sz="2200" dirty="0" smtClean="0"/>
              <a:t>Por lo tanto como podemos observar el régimen de comunidad puede ser de diversas formas; ya que hay que tener en cuenta el principio de la autonomía de la voluntad de los cónyuges. </a:t>
            </a:r>
          </a:p>
          <a:p>
            <a:pPr algn="just"/>
            <a:r>
              <a:rPr lang="es-ES" sz="2200" dirty="0" smtClean="0"/>
              <a:t> </a:t>
            </a:r>
          </a:p>
          <a:p>
            <a:pPr algn="just"/>
            <a:r>
              <a:rPr lang="es-ES" sz="2200" dirty="0" smtClean="0"/>
              <a:t>Nuestro régimen de comunidad diferida es de gestión separada y restringida a las ganancias. </a:t>
            </a:r>
          </a:p>
          <a:p>
            <a:pPr algn="just"/>
            <a:endParaRPr lang="es-ES" sz="2200" dirty="0"/>
          </a:p>
        </p:txBody>
      </p:sp>
      <p:sp>
        <p:nvSpPr>
          <p:cNvPr id="5" name="4 CuadroTexto"/>
          <p:cNvSpPr txBox="1"/>
          <p:nvPr/>
        </p:nvSpPr>
        <p:spPr>
          <a:xfrm>
            <a:off x="714348" y="3948548"/>
            <a:ext cx="6643734" cy="2123658"/>
          </a:xfrm>
          <a:prstGeom prst="rect">
            <a:avLst/>
          </a:prstGeom>
          <a:noFill/>
        </p:spPr>
        <p:txBody>
          <a:bodyPr wrap="square" rtlCol="0">
            <a:spAutoFit/>
          </a:bodyPr>
          <a:lstStyle/>
          <a:p>
            <a:pPr algn="just"/>
            <a:r>
              <a:rPr lang="es-ES" sz="2200" dirty="0" smtClean="0"/>
              <a:t>Cada cónyuge tiene la libre administración y disposición de los bienes comunes, por lo tanto hay gestión separada, pero al momento de disolverse el régimen de comunidad diferida, en los efectos de esta disolución, se creara una gestión conjunta.</a:t>
            </a:r>
          </a:p>
          <a:p>
            <a:pPr algn="just"/>
            <a:endParaRPr lang="es-ES" sz="2200" dirty="0"/>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Horizontal)">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Archivos de programa\Microsoft Office\MEDIA\CAGCAT10\j0300840.wmf"/>
          <p:cNvPicPr>
            <a:picLocks noChangeAspect="1" noChangeArrowheads="1"/>
          </p:cNvPicPr>
          <p:nvPr/>
        </p:nvPicPr>
        <p:blipFill>
          <a:blip r:embed="rId2" cstate="print"/>
          <a:srcRect/>
          <a:stretch>
            <a:fillRect/>
          </a:stretch>
        </p:blipFill>
        <p:spPr bwMode="auto">
          <a:xfrm>
            <a:off x="2357422" y="1357298"/>
            <a:ext cx="4500594" cy="3786213"/>
          </a:xfrm>
          <a:prstGeom prst="rect">
            <a:avLst/>
          </a:prstGeom>
          <a:noFill/>
        </p:spPr>
      </p:pic>
    </p:spTree>
  </p:cSld>
  <p:clrMapOvr>
    <a:masterClrMapping/>
  </p:clrMapOvr>
  <p:transition spd="med">
    <p:fade thruBlk="1"/>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7972452" cy="1143000"/>
          </a:xfrm>
        </p:spPr>
        <p:txBody>
          <a:bodyPr/>
          <a:lstStyle/>
          <a:p>
            <a:r>
              <a:rPr lang="es-MX" dirty="0" smtClean="0"/>
              <a:t>Las Normas Pétreas del Régimen Patrimonial Primario:</a:t>
            </a:r>
            <a:endParaRPr lang="es-ES" dirty="0"/>
          </a:p>
        </p:txBody>
      </p:sp>
      <p:sp>
        <p:nvSpPr>
          <p:cNvPr id="4" name="3 CuadroTexto"/>
          <p:cNvSpPr txBox="1"/>
          <p:nvPr/>
        </p:nvSpPr>
        <p:spPr>
          <a:xfrm>
            <a:off x="214282" y="1714488"/>
            <a:ext cx="7715304" cy="430887"/>
          </a:xfrm>
          <a:prstGeom prst="rect">
            <a:avLst/>
          </a:prstGeom>
          <a:noFill/>
        </p:spPr>
        <p:txBody>
          <a:bodyPr wrap="square" rtlCol="0">
            <a:spAutoFit/>
          </a:bodyPr>
          <a:lstStyle/>
          <a:p>
            <a:pPr algn="just"/>
            <a:r>
              <a:rPr lang="es-MX" sz="2200" dirty="0" smtClean="0"/>
              <a:t>Las normas pétreas del Régimen Patrimonial Primario son:</a:t>
            </a:r>
            <a:endParaRPr lang="es-ES" sz="2200" dirty="0"/>
          </a:p>
        </p:txBody>
      </p:sp>
      <p:sp>
        <p:nvSpPr>
          <p:cNvPr id="5" name="4 CuadroTexto"/>
          <p:cNvSpPr txBox="1"/>
          <p:nvPr/>
        </p:nvSpPr>
        <p:spPr>
          <a:xfrm>
            <a:off x="428596" y="2500306"/>
            <a:ext cx="8001056" cy="769441"/>
          </a:xfrm>
          <a:prstGeom prst="rect">
            <a:avLst/>
          </a:prstGeom>
          <a:noFill/>
        </p:spPr>
        <p:txBody>
          <a:bodyPr wrap="square" rtlCol="0">
            <a:spAutoFit/>
          </a:bodyPr>
          <a:lstStyle/>
          <a:p>
            <a:pPr algn="just"/>
            <a:r>
              <a:rPr lang="es-MX" sz="2200" dirty="0" smtClean="0">
                <a:solidFill>
                  <a:schemeClr val="accent3">
                    <a:lumMod val="60000"/>
                    <a:lumOff val="40000"/>
                  </a:schemeClr>
                </a:solidFill>
              </a:rPr>
              <a:t>A) </a:t>
            </a:r>
            <a:r>
              <a:rPr lang="es-MX" sz="2200" dirty="0" smtClean="0"/>
              <a:t>Régimen de Contribución a los Gastos de la Familia (Articulo 38, Inciso 1 CF). </a:t>
            </a:r>
            <a:endParaRPr lang="es-ES" sz="2200" dirty="0"/>
          </a:p>
        </p:txBody>
      </p:sp>
      <p:sp>
        <p:nvSpPr>
          <p:cNvPr id="6" name="5 CuadroTexto"/>
          <p:cNvSpPr txBox="1"/>
          <p:nvPr/>
        </p:nvSpPr>
        <p:spPr>
          <a:xfrm>
            <a:off x="428596" y="3429000"/>
            <a:ext cx="8072494" cy="1446550"/>
          </a:xfrm>
          <a:prstGeom prst="rect">
            <a:avLst/>
          </a:prstGeom>
          <a:noFill/>
        </p:spPr>
        <p:txBody>
          <a:bodyPr wrap="square" rtlCol="0">
            <a:spAutoFit/>
          </a:bodyPr>
          <a:lstStyle/>
          <a:p>
            <a:pPr lvl="0" algn="just"/>
            <a:r>
              <a:rPr lang="es-MX" sz="2200" dirty="0" smtClean="0">
                <a:solidFill>
                  <a:schemeClr val="accent3">
                    <a:lumMod val="60000"/>
                    <a:lumOff val="40000"/>
                  </a:schemeClr>
                </a:solidFill>
              </a:rPr>
              <a:t>B) </a:t>
            </a:r>
            <a:r>
              <a:rPr lang="es-MX" sz="2200" dirty="0" smtClean="0"/>
              <a:t>Régimen de Responsabilidad Solidaria por Deudas contraídas para Sufragar los Gastos de la Familia. (Artículo 38, inciso 2 CF).</a:t>
            </a:r>
            <a:endParaRPr lang="es-ES" sz="2200" dirty="0" smtClean="0"/>
          </a:p>
          <a:p>
            <a:pPr algn="just"/>
            <a:endParaRPr lang="es-ES" sz="2200" dirty="0"/>
          </a:p>
        </p:txBody>
      </p:sp>
      <p:sp>
        <p:nvSpPr>
          <p:cNvPr id="7" name="6 CuadroTexto"/>
          <p:cNvSpPr txBox="1"/>
          <p:nvPr/>
        </p:nvSpPr>
        <p:spPr>
          <a:xfrm>
            <a:off x="428596" y="4659823"/>
            <a:ext cx="8143932" cy="769441"/>
          </a:xfrm>
          <a:prstGeom prst="rect">
            <a:avLst/>
          </a:prstGeom>
          <a:noFill/>
        </p:spPr>
        <p:txBody>
          <a:bodyPr wrap="square" rtlCol="0">
            <a:spAutoFit/>
          </a:bodyPr>
          <a:lstStyle/>
          <a:p>
            <a:pPr algn="just"/>
            <a:r>
              <a:rPr lang="es-MX" sz="2200" dirty="0" smtClean="0">
                <a:solidFill>
                  <a:schemeClr val="accent3">
                    <a:lumMod val="60000"/>
                    <a:lumOff val="40000"/>
                  </a:schemeClr>
                </a:solidFill>
              </a:rPr>
              <a:t>C) </a:t>
            </a:r>
            <a:r>
              <a:rPr lang="es-MX" sz="2200" dirty="0" smtClean="0"/>
              <a:t>Régimen de protección de la vivienda familiar (Articulo 46 CF).</a:t>
            </a:r>
            <a:endParaRPr lang="es-ES" sz="2200" dirty="0"/>
          </a:p>
        </p:txBody>
      </p:sp>
      <p:sp>
        <p:nvSpPr>
          <p:cNvPr id="8" name="7 CuadroTexto"/>
          <p:cNvSpPr txBox="1"/>
          <p:nvPr/>
        </p:nvSpPr>
        <p:spPr>
          <a:xfrm>
            <a:off x="500034" y="5702874"/>
            <a:ext cx="7786742" cy="769441"/>
          </a:xfrm>
          <a:prstGeom prst="rect">
            <a:avLst/>
          </a:prstGeom>
          <a:noFill/>
        </p:spPr>
        <p:txBody>
          <a:bodyPr wrap="square" rtlCol="0">
            <a:spAutoFit/>
          </a:bodyPr>
          <a:lstStyle/>
          <a:p>
            <a:pPr algn="ctr"/>
            <a:r>
              <a:rPr lang="es-MX" sz="2200" dirty="0" smtClean="0"/>
              <a:t>“ESTAS NORMAS CONSTITUYEN EL REGIMEN PATRIMONIAL PRIMARIO”</a:t>
            </a:r>
            <a:endParaRPr lang="es-ES" sz="2200" dirty="0"/>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ox(in)">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linds(horizontal)">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blinds(horizontal)">
                                      <p:cBhvr>
                                        <p:cTn id="22" dur="5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blinds(horizontal)">
                                      <p:cBhvr>
                                        <p:cTn id="27" dur="500"/>
                                        <p:tgtEl>
                                          <p:spTgt spid="7"/>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dissolve">
                                      <p:cBhvr>
                                        <p:cTn id="3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5" grpId="0"/>
      <p:bldP spid="6" grpId="0"/>
      <p:bldP spid="7" grpId="0"/>
      <p:bldP spid="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642910" y="1560032"/>
            <a:ext cx="7572428" cy="4154984"/>
          </a:xfrm>
          <a:prstGeom prst="rect">
            <a:avLst/>
          </a:prstGeom>
          <a:noFill/>
        </p:spPr>
        <p:txBody>
          <a:bodyPr wrap="square" rtlCol="0">
            <a:spAutoFit/>
          </a:bodyPr>
          <a:lstStyle/>
          <a:p>
            <a:pPr algn="just"/>
            <a:r>
              <a:rPr lang="es-MX" sz="2200" dirty="0" smtClean="0"/>
              <a:t>En el derecho comparado se habla de dos sistemas en régimen patrimonial: </a:t>
            </a:r>
            <a:endParaRPr lang="es-ES" sz="2200" dirty="0" smtClean="0"/>
          </a:p>
          <a:p>
            <a:pPr algn="just"/>
            <a:r>
              <a:rPr lang="es-MX" sz="2200" dirty="0" smtClean="0"/>
              <a:t> </a:t>
            </a:r>
            <a:endParaRPr lang="es-ES" sz="2200" dirty="0" smtClean="0"/>
          </a:p>
          <a:p>
            <a:pPr lvl="0" algn="just">
              <a:buFont typeface="Arial" pitchFamily="34" charset="0"/>
              <a:buChar char="•"/>
            </a:pPr>
            <a:r>
              <a:rPr lang="es-MX" sz="2200" dirty="0" smtClean="0"/>
              <a:t>Régimen legal.</a:t>
            </a:r>
            <a:endParaRPr lang="es-ES" sz="2200" dirty="0" smtClean="0"/>
          </a:p>
          <a:p>
            <a:pPr lvl="0" algn="just">
              <a:buFont typeface="Arial" pitchFamily="34" charset="0"/>
              <a:buChar char="•"/>
            </a:pPr>
            <a:r>
              <a:rPr lang="es-MX" sz="2200" dirty="0" smtClean="0"/>
              <a:t>Régimen convencional. </a:t>
            </a:r>
            <a:endParaRPr lang="es-ES" sz="2200" dirty="0" smtClean="0"/>
          </a:p>
          <a:p>
            <a:pPr algn="just"/>
            <a:r>
              <a:rPr lang="es-MX" sz="2200" dirty="0" smtClean="0"/>
              <a:t> </a:t>
            </a:r>
            <a:endParaRPr lang="es-ES" sz="2200" dirty="0" smtClean="0"/>
          </a:p>
          <a:p>
            <a:pPr algn="just"/>
            <a:r>
              <a:rPr lang="es-MX" sz="2200" dirty="0" smtClean="0"/>
              <a:t>El régimen patrimonial del matrimonio es un sistema de régimen convencional; nuestro legislador opto por este sistema ya que la da la opción a los contrayentes de poder elegir el régimen patrimonial del matrimonio.</a:t>
            </a:r>
            <a:endParaRPr lang="es-ES" sz="2200" dirty="0" smtClean="0"/>
          </a:p>
          <a:p>
            <a:pPr algn="just"/>
            <a:r>
              <a:rPr lang="es-MX" sz="2200" dirty="0" smtClean="0"/>
              <a:t> </a:t>
            </a:r>
            <a:endParaRPr lang="es-ES" sz="2200" dirty="0" smtClean="0"/>
          </a:p>
          <a:p>
            <a:pPr algn="just"/>
            <a:endParaRPr lang="es-ES" sz="2200" dirty="0"/>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500034" y="214291"/>
            <a:ext cx="8001056" cy="3816429"/>
          </a:xfrm>
          <a:prstGeom prst="rect">
            <a:avLst/>
          </a:prstGeom>
          <a:noFill/>
        </p:spPr>
        <p:txBody>
          <a:bodyPr wrap="square" rtlCol="0">
            <a:spAutoFit/>
          </a:bodyPr>
          <a:lstStyle/>
          <a:p>
            <a:pPr algn="just"/>
            <a:endParaRPr lang="es-MX" sz="2200" dirty="0" smtClean="0"/>
          </a:p>
          <a:p>
            <a:pPr algn="just"/>
            <a:r>
              <a:rPr lang="es-MX" sz="2200" dirty="0" smtClean="0"/>
              <a:t>Antes de la vigencia del Código de Familia, el que regulaba los regímenes patrimoniales era el Código Civil; regulaba específicamente el régimen patrimonial de separación de bienes y el de sociedad conyugal (ahora régimen de comunidad diferida); lo que se debe de tener en cuenta es que nuestros legisladores siempre nos han dado la facultad de elegir nuestro régimen patrimonial; por lo tanto siempre hemos tenido un régimen patrimonial con un sistema convencional.</a:t>
            </a:r>
            <a:endParaRPr lang="es-ES" sz="2200" dirty="0" smtClean="0"/>
          </a:p>
          <a:p>
            <a:pPr algn="just"/>
            <a:r>
              <a:rPr lang="es-MX" sz="2200" dirty="0" smtClean="0"/>
              <a:t> </a:t>
            </a:r>
            <a:endParaRPr lang="es-ES" sz="2200" dirty="0" smtClean="0"/>
          </a:p>
          <a:p>
            <a:pPr algn="just"/>
            <a:endParaRPr lang="es-ES" sz="2200" dirty="0"/>
          </a:p>
        </p:txBody>
      </p:sp>
      <p:sp>
        <p:nvSpPr>
          <p:cNvPr id="5" name="4 CuadroTexto"/>
          <p:cNvSpPr txBox="1"/>
          <p:nvPr/>
        </p:nvSpPr>
        <p:spPr>
          <a:xfrm>
            <a:off x="1142976" y="4305738"/>
            <a:ext cx="6286544" cy="2123658"/>
          </a:xfrm>
          <a:prstGeom prst="rect">
            <a:avLst/>
          </a:prstGeom>
          <a:noFill/>
        </p:spPr>
        <p:txBody>
          <a:bodyPr wrap="square" rtlCol="0">
            <a:spAutoFit/>
          </a:bodyPr>
          <a:lstStyle/>
          <a:p>
            <a:pPr algn="just"/>
            <a:r>
              <a:rPr lang="es-MX" sz="2200" dirty="0" smtClean="0"/>
              <a:t>El Código Civil establecía que el régimen patrimonial supletorio era el régimen de separación de bienes, ahora en nuestro código de familia el régimen patrimonial supletorio es el régimen de comunidad diferida. (Articulo 42 CF).</a:t>
            </a:r>
            <a:endParaRPr lang="es-ES" sz="2200" dirty="0" smtClean="0"/>
          </a:p>
          <a:p>
            <a:pPr algn="just"/>
            <a:endParaRPr lang="es-ES" sz="2200" dirty="0"/>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heckerboard(across)">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checkerboard(across)">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MX" dirty="0" smtClean="0"/>
              <a:t>Acuerdos Prematrimoniales (Jurisprudencia)</a:t>
            </a:r>
            <a:endParaRPr lang="es-ES" dirty="0"/>
          </a:p>
        </p:txBody>
      </p:sp>
      <p:sp>
        <p:nvSpPr>
          <p:cNvPr id="3" name="2 Marcador de contenido"/>
          <p:cNvSpPr>
            <a:spLocks noGrp="1"/>
          </p:cNvSpPr>
          <p:nvPr>
            <p:ph sz="quarter" idx="1"/>
          </p:nvPr>
        </p:nvSpPr>
        <p:spPr>
          <a:xfrm>
            <a:off x="457200" y="1957390"/>
            <a:ext cx="7467600" cy="3328998"/>
          </a:xfrm>
        </p:spPr>
        <p:txBody>
          <a:bodyPr/>
          <a:lstStyle/>
          <a:p>
            <a:r>
              <a:rPr lang="es-MX" dirty="0" smtClean="0"/>
              <a:t> Regulación.</a:t>
            </a:r>
          </a:p>
          <a:p>
            <a:r>
              <a:rPr lang="es-MX" dirty="0" smtClean="0"/>
              <a:t> Régimen de Relación y Trato. </a:t>
            </a:r>
          </a:p>
          <a:p>
            <a:r>
              <a:rPr lang="es-MX" dirty="0" smtClean="0"/>
              <a:t>Embarazo. </a:t>
            </a:r>
          </a:p>
          <a:p>
            <a:r>
              <a:rPr lang="es-MX" dirty="0" smtClean="0"/>
              <a:t>Indemnización si no se casan.</a:t>
            </a:r>
          </a:p>
          <a:p>
            <a:r>
              <a:rPr lang="es-MX" dirty="0" smtClean="0"/>
              <a:t> Indemnización por Daños y Perjuicios.</a:t>
            </a:r>
          </a:p>
          <a:p>
            <a:r>
              <a:rPr lang="es-MX" dirty="0" smtClean="0"/>
              <a:t> Gastos de los Preparativos de la Boda. </a:t>
            </a:r>
          </a:p>
          <a:p>
            <a:r>
              <a:rPr lang="es-MX" dirty="0" smtClean="0"/>
              <a:t> Paternidad.</a:t>
            </a:r>
            <a:endParaRPr lang="es-ES" dirty="0"/>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diamond(in)">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diamond(in)">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diamond(in)">
                                      <p:cBhvr>
                                        <p:cTn id="22" dur="2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8" presetClass="entr" presetSubtype="16"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diamond(in)">
                                      <p:cBhvr>
                                        <p:cTn id="27" dur="20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8" presetClass="entr" presetSubtype="16"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diamond(in)">
                                      <p:cBhvr>
                                        <p:cTn id="32" dur="20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8" presetClass="entr" presetSubtype="16"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diamond(in)">
                                      <p:cBhvr>
                                        <p:cTn id="37" dur="20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8" presetClass="entr" presetSubtype="16"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diamond(in)">
                                      <p:cBhvr>
                                        <p:cTn id="42"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57158" y="1439834"/>
            <a:ext cx="6715172" cy="631844"/>
          </a:xfrm>
        </p:spPr>
        <p:txBody>
          <a:bodyPr>
            <a:normAutofit/>
          </a:bodyPr>
          <a:lstStyle/>
          <a:p>
            <a:r>
              <a:rPr lang="es-MX" dirty="0" smtClean="0"/>
              <a:t>Clases de Regímenes Patrimoniales:</a:t>
            </a:r>
            <a:endParaRPr lang="es-ES" dirty="0"/>
          </a:p>
        </p:txBody>
      </p:sp>
      <p:sp>
        <p:nvSpPr>
          <p:cNvPr id="4" name="3 CuadroTexto"/>
          <p:cNvSpPr txBox="1"/>
          <p:nvPr/>
        </p:nvSpPr>
        <p:spPr>
          <a:xfrm>
            <a:off x="928662" y="2928934"/>
            <a:ext cx="5715040" cy="430887"/>
          </a:xfrm>
          <a:prstGeom prst="rect">
            <a:avLst/>
          </a:prstGeom>
          <a:noFill/>
        </p:spPr>
        <p:txBody>
          <a:bodyPr wrap="square" rtlCol="0">
            <a:spAutoFit/>
          </a:bodyPr>
          <a:lstStyle/>
          <a:p>
            <a:pPr>
              <a:buFont typeface="Wingdings" pitchFamily="2" charset="2"/>
              <a:buChar char="v"/>
            </a:pPr>
            <a:r>
              <a:rPr lang="es-MX" sz="2200" dirty="0" smtClean="0"/>
              <a:t> Separación de Bienes (Articulo 48 CF).</a:t>
            </a:r>
            <a:endParaRPr lang="es-ES" sz="2200" dirty="0"/>
          </a:p>
        </p:txBody>
      </p:sp>
      <p:sp>
        <p:nvSpPr>
          <p:cNvPr id="5" name="4 CuadroTexto"/>
          <p:cNvSpPr txBox="1"/>
          <p:nvPr/>
        </p:nvSpPr>
        <p:spPr>
          <a:xfrm>
            <a:off x="928662" y="3916924"/>
            <a:ext cx="6858048" cy="430887"/>
          </a:xfrm>
          <a:prstGeom prst="rect">
            <a:avLst/>
          </a:prstGeom>
          <a:noFill/>
        </p:spPr>
        <p:txBody>
          <a:bodyPr wrap="square" rtlCol="0">
            <a:spAutoFit/>
          </a:bodyPr>
          <a:lstStyle/>
          <a:p>
            <a:pPr>
              <a:buFont typeface="Wingdings" pitchFamily="2" charset="2"/>
              <a:buChar char="v"/>
            </a:pPr>
            <a:r>
              <a:rPr lang="es-MX" sz="2200" dirty="0" smtClean="0"/>
              <a:t> Participación en las Ganancias (Articulo 51 CF).</a:t>
            </a:r>
            <a:endParaRPr lang="es-ES" sz="2200" dirty="0"/>
          </a:p>
        </p:txBody>
      </p:sp>
      <p:sp>
        <p:nvSpPr>
          <p:cNvPr id="6" name="5 CuadroTexto"/>
          <p:cNvSpPr txBox="1"/>
          <p:nvPr/>
        </p:nvSpPr>
        <p:spPr>
          <a:xfrm>
            <a:off x="928662" y="4998377"/>
            <a:ext cx="5195926" cy="430887"/>
          </a:xfrm>
          <a:prstGeom prst="rect">
            <a:avLst/>
          </a:prstGeom>
          <a:noFill/>
        </p:spPr>
        <p:txBody>
          <a:bodyPr wrap="square" rtlCol="0">
            <a:spAutoFit/>
          </a:bodyPr>
          <a:lstStyle/>
          <a:p>
            <a:pPr>
              <a:buFont typeface="Wingdings" pitchFamily="2" charset="2"/>
              <a:buChar char="v"/>
            </a:pPr>
            <a:r>
              <a:rPr lang="es-MX" sz="2200" dirty="0" smtClean="0"/>
              <a:t> Comunidad Diferida (Articulo 62 CF).</a:t>
            </a:r>
            <a:endParaRPr lang="es-ES" sz="2200" dirty="0"/>
          </a:p>
        </p:txBody>
      </p:sp>
      <p:sp>
        <p:nvSpPr>
          <p:cNvPr id="7" name="6 CuadroTexto"/>
          <p:cNvSpPr txBox="1"/>
          <p:nvPr/>
        </p:nvSpPr>
        <p:spPr>
          <a:xfrm>
            <a:off x="4429124" y="5929330"/>
            <a:ext cx="3357586" cy="430887"/>
          </a:xfrm>
          <a:prstGeom prst="rect">
            <a:avLst/>
          </a:prstGeom>
          <a:noFill/>
        </p:spPr>
        <p:txBody>
          <a:bodyPr wrap="square" rtlCol="0">
            <a:spAutoFit/>
          </a:bodyPr>
          <a:lstStyle/>
          <a:p>
            <a:r>
              <a:rPr lang="es-MX" sz="2200" dirty="0" smtClean="0"/>
              <a:t>“Otro tipo de Acuerdos”.-</a:t>
            </a:r>
            <a:endParaRPr lang="es-ES" sz="2200" dirty="0"/>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linds(horizontal)">
                                      <p:cBhvr>
                                        <p:cTn id="12" dur="500"/>
                                        <p:tgtEl>
                                          <p:spTgt spid="4"/>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blinds(horizontal)">
                                      <p:cBhvr>
                                        <p:cTn id="15" dur="500"/>
                                        <p:tgtEl>
                                          <p:spTgt spid="5"/>
                                        </p:tgtEl>
                                      </p:cBhvr>
                                    </p:animEffect>
                                  </p:childTnLst>
                                </p:cTn>
                              </p:par>
                              <p:par>
                                <p:cTn id="16" presetID="3" presetClass="entr" presetSubtype="10" fill="hold" grpId="0" nodeType="with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blinds(horizontal)">
                                      <p:cBhvr>
                                        <p:cTn id="18" dur="500"/>
                                        <p:tgtEl>
                                          <p:spTgt spid="6"/>
                                        </p:tgtEl>
                                      </p:cBhvr>
                                    </p:animEffect>
                                  </p:childTnLst>
                                </p:cTn>
                              </p:par>
                            </p:childTnLst>
                          </p:cTn>
                        </p:par>
                      </p:childTnLst>
                    </p:cTn>
                  </p:par>
                  <p:par>
                    <p:cTn id="19" fill="hold">
                      <p:stCondLst>
                        <p:cond delay="indefinite"/>
                      </p:stCondLst>
                      <p:childTnLst>
                        <p:par>
                          <p:cTn id="20" fill="hold">
                            <p:stCondLst>
                              <p:cond delay="0"/>
                            </p:stCondLst>
                            <p:childTnLst>
                              <p:par>
                                <p:cTn id="21" presetID="8" presetClass="entr" presetSubtype="16"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animEffect transition="in" filter="diamond(in)">
                                      <p:cBhvr>
                                        <p:cTn id="23"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5" grpId="0"/>
      <p:bldP spid="6" grpId="0"/>
      <p:bldP spid="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571480"/>
            <a:ext cx="4257676" cy="560406"/>
          </a:xfrm>
        </p:spPr>
        <p:txBody>
          <a:bodyPr>
            <a:normAutofit/>
          </a:bodyPr>
          <a:lstStyle/>
          <a:p>
            <a:r>
              <a:rPr lang="es-MX" dirty="0" smtClean="0"/>
              <a:t>Separación de Bienes:</a:t>
            </a:r>
            <a:endParaRPr lang="es-ES" dirty="0"/>
          </a:p>
        </p:txBody>
      </p:sp>
      <p:sp>
        <p:nvSpPr>
          <p:cNvPr id="4" name="3 CuadroTexto"/>
          <p:cNvSpPr txBox="1"/>
          <p:nvPr/>
        </p:nvSpPr>
        <p:spPr>
          <a:xfrm>
            <a:off x="571472" y="2324109"/>
            <a:ext cx="7572428" cy="2462213"/>
          </a:xfrm>
          <a:prstGeom prst="rect">
            <a:avLst/>
          </a:prstGeom>
          <a:noFill/>
        </p:spPr>
        <p:txBody>
          <a:bodyPr wrap="square" rtlCol="0">
            <a:spAutoFit/>
          </a:bodyPr>
          <a:lstStyle/>
          <a:p>
            <a:pPr algn="just"/>
            <a:r>
              <a:rPr lang="es-ES" sz="2200" b="1" u="sng" dirty="0" smtClean="0"/>
              <a:t>“Art. 48.-</a:t>
            </a:r>
            <a:r>
              <a:rPr lang="es-ES" sz="2200" dirty="0" smtClean="0"/>
              <a:t> En el régimen de separación de bienes cada cónyuge conserva la propiedad, la administración y la libre disposición de los bienes que tuviere al contraer matrimonio, de los que adquiera durante él a cualquier título y de los frutos de unos y otros, salvo lo dispuesto en el artículo 46.”</a:t>
            </a:r>
          </a:p>
          <a:p>
            <a:pPr algn="just"/>
            <a:endParaRPr lang="es-ES" sz="2200" dirty="0"/>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additive="base">
                                        <p:cTn id="12" dur="500" fill="hold"/>
                                        <p:tgtEl>
                                          <p:spTgt spid="4"/>
                                        </p:tgtEl>
                                        <p:attrNameLst>
                                          <p:attrName>ppt_x</p:attrName>
                                        </p:attrNameLst>
                                      </p:cBhvr>
                                      <p:tavLst>
                                        <p:tav tm="0">
                                          <p:val>
                                            <p:strVal val="#ppt_x"/>
                                          </p:val>
                                        </p:tav>
                                        <p:tav tm="100000">
                                          <p:val>
                                            <p:strVal val="#ppt_x"/>
                                          </p:val>
                                        </p:tav>
                                      </p:tavLst>
                                    </p:anim>
                                    <p:anim calcmode="lin" valueType="num">
                                      <p:cBhvr additive="base">
                                        <p:cTn id="13"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571472" y="1594199"/>
            <a:ext cx="7500990" cy="3477875"/>
          </a:xfrm>
          <a:prstGeom prst="rect">
            <a:avLst/>
          </a:prstGeom>
          <a:noFill/>
        </p:spPr>
        <p:txBody>
          <a:bodyPr wrap="square" rtlCol="0">
            <a:spAutoFit/>
          </a:bodyPr>
          <a:lstStyle/>
          <a:p>
            <a:pPr algn="just"/>
            <a:r>
              <a:rPr lang="es-ES" sz="2200" dirty="0" smtClean="0"/>
              <a:t>Este era en el </a:t>
            </a:r>
            <a:r>
              <a:rPr lang="es-ES" sz="2200" dirty="0" smtClean="0"/>
              <a:t>Código </a:t>
            </a:r>
            <a:r>
              <a:rPr lang="es-ES" sz="2200" dirty="0" smtClean="0"/>
              <a:t>C</a:t>
            </a:r>
            <a:r>
              <a:rPr lang="es-ES" sz="2200" dirty="0" smtClean="0"/>
              <a:t>ivil</a:t>
            </a:r>
            <a:r>
              <a:rPr lang="es-ES" sz="2200" dirty="0" smtClean="0"/>
              <a:t>, el régimen legal supletorio; es decir que a falta de acuerdo entre los contrayentes, en cuanto al régimen patrimonial, la ley le señala uno.</a:t>
            </a:r>
          </a:p>
          <a:p>
            <a:pPr algn="just"/>
            <a:r>
              <a:rPr lang="es-ES" sz="2200" dirty="0" smtClean="0"/>
              <a:t> </a:t>
            </a:r>
          </a:p>
          <a:p>
            <a:pPr algn="just"/>
            <a:r>
              <a:rPr lang="es-ES" sz="2200" dirty="0" smtClean="0"/>
              <a:t>Todos los matrimonios celebrados antes de la vigencia del </a:t>
            </a:r>
            <a:r>
              <a:rPr lang="es-ES" sz="2200" dirty="0" smtClean="0"/>
              <a:t>Código </a:t>
            </a:r>
            <a:r>
              <a:rPr lang="es-ES" sz="2200" dirty="0" smtClean="0"/>
              <a:t>de </a:t>
            </a:r>
            <a:r>
              <a:rPr lang="es-ES" sz="2200" dirty="0" smtClean="0"/>
              <a:t>Familia </a:t>
            </a:r>
            <a:r>
              <a:rPr lang="es-ES" sz="2200" dirty="0" smtClean="0"/>
              <a:t>(primero de octubre de 1994), si no se especificaron cual era el régimen patrimonial que los regirá, tendrán impuesto el régimen de separación de bienes.</a:t>
            </a:r>
          </a:p>
          <a:p>
            <a:pPr algn="just"/>
            <a:endParaRPr lang="es-ES" sz="2200" dirty="0"/>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irador">
  <a:themeElements>
    <a:clrScheme name="Mirador">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Mirador">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Mirador">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97</TotalTime>
  <Words>1171</Words>
  <Application>Microsoft Office PowerPoint</Application>
  <PresentationFormat>Presentación en pantalla (4:3)</PresentationFormat>
  <Paragraphs>112</Paragraphs>
  <Slides>25</Slides>
  <Notes>0</Notes>
  <HiddenSlides>0</HiddenSlides>
  <MMClips>0</MMClips>
  <ScaleCrop>false</ScaleCrop>
  <HeadingPairs>
    <vt:vector size="4" baseType="variant">
      <vt:variant>
        <vt:lpstr>Tema</vt:lpstr>
      </vt:variant>
      <vt:variant>
        <vt:i4>1</vt:i4>
      </vt:variant>
      <vt:variant>
        <vt:lpstr>Títulos de diapositiva</vt:lpstr>
      </vt:variant>
      <vt:variant>
        <vt:i4>25</vt:i4>
      </vt:variant>
    </vt:vector>
  </HeadingPairs>
  <TitlesOfParts>
    <vt:vector size="26" baseType="lpstr">
      <vt:lpstr>Mirador</vt:lpstr>
      <vt:lpstr>REGIMENES PATRIMONIALES</vt:lpstr>
      <vt:lpstr>Efectos Patrimoniales del Matrimonio:</vt:lpstr>
      <vt:lpstr>Las Normas Pétreas del Régimen Patrimonial Primario:</vt:lpstr>
      <vt:lpstr>Diapositiva 4</vt:lpstr>
      <vt:lpstr>Diapositiva 5</vt:lpstr>
      <vt:lpstr>Acuerdos Prematrimoniales (Jurisprudencia)</vt:lpstr>
      <vt:lpstr>Clases de Regímenes Patrimoniales:</vt:lpstr>
      <vt:lpstr>Separación de Bienes:</vt:lpstr>
      <vt:lpstr>Diapositiva 9</vt:lpstr>
      <vt:lpstr>Diapositiva 10</vt:lpstr>
      <vt:lpstr>Participación en las Ganancias:</vt:lpstr>
      <vt:lpstr>Diapositiva 12</vt:lpstr>
      <vt:lpstr>Diapositiva 13</vt:lpstr>
      <vt:lpstr>Diapositiva 14</vt:lpstr>
      <vt:lpstr>Por ejemplo:</vt:lpstr>
      <vt:lpstr>Comunidad Diferida:</vt:lpstr>
      <vt:lpstr>Diapositiva 17</vt:lpstr>
      <vt:lpstr>Diapositiva 18</vt:lpstr>
      <vt:lpstr>Diapositiva 19</vt:lpstr>
      <vt:lpstr>Diapositiva 20</vt:lpstr>
      <vt:lpstr>Diapositiva 21</vt:lpstr>
      <vt:lpstr>Diapositiva 22</vt:lpstr>
      <vt:lpstr>Diapositiva 23</vt:lpstr>
      <vt:lpstr>Diapositiva 24</vt:lpstr>
      <vt:lpstr>Diapositiva 25</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REGIMENES PATRIMONIALES</dc:title>
  <dc:creator>ethernandez</dc:creator>
  <cp:lastModifiedBy>jmata</cp:lastModifiedBy>
  <cp:revision>24</cp:revision>
  <dcterms:created xsi:type="dcterms:W3CDTF">2012-10-19T16:51:35Z</dcterms:created>
  <dcterms:modified xsi:type="dcterms:W3CDTF">2012-11-09T20:16:26Z</dcterms:modified>
</cp:coreProperties>
</file>