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3" r:id="rId8"/>
    <p:sldId id="262" r:id="rId9"/>
    <p:sldId id="264" r:id="rId10"/>
  </p:sldIdLst>
  <p:sldSz cx="9144000" cy="6858000" type="screen4x3"/>
  <p:notesSz cx="6856413" cy="9083675"/>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4" d="100"/>
          <a:sy n="104" d="100"/>
        </p:scale>
        <p:origin x="-72" y="-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4025"/>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idx="1"/>
          </p:nvPr>
        </p:nvSpPr>
        <p:spPr>
          <a:xfrm>
            <a:off x="3883025" y="0"/>
            <a:ext cx="2971800" cy="454025"/>
          </a:xfrm>
          <a:prstGeom prst="rect">
            <a:avLst/>
          </a:prstGeom>
        </p:spPr>
        <p:txBody>
          <a:bodyPr vert="horz" lIns="91440" tIns="45720" rIns="91440" bIns="45720" rtlCol="0"/>
          <a:lstStyle>
            <a:lvl1pPr algn="r">
              <a:defRPr sz="1200"/>
            </a:lvl1pPr>
          </a:lstStyle>
          <a:p>
            <a:pPr>
              <a:defRPr/>
            </a:pPr>
            <a:fld id="{08B63945-AD60-43A2-8B0D-F60B7D6407D0}" type="datetimeFigureOut">
              <a:rPr lang="es-ES"/>
              <a:pPr>
                <a:defRPr/>
              </a:pPr>
              <a:t>29/08/2013</a:t>
            </a:fld>
            <a:endParaRPr lang="es-ES"/>
          </a:p>
        </p:txBody>
      </p:sp>
      <p:sp>
        <p:nvSpPr>
          <p:cNvPr id="4" name="3 Marcador de imagen de diapositiva"/>
          <p:cNvSpPr>
            <a:spLocks noGrp="1" noRot="1" noChangeAspect="1"/>
          </p:cNvSpPr>
          <p:nvPr>
            <p:ph type="sldImg" idx="2"/>
          </p:nvPr>
        </p:nvSpPr>
        <p:spPr>
          <a:xfrm>
            <a:off x="1157288" y="681038"/>
            <a:ext cx="4541837" cy="3406775"/>
          </a:xfrm>
          <a:prstGeom prst="rect">
            <a:avLst/>
          </a:prstGeom>
          <a:noFill/>
          <a:ln w="12700">
            <a:solidFill>
              <a:prstClr val="black"/>
            </a:solidFill>
          </a:ln>
        </p:spPr>
        <p:txBody>
          <a:bodyPr vert="horz" lIns="91440" tIns="45720" rIns="91440" bIns="45720" rtlCol="0" anchor="ctr"/>
          <a:lstStyle/>
          <a:p>
            <a:pPr lvl="0"/>
            <a:endParaRPr lang="es-ES" noProof="0" smtClean="0"/>
          </a:p>
        </p:txBody>
      </p:sp>
      <p:sp>
        <p:nvSpPr>
          <p:cNvPr id="5" name="4 Marcador de notas"/>
          <p:cNvSpPr>
            <a:spLocks noGrp="1"/>
          </p:cNvSpPr>
          <p:nvPr>
            <p:ph type="body" sz="quarter" idx="3"/>
          </p:nvPr>
        </p:nvSpPr>
        <p:spPr>
          <a:xfrm>
            <a:off x="685800" y="4314825"/>
            <a:ext cx="5484813" cy="4087813"/>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6" name="5 Marcador de pie de página"/>
          <p:cNvSpPr>
            <a:spLocks noGrp="1"/>
          </p:cNvSpPr>
          <p:nvPr>
            <p:ph type="ftr" sz="quarter" idx="4"/>
          </p:nvPr>
        </p:nvSpPr>
        <p:spPr>
          <a:xfrm>
            <a:off x="0" y="8628063"/>
            <a:ext cx="2971800" cy="454025"/>
          </a:xfrm>
          <a:prstGeom prst="rect">
            <a:avLst/>
          </a:prstGeom>
        </p:spPr>
        <p:txBody>
          <a:bodyPr vert="horz" lIns="91440" tIns="45720" rIns="91440" bIns="45720" rtlCol="0" anchor="b"/>
          <a:lstStyle>
            <a:lvl1pPr algn="l">
              <a:defRPr sz="1200"/>
            </a:lvl1pPr>
          </a:lstStyle>
          <a:p>
            <a:pPr>
              <a:defRPr/>
            </a:pPr>
            <a:endParaRPr lang="es-ES"/>
          </a:p>
        </p:txBody>
      </p:sp>
      <p:sp>
        <p:nvSpPr>
          <p:cNvPr id="7" name="6 Marcador de número de diapositiva"/>
          <p:cNvSpPr>
            <a:spLocks noGrp="1"/>
          </p:cNvSpPr>
          <p:nvPr>
            <p:ph type="sldNum" sz="quarter" idx="5"/>
          </p:nvPr>
        </p:nvSpPr>
        <p:spPr>
          <a:xfrm>
            <a:off x="3883025" y="8628063"/>
            <a:ext cx="2971800" cy="454025"/>
          </a:xfrm>
          <a:prstGeom prst="rect">
            <a:avLst/>
          </a:prstGeom>
        </p:spPr>
        <p:txBody>
          <a:bodyPr vert="horz" lIns="91440" tIns="45720" rIns="91440" bIns="45720" rtlCol="0" anchor="b"/>
          <a:lstStyle>
            <a:lvl1pPr algn="r">
              <a:defRPr sz="1200"/>
            </a:lvl1pPr>
          </a:lstStyle>
          <a:p>
            <a:pPr>
              <a:defRPr/>
            </a:pPr>
            <a:fld id="{D779B2C2-D648-496F-ACE5-E9DEC02AE600}"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291" name="2 Marcador de notas"/>
          <p:cNvSpPr>
            <a:spLocks noGrp="1"/>
          </p:cNvSpPr>
          <p:nvPr>
            <p:ph type="body" idx="1"/>
          </p:nvPr>
        </p:nvSpPr>
        <p:spPr bwMode="auto">
          <a:noFill/>
        </p:spPr>
        <p:txBody>
          <a:bodyPr wrap="square" numCol="1" anchor="t" anchorCtr="0" compatLnSpc="1">
            <a:prstTxWarp prst="textNoShape">
              <a:avLst/>
            </a:prstTxWarp>
          </a:bodyPr>
          <a:lstStyle/>
          <a:p>
            <a:pPr algn="ctr" eaLnBrk="1" hangingPunct="1">
              <a:spcBef>
                <a:spcPct val="0"/>
              </a:spcBef>
            </a:pPr>
            <a:endParaRPr lang="es-ES_tradnl" smtClean="0"/>
          </a:p>
          <a:p>
            <a:pPr eaLnBrk="1" hangingPunct="1">
              <a:spcBef>
                <a:spcPct val="0"/>
              </a:spcBef>
            </a:pPr>
            <a:endParaRPr lang="es-ES_tradnl" smtClean="0"/>
          </a:p>
          <a:p>
            <a:pPr eaLnBrk="1" hangingPunct="1">
              <a:spcBef>
                <a:spcPct val="0"/>
              </a:spcBef>
            </a:pPr>
            <a:endParaRPr lang="es-ES_tradnl" smtClean="0"/>
          </a:p>
          <a:p>
            <a:pPr eaLnBrk="1" hangingPunct="1">
              <a:spcBef>
                <a:spcPct val="0"/>
              </a:spcBef>
            </a:pPr>
            <a:endParaRPr lang="es-ES_tradnl" smtClean="0"/>
          </a:p>
          <a:p>
            <a:pPr eaLnBrk="1" hangingPunct="1">
              <a:spcBef>
                <a:spcPct val="0"/>
              </a:spcBef>
            </a:pPr>
            <a:endParaRPr lang="es-ES" smtClean="0"/>
          </a:p>
        </p:txBody>
      </p:sp>
      <p:sp>
        <p:nvSpPr>
          <p:cNvPr id="122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075D8BF-407F-4732-99B9-BA2BAF682E59}" type="slidenum">
              <a:rPr lang="es-ES" smtClean="0"/>
              <a:pPr/>
              <a:t>6</a:t>
            </a:fld>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31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smtClean="0"/>
          </a:p>
        </p:txBody>
      </p:sp>
      <p:sp>
        <p:nvSpPr>
          <p:cNvPr id="1331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6A6510-3502-4916-9379-5151B937D29B}" type="slidenum">
              <a:rPr lang="es-ES" smtClean="0"/>
              <a:pPr/>
              <a:t>7</a:t>
            </a:fld>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81A40217-2F65-43AC-8EE5-10507CC0AB45}" type="datetimeFigureOut">
              <a:rPr lang="es-ES"/>
              <a:pPr>
                <a:defRPr/>
              </a:pPr>
              <a:t>29/08/2013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EA65F49-E388-4C74-B645-91B9E0E98ADA}"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4ADF423D-8E86-4205-BAA8-E6262D319BEB}" type="datetimeFigureOut">
              <a:rPr lang="es-ES"/>
              <a:pPr>
                <a:defRPr/>
              </a:pPr>
              <a:t>29/08/2013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18A2F4C-9356-456E-B175-C926B60F1EB1}"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6476D051-00D1-4C1B-9B13-947F664F1DDB}" type="datetimeFigureOut">
              <a:rPr lang="es-ES"/>
              <a:pPr>
                <a:defRPr/>
              </a:pPr>
              <a:t>29/08/2013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CB3AC11-77DB-447B-955F-4F4C388C20A0}"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85FC5A69-342E-4BD2-926E-551E4C193822}" type="datetimeFigureOut">
              <a:rPr lang="es-ES"/>
              <a:pPr>
                <a:defRPr/>
              </a:pPr>
              <a:t>29/08/2013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3D53A9A-51B5-4147-8E4C-4257353E17C4}"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E627449E-9D51-4508-8543-A0D815A75D69}" type="datetimeFigureOut">
              <a:rPr lang="es-ES"/>
              <a:pPr>
                <a:defRPr/>
              </a:pPr>
              <a:t>29/08/2013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D58DB72C-F806-4CD2-9E41-1DA803DB8EDD}"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803136E9-AA36-4204-AA6E-BC20E903A8D7}" type="datetimeFigureOut">
              <a:rPr lang="es-ES"/>
              <a:pPr>
                <a:defRPr/>
              </a:pPr>
              <a:t>29/08/2013</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3CE547BC-095F-4019-87D5-25A5E8C8CA03}"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967782C4-4292-4348-BA7E-3CCBE7D83099}" type="datetimeFigureOut">
              <a:rPr lang="es-ES"/>
              <a:pPr>
                <a:defRPr/>
              </a:pPr>
              <a:t>29/08/2013</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46DEC25F-1E65-42A2-9D24-96947E07C74B}"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457E718C-432C-4F86-B1FA-74A2A14711CD}" type="datetimeFigureOut">
              <a:rPr lang="es-ES"/>
              <a:pPr>
                <a:defRPr/>
              </a:pPr>
              <a:t>29/08/2013</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84A068F9-317A-45C6-B0F4-408E4ADE6763}"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B6C09AB0-C4CB-46E1-A67D-704B7CFAE4B5}" type="datetimeFigureOut">
              <a:rPr lang="es-ES"/>
              <a:pPr>
                <a:defRPr/>
              </a:pPr>
              <a:t>29/08/2013</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63E4BEDF-D50A-4DC1-ACF7-93541940CD55}"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BEA7B1AE-CFD0-4189-B86D-55EC167F543E}" type="datetimeFigureOut">
              <a:rPr lang="es-ES"/>
              <a:pPr>
                <a:defRPr/>
              </a:pPr>
              <a:t>29/08/2013</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33584568-57BF-4CD8-B80C-0A3EC9F5C18E}"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B7EED83D-0B95-487F-957B-69AE1D880D50}" type="datetimeFigureOut">
              <a:rPr lang="es-ES"/>
              <a:pPr>
                <a:defRPr/>
              </a:pPr>
              <a:t>29/08/2013</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3771DE54-4DF0-48CD-8688-4D955CD29C21}"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5F29CDB-D901-40B1-9F50-A3805ED1A720}" type="datetimeFigureOut">
              <a:rPr lang="es-ES"/>
              <a:pPr>
                <a:defRPr/>
              </a:pPr>
              <a:t>29/08/2013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183C4EF-FBF7-46A2-AFEC-BD886A7A44A2}"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3 Título"/>
          <p:cNvSpPr>
            <a:spLocks noGrp="1"/>
          </p:cNvSpPr>
          <p:nvPr>
            <p:ph type="ctrTitle"/>
          </p:nvPr>
        </p:nvSpPr>
        <p:spPr/>
        <p:txBody>
          <a:bodyPr/>
          <a:lstStyle/>
          <a:p>
            <a:pPr eaLnBrk="1" hangingPunct="1"/>
            <a:r>
              <a:rPr lang="es-ES_tradnl" smtClean="0"/>
              <a:t>LOS TESTIMONIOS</a:t>
            </a:r>
            <a:endParaRPr lang="es-ES" smtClean="0"/>
          </a:p>
        </p:txBody>
      </p:sp>
      <p:sp>
        <p:nvSpPr>
          <p:cNvPr id="5" name="4 Subtítulo"/>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s-ES_tradnl" dirty="0" smtClean="0"/>
              <a:t>Curso de Derecho Notarial</a:t>
            </a:r>
          </a:p>
          <a:p>
            <a:pPr eaLnBrk="1" fontAlgn="auto" hangingPunct="1">
              <a:spcAft>
                <a:spcPts val="0"/>
              </a:spcAft>
              <a:buFont typeface="Arial" pitchFamily="34" charset="0"/>
              <a:buNone/>
              <a:defRPr/>
            </a:pPr>
            <a:r>
              <a:rPr lang="es-ES" dirty="0" err="1" smtClean="0"/>
              <a:t>Dr</a:t>
            </a:r>
            <a:r>
              <a:rPr lang="es-ES" smtClean="0"/>
              <a:t> Ascencio </a:t>
            </a:r>
            <a:r>
              <a:rPr lang="es-ES" dirty="0" smtClean="0"/>
              <a:t>Hernández</a:t>
            </a:r>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1 Título"/>
          <p:cNvSpPr>
            <a:spLocks noGrp="1"/>
          </p:cNvSpPr>
          <p:nvPr>
            <p:ph type="title"/>
          </p:nvPr>
        </p:nvSpPr>
        <p:spPr/>
        <p:txBody>
          <a:bodyPr/>
          <a:lstStyle/>
          <a:p>
            <a:pPr eaLnBrk="1" hangingPunct="1"/>
            <a:r>
              <a:rPr lang="es-ES_tradnl" smtClean="0"/>
              <a:t>DEFINICION</a:t>
            </a:r>
            <a:endParaRPr lang="es-ES" smtClean="0"/>
          </a:p>
        </p:txBody>
      </p:sp>
      <p:sp>
        <p:nvSpPr>
          <p:cNvPr id="3" name="2 Marcador de contenido"/>
          <p:cNvSpPr>
            <a:spLocks noGrp="1"/>
          </p:cNvSpPr>
          <p:nvPr>
            <p:ph idx="1"/>
          </p:nvPr>
        </p:nvSpPr>
        <p:spPr/>
        <p:txBody>
          <a:bodyPr rtlCol="0">
            <a:normAutofit lnSpcReduction="10000"/>
          </a:bodyPr>
          <a:lstStyle/>
          <a:p>
            <a:pPr algn="just" eaLnBrk="1" fontAlgn="auto" hangingPunct="1">
              <a:spcAft>
                <a:spcPts val="0"/>
              </a:spcAft>
              <a:buFont typeface="Arial" pitchFamily="34" charset="0"/>
              <a:buChar char="•"/>
              <a:defRPr/>
            </a:pPr>
            <a:r>
              <a:rPr lang="es-ES_tradnl" dirty="0" smtClean="0"/>
              <a:t>Es una especie de instrumento público que consiste en la reproducción literal de la escritura matriz, expedido en la forma legal, por el notario o el funcionario autorizado al efecto.</a:t>
            </a:r>
          </a:p>
          <a:p>
            <a:pPr algn="just" eaLnBrk="1" fontAlgn="auto" hangingPunct="1">
              <a:spcAft>
                <a:spcPts val="0"/>
              </a:spcAft>
              <a:buFont typeface="Arial" pitchFamily="34" charset="0"/>
              <a:buChar char="•"/>
              <a:defRPr/>
            </a:pPr>
            <a:r>
              <a:rPr lang="es-ES_tradnl" dirty="0" smtClean="0"/>
              <a:t>Es la transcripción literal o parcial de la escritura matriz, autorizada por notario o funcionario autorizado para el ejercicio de la función notarial.</a:t>
            </a:r>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eaLnBrk="1" fontAlgn="auto" hangingPunct="1">
              <a:spcAft>
                <a:spcPts val="0"/>
              </a:spcAft>
              <a:defRPr/>
            </a:pPr>
            <a:r>
              <a:rPr lang="es-ES_tradnl" dirty="0" smtClean="0"/>
              <a:t>DEBE SER EXPEDIDO EN FORMA LEGAL</a:t>
            </a:r>
            <a:endParaRPr lang="es-ES" dirty="0"/>
          </a:p>
        </p:txBody>
      </p:sp>
      <p:sp>
        <p:nvSpPr>
          <p:cNvPr id="3" name="2 Marcador de contenido"/>
          <p:cNvSpPr>
            <a:spLocks noGrp="1"/>
          </p:cNvSpPr>
          <p:nvPr>
            <p:ph idx="1"/>
          </p:nvPr>
        </p:nvSpPr>
        <p:spPr>
          <a:xfrm>
            <a:off x="457200" y="1357313"/>
            <a:ext cx="8401050" cy="5143500"/>
          </a:xfrm>
        </p:spPr>
        <p:txBody>
          <a:bodyPr rtlCol="0">
            <a:normAutofit fontScale="47500" lnSpcReduction="20000"/>
          </a:bodyPr>
          <a:lstStyle/>
          <a:p>
            <a:pPr algn="just" eaLnBrk="1" fontAlgn="auto" hangingPunct="1">
              <a:spcAft>
                <a:spcPts val="0"/>
              </a:spcAft>
              <a:buFont typeface="Arial" pitchFamily="34" charset="0"/>
              <a:buChar char="•"/>
              <a:defRPr/>
            </a:pPr>
            <a:r>
              <a:rPr lang="es-ES_tradnl" dirty="0" smtClean="0"/>
              <a:t>La expedición de los testimonios está sujeta a requisitos o solemnidades que deben de cumplirse para que surtan efectos legales:</a:t>
            </a:r>
          </a:p>
          <a:p>
            <a:pPr algn="just" eaLnBrk="1" fontAlgn="auto" hangingPunct="1">
              <a:spcAft>
                <a:spcPts val="0"/>
              </a:spcAft>
              <a:buFont typeface="Arial" pitchFamily="34" charset="0"/>
              <a:buNone/>
              <a:defRPr/>
            </a:pPr>
            <a:endParaRPr lang="es-ES_tradnl" dirty="0" smtClean="0"/>
          </a:p>
          <a:p>
            <a:pPr marL="514350" indent="-514350" algn="just" eaLnBrk="1" fontAlgn="auto" hangingPunct="1">
              <a:spcAft>
                <a:spcPts val="0"/>
              </a:spcAft>
              <a:buFont typeface="Arial" pitchFamily="34" charset="0"/>
              <a:buAutoNum type="alphaLcPeriod"/>
              <a:defRPr/>
            </a:pPr>
            <a:r>
              <a:rPr lang="es-ES_tradnl" dirty="0" smtClean="0"/>
              <a:t>Debe expedirse en papel simple o por medio de copias fotostáticas</a:t>
            </a:r>
          </a:p>
          <a:p>
            <a:pPr marL="514350" indent="-514350" algn="just" eaLnBrk="1" fontAlgn="auto" hangingPunct="1">
              <a:spcAft>
                <a:spcPts val="0"/>
              </a:spcAft>
              <a:buFont typeface="Arial" pitchFamily="34" charset="0"/>
              <a:buAutoNum type="alphaLcPeriod"/>
              <a:defRPr/>
            </a:pPr>
            <a:r>
              <a:rPr lang="es-ES_tradnl" dirty="0" smtClean="0"/>
              <a:t>Debe expedirse dentro del plazo legal. Art. 43 Inc. 2º LN. La expedición debe efectuarse dentro del año y los quince días siguientes a la vigencia del protocolo. Después de dicho plazo los testimonios únicamente pueden ser expedidos por el Jefe de la Sección del Notariado. Art. 45 Inc. 2º de la LN y 111 Ord. 5º de la Ley Orgánica Judicial. </a:t>
            </a:r>
          </a:p>
          <a:p>
            <a:pPr marL="514350" indent="-514350" algn="just" eaLnBrk="1" fontAlgn="auto" hangingPunct="1">
              <a:spcAft>
                <a:spcPts val="0"/>
              </a:spcAft>
              <a:buFont typeface="Arial" pitchFamily="34" charset="0"/>
              <a:buAutoNum type="alphaLcPeriod"/>
              <a:defRPr/>
            </a:pPr>
            <a:r>
              <a:rPr lang="es-ES_tradnl" dirty="0" smtClean="0"/>
              <a:t>Deben de llevar una razón al final, que reúna los siguientes requisitos:</a:t>
            </a:r>
          </a:p>
          <a:p>
            <a:pPr marL="514350" indent="-514350" algn="just" eaLnBrk="1" fontAlgn="auto" hangingPunct="1">
              <a:spcAft>
                <a:spcPts val="0"/>
              </a:spcAft>
              <a:buFont typeface="Arial" pitchFamily="34" charset="0"/>
              <a:buNone/>
              <a:defRPr/>
            </a:pPr>
            <a:r>
              <a:rPr lang="es-ES_tradnl" dirty="0"/>
              <a:t>	</a:t>
            </a:r>
            <a:r>
              <a:rPr lang="es-ES_tradnl" dirty="0" smtClean="0"/>
              <a:t>- Folios del libro de protocolo en los cuales se encuentra la escritura matriz</a:t>
            </a:r>
          </a:p>
          <a:p>
            <a:pPr marL="514350" indent="-514350" algn="just" eaLnBrk="1" fontAlgn="auto" hangingPunct="1">
              <a:spcAft>
                <a:spcPts val="0"/>
              </a:spcAft>
              <a:buFont typeface="Arial" pitchFamily="34" charset="0"/>
              <a:buNone/>
              <a:defRPr/>
            </a:pPr>
            <a:r>
              <a:rPr lang="es-ES_tradnl" dirty="0"/>
              <a:t>	</a:t>
            </a:r>
            <a:r>
              <a:rPr lang="es-ES_tradnl" dirty="0" smtClean="0"/>
              <a:t>- Número del libro de protocolo</a:t>
            </a:r>
          </a:p>
          <a:p>
            <a:pPr marL="514350" indent="-514350" algn="just" eaLnBrk="1" fontAlgn="auto" hangingPunct="1">
              <a:spcAft>
                <a:spcPts val="0"/>
              </a:spcAft>
              <a:buFont typeface="Arial" pitchFamily="34" charset="0"/>
              <a:buNone/>
              <a:defRPr/>
            </a:pPr>
            <a:r>
              <a:rPr lang="es-ES_tradnl" dirty="0"/>
              <a:t>	</a:t>
            </a:r>
            <a:r>
              <a:rPr lang="es-ES_tradnl" dirty="0" smtClean="0"/>
              <a:t>- Fecha de caducidad del libro de protocolo</a:t>
            </a:r>
          </a:p>
          <a:p>
            <a:pPr marL="514350" indent="-514350" algn="just" eaLnBrk="1" fontAlgn="auto" hangingPunct="1">
              <a:spcAft>
                <a:spcPts val="0"/>
              </a:spcAft>
              <a:buFont typeface="Arial" pitchFamily="34" charset="0"/>
              <a:buNone/>
              <a:defRPr/>
            </a:pPr>
            <a:r>
              <a:rPr lang="es-ES_tradnl" dirty="0"/>
              <a:t>	</a:t>
            </a:r>
            <a:r>
              <a:rPr lang="es-ES_tradnl" dirty="0" smtClean="0"/>
              <a:t>- Nombre de la persona a quien se extiende el testimonio</a:t>
            </a:r>
          </a:p>
          <a:p>
            <a:pPr marL="514350" indent="-514350" algn="just" eaLnBrk="1" fontAlgn="auto" hangingPunct="1">
              <a:spcAft>
                <a:spcPts val="0"/>
              </a:spcAft>
              <a:buFont typeface="Arial" pitchFamily="34" charset="0"/>
              <a:buNone/>
              <a:defRPr/>
            </a:pPr>
            <a:r>
              <a:rPr lang="es-ES_tradnl" dirty="0"/>
              <a:t>	</a:t>
            </a:r>
            <a:r>
              <a:rPr lang="es-ES_tradnl" dirty="0" smtClean="0"/>
              <a:t>- Lugar de expedición</a:t>
            </a:r>
          </a:p>
          <a:p>
            <a:pPr marL="514350" indent="-514350" algn="just" eaLnBrk="1" fontAlgn="auto" hangingPunct="1">
              <a:spcAft>
                <a:spcPts val="0"/>
              </a:spcAft>
              <a:buFont typeface="Arial" pitchFamily="34" charset="0"/>
              <a:buNone/>
              <a:defRPr/>
            </a:pPr>
            <a:r>
              <a:rPr lang="es-ES_tradnl" dirty="0"/>
              <a:t>	</a:t>
            </a:r>
            <a:r>
              <a:rPr lang="es-ES_tradnl" dirty="0" smtClean="0"/>
              <a:t>- Fecha de expedición</a:t>
            </a:r>
          </a:p>
          <a:p>
            <a:pPr marL="514350" indent="-514350" algn="just" eaLnBrk="1" fontAlgn="auto" hangingPunct="1">
              <a:spcAft>
                <a:spcPts val="0"/>
              </a:spcAft>
              <a:buFont typeface="Arial" pitchFamily="34" charset="0"/>
              <a:buNone/>
              <a:defRPr/>
            </a:pPr>
            <a:r>
              <a:rPr lang="es-ES_tradnl" dirty="0"/>
              <a:t>	</a:t>
            </a:r>
            <a:r>
              <a:rPr lang="es-ES_tradnl" dirty="0" smtClean="0"/>
              <a:t>- Salvar los enmendados que pudiesen haber en el testimonio. Aplicando analógicamente el artículo 32 nº 9 de la LN.</a:t>
            </a:r>
          </a:p>
          <a:p>
            <a:pPr marL="514350" indent="-514350" algn="just" eaLnBrk="1" fontAlgn="auto" hangingPunct="1">
              <a:spcAft>
                <a:spcPts val="0"/>
              </a:spcAft>
              <a:buFont typeface="Arial" pitchFamily="34" charset="0"/>
              <a:buAutoNum type="alphaLcPeriod" startAt="4"/>
              <a:defRPr/>
            </a:pPr>
            <a:r>
              <a:rPr lang="es-ES_tradnl" dirty="0" smtClean="0"/>
              <a:t>Debe ir firmado y sellado por el Notario o funcionario que lo expide. Art. 44 L.N.</a:t>
            </a:r>
          </a:p>
          <a:p>
            <a:pPr marL="514350" indent="-514350" algn="just" eaLnBrk="1" fontAlgn="auto" hangingPunct="1">
              <a:spcAft>
                <a:spcPts val="0"/>
              </a:spcAft>
              <a:buFont typeface="Arial" pitchFamily="34" charset="0"/>
              <a:buAutoNum type="alphaLcPeriod" startAt="4"/>
              <a:defRPr/>
            </a:pPr>
            <a:r>
              <a:rPr lang="es-ES_tradnl" dirty="0" smtClean="0"/>
              <a:t>Otros requisitos para expedir testimonios. Art. 122 del C. Tributario. Deberá agregarse la copia del recibo del pago del impuesto.</a:t>
            </a:r>
          </a:p>
          <a:p>
            <a:pPr marL="514350" indent="-514350" algn="just" eaLnBrk="1" fontAlgn="auto" hangingPunct="1">
              <a:spcAft>
                <a:spcPts val="0"/>
              </a:spcAft>
              <a:buFont typeface="Arial" pitchFamily="34" charset="0"/>
              <a:buNone/>
              <a:defRPr/>
            </a:pPr>
            <a:endParaRPr lang="es-ES_tradnl" dirty="0" smtClean="0"/>
          </a:p>
          <a:p>
            <a:pPr marL="514350" indent="-514350" eaLnBrk="1" fontAlgn="auto" hangingPunct="1">
              <a:spcAft>
                <a:spcPts val="0"/>
              </a:spcAft>
              <a:buFont typeface="Arial" pitchFamily="34" charset="0"/>
              <a:buNone/>
              <a:defRPr/>
            </a:pPr>
            <a:endParaRPr lang="es-ES_tradnl" dirty="0" smtClean="0"/>
          </a:p>
          <a:p>
            <a:pPr marL="514350" indent="-514350" eaLnBrk="1" fontAlgn="auto" hangingPunct="1">
              <a:spcAft>
                <a:spcPts val="0"/>
              </a:spcAft>
              <a:buFont typeface="Arial" pitchFamily="34" charset="0"/>
              <a:buNone/>
              <a:defRPr/>
            </a:pPr>
            <a:r>
              <a:rPr lang="es-ES_tradnl" dirty="0"/>
              <a:t>	</a:t>
            </a:r>
            <a:endParaRPr lang="es-ES_tradnl" dirty="0" smtClean="0"/>
          </a:p>
          <a:p>
            <a:pPr marL="514350" indent="-514350" eaLnBrk="1" fontAlgn="auto" hangingPunct="1">
              <a:spcAft>
                <a:spcPts val="0"/>
              </a:spcAft>
              <a:buFont typeface="Arial" pitchFamily="34" charset="0"/>
              <a:buAutoNum type="alphaLcPeriod"/>
              <a:defRPr/>
            </a:pPr>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Título"/>
          <p:cNvSpPr>
            <a:spLocks noGrp="1"/>
          </p:cNvSpPr>
          <p:nvPr>
            <p:ph type="title"/>
          </p:nvPr>
        </p:nvSpPr>
        <p:spPr/>
        <p:txBody>
          <a:bodyPr/>
          <a:lstStyle/>
          <a:p>
            <a:pPr eaLnBrk="1" hangingPunct="1"/>
            <a:r>
              <a:rPr lang="es-ES_tradnl" smtClean="0"/>
              <a:t>QUIENES EXPIDEN TESTIMONIOS</a:t>
            </a:r>
            <a:endParaRPr lang="es-ES" smtClean="0"/>
          </a:p>
        </p:txBody>
      </p:sp>
      <p:sp>
        <p:nvSpPr>
          <p:cNvPr id="3" name="2 Marcador de contenido"/>
          <p:cNvSpPr>
            <a:spLocks noGrp="1"/>
          </p:cNvSpPr>
          <p:nvPr>
            <p:ph idx="1"/>
          </p:nvPr>
        </p:nvSpPr>
        <p:spPr/>
        <p:txBody>
          <a:bodyPr rtlCol="0">
            <a:normAutofit fontScale="55000" lnSpcReduction="20000"/>
          </a:bodyPr>
          <a:lstStyle/>
          <a:p>
            <a:pPr eaLnBrk="1" fontAlgn="auto" hangingPunct="1">
              <a:spcAft>
                <a:spcPts val="0"/>
              </a:spcAft>
              <a:buFont typeface="Arial" pitchFamily="34" charset="0"/>
              <a:buChar char="•"/>
              <a:defRPr/>
            </a:pPr>
            <a:endParaRPr lang="es-ES_tradnl" dirty="0" smtClean="0"/>
          </a:p>
          <a:p>
            <a:pPr algn="just" eaLnBrk="1" fontAlgn="auto" hangingPunct="1">
              <a:spcAft>
                <a:spcPts val="0"/>
              </a:spcAft>
              <a:buFont typeface="Arial" pitchFamily="34" charset="0"/>
              <a:buChar char="•"/>
              <a:defRPr/>
            </a:pPr>
            <a:r>
              <a:rPr lang="es-ES_tradnl" dirty="0" smtClean="0"/>
              <a:t>Los Notarios: están obligados a expedir testimonio respecto de los instrumentos que consigne en su protocolo y dentro del año de vigencia y los quince días al vencimiento. Art. 43 Inc. 2º L.N.</a:t>
            </a:r>
          </a:p>
          <a:p>
            <a:pPr algn="just" eaLnBrk="1" fontAlgn="auto" hangingPunct="1">
              <a:spcAft>
                <a:spcPts val="0"/>
              </a:spcAft>
              <a:buFont typeface="Arial" pitchFamily="34" charset="0"/>
              <a:buNone/>
              <a:defRPr/>
            </a:pPr>
            <a:endParaRPr lang="es-ES_tradnl" dirty="0" smtClean="0"/>
          </a:p>
          <a:p>
            <a:pPr algn="just" eaLnBrk="1" fontAlgn="auto" hangingPunct="1">
              <a:spcAft>
                <a:spcPts val="0"/>
              </a:spcAft>
              <a:buFont typeface="Arial" pitchFamily="34" charset="0"/>
              <a:buChar char="•"/>
              <a:defRPr/>
            </a:pPr>
            <a:r>
              <a:rPr lang="es-ES_tradnl" dirty="0" smtClean="0"/>
              <a:t>Los funcionarios diplomáticos o consulares: De conformidad al art. 75 de la L.N. , mientras el protocolo este en su poder. Se extiende en papel simple. La razón del paso ante mi es similar a la que establece el art. 44 de la L. N., expresando el nombre de la oficina a que pertenece el protocolo, firmándolo y sellándolo.</a:t>
            </a:r>
          </a:p>
          <a:p>
            <a:pPr algn="just" eaLnBrk="1" fontAlgn="auto" hangingPunct="1">
              <a:spcAft>
                <a:spcPts val="0"/>
              </a:spcAft>
              <a:buFont typeface="Arial" pitchFamily="34" charset="0"/>
              <a:buNone/>
              <a:defRPr/>
            </a:pPr>
            <a:endParaRPr lang="es-ES_tradnl" dirty="0" smtClean="0"/>
          </a:p>
          <a:p>
            <a:pPr algn="just" eaLnBrk="1" fontAlgn="auto" hangingPunct="1">
              <a:spcAft>
                <a:spcPts val="0"/>
              </a:spcAft>
              <a:buFont typeface="Arial" pitchFamily="34" charset="0"/>
              <a:buChar char="•"/>
              <a:defRPr/>
            </a:pPr>
            <a:r>
              <a:rPr lang="es-ES_tradnl" dirty="0" smtClean="0"/>
              <a:t>El Juez de Primera Instancia: Tratándose de testamentos. Art. 47 Inc. 1º. El juez también deberá enviar testimonio a la corte.</a:t>
            </a:r>
          </a:p>
          <a:p>
            <a:pPr algn="just" eaLnBrk="1" fontAlgn="auto" hangingPunct="1">
              <a:spcAft>
                <a:spcPts val="0"/>
              </a:spcAft>
              <a:buFont typeface="Arial" pitchFamily="34" charset="0"/>
              <a:buChar char="•"/>
              <a:defRPr/>
            </a:pPr>
            <a:endParaRPr lang="es-ES_tradnl" dirty="0"/>
          </a:p>
          <a:p>
            <a:pPr algn="just" eaLnBrk="1" fontAlgn="auto" hangingPunct="1">
              <a:spcAft>
                <a:spcPts val="0"/>
              </a:spcAft>
              <a:buFont typeface="Arial" pitchFamily="34" charset="0"/>
              <a:buChar char="•"/>
              <a:defRPr/>
            </a:pPr>
            <a:r>
              <a:rPr lang="es-ES_tradnl" dirty="0" smtClean="0"/>
              <a:t>El Jefe de la Sección del Notariado: El Jefe de la Sección del Notariado, expide testimonio de todos los instrumentos que constan en los protocolos antes dichos, cuando se encuentran en su poder. Art. 45 L.N.  Art. 111 Nº 5 de la Ley Orgánica Judicial.</a:t>
            </a:r>
          </a:p>
          <a:p>
            <a:pPr algn="just" eaLnBrk="1" fontAlgn="auto" hangingPunct="1">
              <a:spcAft>
                <a:spcPts val="0"/>
              </a:spcAft>
              <a:buFont typeface="Arial" pitchFamily="34" charset="0"/>
              <a:buChar char="•"/>
              <a:defRPr/>
            </a:pPr>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Título"/>
          <p:cNvSpPr>
            <a:spLocks noGrp="1"/>
          </p:cNvSpPr>
          <p:nvPr>
            <p:ph type="title"/>
          </p:nvPr>
        </p:nvSpPr>
        <p:spPr/>
        <p:txBody>
          <a:bodyPr/>
          <a:lstStyle/>
          <a:p>
            <a:pPr eaLnBrk="1" hangingPunct="1"/>
            <a:r>
              <a:rPr lang="es-ES_tradnl" smtClean="0"/>
              <a:t>SACA DEL TESTIMONIO</a:t>
            </a:r>
            <a:endParaRPr lang="es-ES" smtClean="0"/>
          </a:p>
        </p:txBody>
      </p:sp>
      <p:sp>
        <p:nvSpPr>
          <p:cNvPr id="3" name="2 Marcador de contenido"/>
          <p:cNvSpPr>
            <a:spLocks noGrp="1"/>
          </p:cNvSpPr>
          <p:nvPr>
            <p:ph idx="1"/>
          </p:nvPr>
        </p:nvSpPr>
        <p:spPr/>
        <p:txBody>
          <a:bodyPr rtlCol="0">
            <a:normAutofit fontScale="70000" lnSpcReduction="20000"/>
          </a:bodyPr>
          <a:lstStyle/>
          <a:p>
            <a:pPr algn="just" eaLnBrk="1" fontAlgn="auto" hangingPunct="1">
              <a:spcAft>
                <a:spcPts val="0"/>
              </a:spcAft>
              <a:buFont typeface="Arial" pitchFamily="34" charset="0"/>
              <a:buChar char="•"/>
              <a:defRPr/>
            </a:pPr>
            <a:r>
              <a:rPr lang="es-ES_tradnl" dirty="0" smtClean="0"/>
              <a:t>De conformidad al Art. 43 Inc. 1 de la L.N. de cada testimonio que los notarios otorguen, deben poner al margen de la escritura matriz respectiva una razón que contenga el nombre de la persona a quien se da el testimonio y la fecha en que se expide.</a:t>
            </a:r>
          </a:p>
          <a:p>
            <a:pPr algn="just" eaLnBrk="1" fontAlgn="auto" hangingPunct="1">
              <a:spcAft>
                <a:spcPts val="0"/>
              </a:spcAft>
              <a:buFont typeface="Arial" pitchFamily="34" charset="0"/>
              <a:buChar char="•"/>
              <a:defRPr/>
            </a:pPr>
            <a:r>
              <a:rPr lang="es-ES_tradnl" dirty="0" smtClean="0"/>
              <a:t>No es necesario expresar el lugar ni firmar o sellar la saca; sin embargo, algunos notarios indican el lugar y firman la saca, algunos otros la sellan.</a:t>
            </a:r>
          </a:p>
          <a:p>
            <a:pPr algn="just" eaLnBrk="1" fontAlgn="auto" hangingPunct="1">
              <a:spcAft>
                <a:spcPts val="0"/>
              </a:spcAft>
              <a:buFont typeface="Arial" pitchFamily="34" charset="0"/>
              <a:buChar char="•"/>
              <a:defRPr/>
            </a:pPr>
            <a:r>
              <a:rPr lang="es-ES_tradnl" dirty="0" smtClean="0"/>
              <a:t>En dicha razón se pueden utilizar número</a:t>
            </a:r>
          </a:p>
          <a:p>
            <a:pPr algn="just" eaLnBrk="1" fontAlgn="auto" hangingPunct="1">
              <a:spcAft>
                <a:spcPts val="0"/>
              </a:spcAft>
              <a:buFont typeface="Arial" pitchFamily="34" charset="0"/>
              <a:buChar char="•"/>
              <a:defRPr/>
            </a:pPr>
            <a:r>
              <a:rPr lang="es-ES_tradnl" dirty="0" smtClean="0"/>
              <a:t>Si se extiende un segundo o ulterior testimonio también se tiene que poner una saca, aclarando el caso que se trate de un testimonio que da acción que se expidió previo decreto judicial.</a:t>
            </a:r>
          </a:p>
          <a:p>
            <a:pPr algn="just" eaLnBrk="1" fontAlgn="auto" hangingPunct="1">
              <a:spcAft>
                <a:spcPts val="0"/>
              </a:spcAft>
              <a:buFont typeface="Arial" pitchFamily="34" charset="0"/>
              <a:buChar char="•"/>
              <a:defRPr/>
            </a:pPr>
            <a:r>
              <a:rPr lang="es-ES_tradnl" dirty="0" smtClean="0"/>
              <a:t>La saca sirve para cuando a la Corte se pida un testimonio, ésta sepa cuantos testimonios se han expedido.</a:t>
            </a:r>
          </a:p>
          <a:p>
            <a:pPr algn="just" eaLnBrk="1" fontAlgn="auto" hangingPunct="1">
              <a:spcAft>
                <a:spcPts val="0"/>
              </a:spcAft>
              <a:buFont typeface="Arial" pitchFamily="34" charset="0"/>
              <a:buChar char="•"/>
              <a:defRPr/>
            </a:pPr>
            <a:r>
              <a:rPr lang="es-ES_tradnl" dirty="0" smtClean="0"/>
              <a:t>La falta de saca puede dar lugar a la aplicación del art. 63 Inc. 3º de la Ley de Notariado. (multa)</a:t>
            </a:r>
            <a:endParaRPr lang="es-E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eaLnBrk="1" fontAlgn="auto" hangingPunct="1">
              <a:spcAft>
                <a:spcPts val="0"/>
              </a:spcAft>
              <a:defRPr/>
            </a:pPr>
            <a:r>
              <a:rPr lang="es-ES_tradnl" dirty="0" smtClean="0"/>
              <a:t>OBLIGATORIEDAD DE LA EXPEDICION DE TESTIMONIOS.</a:t>
            </a:r>
            <a:endParaRPr lang="es-ES" dirty="0"/>
          </a:p>
        </p:txBody>
      </p:sp>
      <p:sp>
        <p:nvSpPr>
          <p:cNvPr id="7171" name="2 Marcador de contenido"/>
          <p:cNvSpPr>
            <a:spLocks noGrp="1"/>
          </p:cNvSpPr>
          <p:nvPr>
            <p:ph idx="1"/>
          </p:nvPr>
        </p:nvSpPr>
        <p:spPr/>
        <p:txBody>
          <a:bodyPr/>
          <a:lstStyle/>
          <a:p>
            <a:pPr algn="just" eaLnBrk="1" hangingPunct="1">
              <a:defRPr/>
            </a:pPr>
            <a:r>
              <a:rPr lang="es-ES_tradnl" sz="1800" dirty="0" smtClean="0"/>
              <a:t>El notario debe expedir a los otorgantes, a quienes resulte algún interés directo por razón de las declaraciones de los otorgantes o a quienes deriven su derecho de los mismos los testimonios que les pidan. Art. 43 L.N.</a:t>
            </a:r>
          </a:p>
          <a:p>
            <a:pPr algn="just" eaLnBrk="1" hangingPunct="1">
              <a:defRPr/>
            </a:pPr>
            <a:r>
              <a:rPr lang="es-ES_tradnl" sz="1800" dirty="0" smtClean="0"/>
              <a:t>El Art. 66 L.N. faculta al interesado a acudir a la Corte, exponiendo por escrito las circunstancias de la negativa del Notario a extender el testimonio.</a:t>
            </a:r>
          </a:p>
          <a:p>
            <a:pPr algn="just" eaLnBrk="1" hangingPunct="1">
              <a:buFont typeface="Arial" charset="0"/>
              <a:buNone/>
              <a:defRPr/>
            </a:pPr>
            <a:r>
              <a:rPr lang="es-ES_tradnl" sz="1800" dirty="0" smtClean="0"/>
              <a:t>	La Corte da audiencia al Notario y éste tiene que expresar las razones por la cuales no extiende el testimonio, por ejemplo:</a:t>
            </a:r>
          </a:p>
          <a:p>
            <a:pPr marL="514350" indent="-514350" algn="just" eaLnBrk="1" hangingPunct="1">
              <a:buFont typeface="Arial" charset="0"/>
              <a:buAutoNum type="alphaLcPeriod"/>
              <a:defRPr/>
            </a:pPr>
            <a:r>
              <a:rPr lang="es-ES_tradnl" sz="1800" dirty="0" smtClean="0"/>
              <a:t>Ya transcurrió el plazo dentro del cual puede expedirlo.</a:t>
            </a:r>
          </a:p>
          <a:p>
            <a:pPr marL="514350" indent="-514350" algn="just" eaLnBrk="1" hangingPunct="1">
              <a:buFont typeface="Arial" charset="0"/>
              <a:buAutoNum type="alphaLcPeriod"/>
              <a:defRPr/>
            </a:pPr>
            <a:r>
              <a:rPr lang="es-ES_tradnl" sz="1800" dirty="0" smtClean="0"/>
              <a:t>Solo puede expedir un testimonio</a:t>
            </a:r>
          </a:p>
          <a:p>
            <a:pPr marL="514350" indent="-514350" algn="just" eaLnBrk="1" hangingPunct="1">
              <a:buFont typeface="Arial" charset="0"/>
              <a:buAutoNum type="alphaLcPeriod"/>
              <a:defRPr/>
            </a:pPr>
            <a:r>
              <a:rPr lang="es-ES_tradnl" sz="1800" dirty="0" smtClean="0"/>
              <a:t>No le han sido cancelado los honorarios profesionales</a:t>
            </a:r>
          </a:p>
          <a:p>
            <a:pPr marL="514350" indent="-514350" algn="just" eaLnBrk="1" hangingPunct="1">
              <a:buFont typeface="Arial" charset="0"/>
              <a:buAutoNum type="alphaLcPeriod"/>
              <a:defRPr/>
            </a:pPr>
            <a:r>
              <a:rPr lang="es-ES_tradnl" sz="1800" dirty="0" smtClean="0"/>
              <a:t>Si tiene alguna incapacidad física para poder firmar el testimonio.</a:t>
            </a:r>
          </a:p>
          <a:p>
            <a:pPr marL="514350" indent="-514350" algn="just" eaLnBrk="1" hangingPunct="1">
              <a:buFont typeface="Arial" charset="0"/>
              <a:buNone/>
              <a:defRPr/>
            </a:pPr>
            <a:r>
              <a:rPr lang="es-ES_tradnl" sz="1800" dirty="0" smtClean="0"/>
              <a:t>	</a:t>
            </a:r>
            <a:r>
              <a:rPr lang="es-ES_tradnl" sz="1800" b="1" dirty="0" smtClean="0"/>
              <a:t>Si no hay motivo que justifique la no expedición del testimonio, se puede imponer al notario una multa. Si a pesar de la orden de la CSJ, el notario no expide el testimonio, este puede ser suspendido.</a:t>
            </a:r>
            <a:endParaRPr lang="es-ES" sz="18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3 Título"/>
          <p:cNvSpPr>
            <a:spLocks noGrp="1"/>
          </p:cNvSpPr>
          <p:nvPr>
            <p:ph type="title"/>
          </p:nvPr>
        </p:nvSpPr>
        <p:spPr/>
        <p:txBody>
          <a:bodyPr/>
          <a:lstStyle/>
          <a:p>
            <a:pPr eaLnBrk="1" hangingPunct="1"/>
            <a:r>
              <a:rPr lang="es-ES_tradnl" smtClean="0"/>
              <a:t>PERSONAS A QUIENES SE DEBE DE EXPEDIR EL TESTIMONIO</a:t>
            </a:r>
            <a:endParaRPr lang="es-ES" smtClean="0"/>
          </a:p>
        </p:txBody>
      </p:sp>
      <p:sp>
        <p:nvSpPr>
          <p:cNvPr id="8195" name="4 Marcador de contenido"/>
          <p:cNvSpPr>
            <a:spLocks noGrp="1"/>
          </p:cNvSpPr>
          <p:nvPr>
            <p:ph idx="1"/>
          </p:nvPr>
        </p:nvSpPr>
        <p:spPr/>
        <p:txBody>
          <a:bodyPr/>
          <a:lstStyle/>
          <a:p>
            <a:pPr algn="just" eaLnBrk="1" hangingPunct="1"/>
            <a:r>
              <a:rPr lang="es-ES_tradnl" smtClean="0"/>
              <a:t>De conformidad al Art. 43 de la L.N., los Notarios deben de expedir testimonios a:</a:t>
            </a:r>
          </a:p>
          <a:p>
            <a:pPr algn="just" eaLnBrk="1" hangingPunct="1">
              <a:buFont typeface="Arial" charset="0"/>
              <a:buNone/>
            </a:pPr>
            <a:r>
              <a:rPr lang="es-ES_tradnl" smtClean="0"/>
              <a:t>	a) Los otorgantes</a:t>
            </a:r>
          </a:p>
          <a:p>
            <a:pPr algn="just" eaLnBrk="1" hangingPunct="1">
              <a:buFont typeface="Arial" charset="0"/>
              <a:buNone/>
            </a:pPr>
            <a:r>
              <a:rPr lang="es-ES_tradnl" smtClean="0"/>
              <a:t>	b) A quienes resulte algún interés directo por razón de las declaraciones de los otorgantes, contenidas en los instrumentos.</a:t>
            </a:r>
          </a:p>
          <a:p>
            <a:pPr algn="just" eaLnBrk="1" hangingPunct="1">
              <a:buFont typeface="Arial" charset="0"/>
              <a:buNone/>
            </a:pPr>
            <a:r>
              <a:rPr lang="es-ES_tradnl" smtClean="0"/>
              <a:t>	c) Quienes deriven su derecho de los mismos.</a:t>
            </a:r>
          </a:p>
          <a:p>
            <a:pPr algn="just" eaLnBrk="1" hangingPunct="1">
              <a:buFont typeface="Arial" charset="0"/>
              <a:buNone/>
            </a:pPr>
            <a:endParaRPr lang="es-ES_tradnl" smtClean="0"/>
          </a:p>
          <a:p>
            <a:pPr eaLnBrk="1" hangingPunct="1"/>
            <a:endParaRPr lang="es-ES_tradnl"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p:nvPr>
        </p:nvSpPr>
        <p:spPr/>
        <p:txBody>
          <a:bodyPr/>
          <a:lstStyle/>
          <a:p>
            <a:pPr eaLnBrk="1" hangingPunct="1"/>
            <a:r>
              <a:rPr lang="es-ES_tradnl" smtClean="0"/>
              <a:t>NUMERO DE TESTIMONIOS</a:t>
            </a:r>
            <a:endParaRPr lang="es-ES" smtClean="0"/>
          </a:p>
        </p:txBody>
      </p:sp>
      <p:sp>
        <p:nvSpPr>
          <p:cNvPr id="9219" name="2 Marcador de contenido"/>
          <p:cNvSpPr>
            <a:spLocks noGrp="1"/>
          </p:cNvSpPr>
          <p:nvPr>
            <p:ph idx="1"/>
          </p:nvPr>
        </p:nvSpPr>
        <p:spPr/>
        <p:txBody>
          <a:bodyPr/>
          <a:lstStyle/>
          <a:p>
            <a:pPr algn="just" eaLnBrk="1" hangingPunct="1">
              <a:buFont typeface="Arial" charset="0"/>
              <a:buNone/>
            </a:pPr>
            <a:r>
              <a:rPr lang="es-ES_tradnl" smtClean="0"/>
              <a:t>	</a:t>
            </a:r>
            <a:r>
              <a:rPr lang="es-ES_tradnl" sz="1600" b="1" smtClean="0"/>
              <a:t>1. Testimonios que no dan acción para cobrar o pedir una cosa o deuda.</a:t>
            </a:r>
          </a:p>
          <a:p>
            <a:pPr algn="just" eaLnBrk="1" hangingPunct="1">
              <a:buFont typeface="Arial" charset="0"/>
              <a:buNone/>
            </a:pPr>
            <a:r>
              <a:rPr lang="es-ES_tradnl" sz="1600" smtClean="0"/>
              <a:t>		De esta clase de testimonios del notario puede dar el numero de testimonios que le pidan, no hay límite legal. En la práctica el Notario expide un testimonio por cada escritura matriz que autoriza. La expedición de un segundo o ulterior testimonio representa un trabajo adicional y en consecuencia si hay un acuerdo entre el notario y sus clientes no hay impedimento para la expedición de los mismos.</a:t>
            </a:r>
          </a:p>
          <a:p>
            <a:pPr algn="just" eaLnBrk="1" hangingPunct="1">
              <a:buFont typeface="Arial" charset="0"/>
              <a:buNone/>
            </a:pPr>
            <a:endParaRPr lang="es-ES_tradnl" sz="1600" smtClean="0"/>
          </a:p>
          <a:p>
            <a:pPr algn="just" eaLnBrk="1" hangingPunct="1">
              <a:buFont typeface="Arial" charset="0"/>
              <a:buNone/>
            </a:pPr>
            <a:r>
              <a:rPr lang="es-ES_tradnl" sz="1600" smtClean="0"/>
              <a:t>	</a:t>
            </a:r>
            <a:r>
              <a:rPr lang="es-ES_tradnl" sz="1600" b="1" smtClean="0"/>
              <a:t>2.  Testimonios que si dan acción para cobrar o pedir una cosa o deuda.</a:t>
            </a:r>
          </a:p>
          <a:p>
            <a:pPr algn="just" eaLnBrk="1" hangingPunct="1">
              <a:buFont typeface="Arial" charset="0"/>
              <a:buNone/>
            </a:pPr>
            <a:r>
              <a:rPr lang="es-ES_tradnl" sz="1600" smtClean="0"/>
              <a:t>		En los casos en que el testimonio da acción para cobrar o pedir una cosa, sólo se debe extender un testimonio, como por ejemplo el mutuo, en cuyo caso para poder dar otro testimonio es necesario decreto judicial, previa citación de la parte contraria. Art  43 Inc. 3º L. N. en Rel. Art. 111 Ord. 5º de la Ley Orgánica Judicial. </a:t>
            </a:r>
            <a:r>
              <a:rPr lang="es-ES_tradnl" sz="1600" b="1" smtClean="0"/>
              <a:t>En este caso el testimonio principia  a continuación de las diligencias que ordena su expedición, dejando razón de saca en el protocolo. </a:t>
            </a:r>
          </a:p>
          <a:p>
            <a:pPr algn="just" eaLnBrk="1" hangingPunct="1">
              <a:buFont typeface="Arial" charset="0"/>
              <a:buNone/>
            </a:pPr>
            <a:r>
              <a:rPr lang="es-ES_tradnl" sz="1600" b="1" smtClean="0"/>
              <a:t>	</a:t>
            </a:r>
          </a:p>
          <a:p>
            <a:pPr algn="just" eaLnBrk="1" hangingPunct="1">
              <a:buFont typeface="Arial" charset="0"/>
              <a:buNone/>
            </a:pPr>
            <a:r>
              <a:rPr lang="es-ES_tradnl" sz="1600" b="1" smtClean="0"/>
              <a:t>	</a:t>
            </a:r>
            <a:endParaRPr lang="es-ES_tradnl" sz="1600" smtClean="0"/>
          </a:p>
          <a:p>
            <a:pPr algn="just" eaLnBrk="1" hangingPunct="1">
              <a:buFont typeface="Arial" charset="0"/>
              <a:buNone/>
            </a:pPr>
            <a:endParaRPr lang="es-ES" sz="16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Título"/>
          <p:cNvSpPr>
            <a:spLocks noGrp="1"/>
          </p:cNvSpPr>
          <p:nvPr>
            <p:ph type="title"/>
          </p:nvPr>
        </p:nvSpPr>
        <p:spPr/>
        <p:txBody>
          <a:bodyPr/>
          <a:lstStyle/>
          <a:p>
            <a:pPr eaLnBrk="1" hangingPunct="1"/>
            <a:r>
              <a:rPr lang="es-ES_tradnl" sz="3600" smtClean="0"/>
              <a:t>PROCEDIMIENTO PARA EXPEDIR OTRO TESTIMONIO QUE DA ACCION</a:t>
            </a:r>
            <a:endParaRPr lang="es-ES" sz="3600" smtClean="0"/>
          </a:p>
        </p:txBody>
      </p:sp>
      <p:sp>
        <p:nvSpPr>
          <p:cNvPr id="10243" name="2 Marcador de contenido"/>
          <p:cNvSpPr>
            <a:spLocks noGrp="1"/>
          </p:cNvSpPr>
          <p:nvPr>
            <p:ph idx="1"/>
          </p:nvPr>
        </p:nvSpPr>
        <p:spPr/>
        <p:txBody>
          <a:bodyPr/>
          <a:lstStyle/>
          <a:p>
            <a:pPr eaLnBrk="1" hangingPunct="1"/>
            <a:r>
              <a:rPr lang="es-ES_tradnl" sz="2400" smtClean="0"/>
              <a:t>Se tramitan en diligencias.</a:t>
            </a:r>
          </a:p>
          <a:p>
            <a:pPr eaLnBrk="1" hangingPunct="1">
              <a:buFont typeface="Arial" charset="0"/>
              <a:buNone/>
            </a:pPr>
            <a:endParaRPr lang="es-ES_tradnl" sz="2400" smtClean="0"/>
          </a:p>
          <a:p>
            <a:pPr eaLnBrk="1" hangingPunct="1"/>
            <a:r>
              <a:rPr lang="es-ES_tradnl" sz="2400" smtClean="0"/>
              <a:t>Son diligencias de jurisdicción voluntaria o bien tramites administrativos confiados al órgano judicial.</a:t>
            </a:r>
          </a:p>
          <a:p>
            <a:pPr lvl="1" eaLnBrk="1" hangingPunct="1"/>
            <a:r>
              <a:rPr lang="es-ES_tradnl" sz="2400" smtClean="0"/>
              <a:t>El artículo 43 Inc. 3º de la L. N. se refiere al caso en el cual el protocolo, todavía está en poder del Notario. Si el protocolo ya está en la Corte, se extiende el testimonio dándole aplicación a lo estipulado en el art</a:t>
            </a:r>
            <a:r>
              <a:rPr lang="es-ES" sz="2400" smtClean="0"/>
              <a:t>ículo 45 de la L.N. el cual ha sido derogado por el Art. 111 Ord. 5º de la Ley Orgánica Judicial.</a:t>
            </a:r>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_tradnl" sz="2400" smtClean="0"/>
          </a:p>
          <a:p>
            <a:pPr lvl="1" eaLnBrk="1" hangingPunct="1"/>
            <a:endParaRPr lang="es-ES" sz="24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553</TotalTime>
  <Words>771</Words>
  <Application>Microsoft Office PowerPoint</Application>
  <PresentationFormat>Presentación en pantalla (4:3)</PresentationFormat>
  <Paragraphs>92</Paragraphs>
  <Slides>9</Slides>
  <Notes>2</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9</vt:i4>
      </vt:variant>
    </vt:vector>
  </HeadingPairs>
  <TitlesOfParts>
    <vt:vector size="12" baseType="lpstr">
      <vt:lpstr>Arial</vt:lpstr>
      <vt:lpstr>Calibri</vt:lpstr>
      <vt:lpstr>Tema de Office</vt:lpstr>
      <vt:lpstr>LOS TESTIMONIOS</vt:lpstr>
      <vt:lpstr>DEFINICION</vt:lpstr>
      <vt:lpstr>DEBE SER EXPEDIDO EN FORMA LEGAL</vt:lpstr>
      <vt:lpstr>QUIENES EXPIDEN TESTIMONIOS</vt:lpstr>
      <vt:lpstr>SACA DEL TESTIMONIO</vt:lpstr>
      <vt:lpstr>OBLIGATORIEDAD DE LA EXPEDICION DE TESTIMONIOS.</vt:lpstr>
      <vt:lpstr>PERSONAS A QUIENES SE DEBE DE EXPEDIR EL TESTIMONIO</vt:lpstr>
      <vt:lpstr>NUMERO DE TESTIMONIOS</vt:lpstr>
      <vt:lpstr>PROCEDIMIENTO PARA EXPEDIR OTRO TESTIMONIO QUE DA ACCION</vt:lpstr>
    </vt:vector>
  </TitlesOfParts>
  <Company>Claudia  Jeannette Vides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TESTIMONIOS</dc:title>
  <dc:creator>Claudia</dc:creator>
  <cp:lastModifiedBy>ASISTENTE</cp:lastModifiedBy>
  <cp:revision>63</cp:revision>
  <dcterms:created xsi:type="dcterms:W3CDTF">2009-05-26T17:50:24Z</dcterms:created>
  <dcterms:modified xsi:type="dcterms:W3CDTF">2013-08-29T08:01:51Z</dcterms:modified>
</cp:coreProperties>
</file>