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3"/>
  </p:handoutMasterIdLst>
  <p:sldIdLst>
    <p:sldId id="256" r:id="rId2"/>
    <p:sldId id="258" r:id="rId3"/>
    <p:sldId id="259" r:id="rId4"/>
    <p:sldId id="277" r:id="rId5"/>
    <p:sldId id="260" r:id="rId6"/>
    <p:sldId id="261" r:id="rId7"/>
    <p:sldId id="278" r:id="rId8"/>
    <p:sldId id="279" r:id="rId9"/>
    <p:sldId id="263" r:id="rId10"/>
    <p:sldId id="280" r:id="rId11"/>
    <p:sldId id="281" r:id="rId12"/>
    <p:sldId id="282" r:id="rId13"/>
    <p:sldId id="265" r:id="rId14"/>
    <p:sldId id="283" r:id="rId15"/>
    <p:sldId id="284" r:id="rId16"/>
    <p:sldId id="266" r:id="rId17"/>
    <p:sldId id="285" r:id="rId18"/>
    <p:sldId id="267" r:id="rId19"/>
    <p:sldId id="268" r:id="rId20"/>
    <p:sldId id="286" r:id="rId21"/>
    <p:sldId id="262" r:id="rId22"/>
  </p:sldIdLst>
  <p:sldSz cx="9144000" cy="6858000" type="screen4x3"/>
  <p:notesSz cx="9312275" cy="6858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>
      <p:cViewPr varScale="1">
        <p:scale>
          <a:sx n="74" d="100"/>
          <a:sy n="74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A561A-50F6-4CF9-B71F-46EC6EDB59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6E78C73A-1E64-41B8-8E08-2109D0C3784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dirty="0" smtClean="0">
              <a:solidFill>
                <a:srgbClr val="0070C0"/>
              </a:solidFill>
            </a:rPr>
            <a:t>Agentes de Comercio</a:t>
          </a:r>
          <a:endParaRPr lang="es-ES" b="1" dirty="0">
            <a:solidFill>
              <a:srgbClr val="0070C0"/>
            </a:solidFill>
          </a:endParaRPr>
        </a:p>
      </dgm:t>
    </dgm:pt>
    <dgm:pt modelId="{9C024D04-052B-496E-AAE4-CC08BD99C6D8}" type="parTrans" cxnId="{84EA776D-9680-431B-9C77-A9D3FFCEC62F}">
      <dgm:prSet/>
      <dgm:spPr/>
      <dgm:t>
        <a:bodyPr/>
        <a:lstStyle/>
        <a:p>
          <a:endParaRPr lang="es-SV"/>
        </a:p>
      </dgm:t>
    </dgm:pt>
    <dgm:pt modelId="{59A80AB8-F4E8-45C7-A262-4710CBE55309}" type="sibTrans" cxnId="{84EA776D-9680-431B-9C77-A9D3FFCEC62F}">
      <dgm:prSet/>
      <dgm:spPr/>
      <dgm:t>
        <a:bodyPr/>
        <a:lstStyle/>
        <a:p>
          <a:endParaRPr lang="es-SV"/>
        </a:p>
      </dgm:t>
    </dgm:pt>
    <dgm:pt modelId="{2DFD9FA2-4C57-4EF7-BCAD-3E7B6CC1D698}" type="pres">
      <dgm:prSet presAssocID="{F1CA561A-50F6-4CF9-B71F-46EC6EDB59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4FC5184-849C-4175-BB16-4AA68FD252F3}" type="pres">
      <dgm:prSet presAssocID="{6E78C73A-1E64-41B8-8E08-2109D0C37848}" presName="node" presStyleLbl="node1" presStyleIdx="0" presStyleCnt="1" custScaleX="91960" custLinFactNeighborX="-1627" custLinFactNeighborY="-7737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84EA776D-9680-431B-9C77-A9D3FFCEC62F}" srcId="{F1CA561A-50F6-4CF9-B71F-46EC6EDB5960}" destId="{6E78C73A-1E64-41B8-8E08-2109D0C37848}" srcOrd="0" destOrd="0" parTransId="{9C024D04-052B-496E-AAE4-CC08BD99C6D8}" sibTransId="{59A80AB8-F4E8-45C7-A262-4710CBE55309}"/>
    <dgm:cxn modelId="{FCABA33D-786F-4FE3-A7D4-A405A9F948D6}" type="presOf" srcId="{6E78C73A-1E64-41B8-8E08-2109D0C37848}" destId="{24FC5184-849C-4175-BB16-4AA68FD252F3}" srcOrd="0" destOrd="0" presId="urn:microsoft.com/office/officeart/2005/8/layout/process1"/>
    <dgm:cxn modelId="{7571AD0D-DD1D-4D76-977B-011166782ADE}" type="presOf" srcId="{F1CA561A-50F6-4CF9-B71F-46EC6EDB5960}" destId="{2DFD9FA2-4C57-4EF7-BCAD-3E7B6CC1D698}" srcOrd="0" destOrd="0" presId="urn:microsoft.com/office/officeart/2005/8/layout/process1"/>
    <dgm:cxn modelId="{D57B30AB-2AB2-46E7-96FA-2D67672AEBF6}" type="presParOf" srcId="{2DFD9FA2-4C57-4EF7-BCAD-3E7B6CC1D698}" destId="{24FC5184-849C-4175-BB16-4AA68FD252F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1BD01-DB9E-4D0E-BD0A-3DD430F250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9CAD8B7-8BC1-4DAD-B68B-B86DADF5A76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pPr algn="ctr" rtl="0"/>
          <a:r>
            <a:rPr lang="es-SV" sz="1800" b="1" dirty="0" smtClean="0">
              <a:solidFill>
                <a:schemeClr val="tx1"/>
              </a:solidFill>
            </a:rPr>
            <a:t>Esta en libertad de dedicarse a cualquier otra clase de negocios o actividad mercantil.</a:t>
          </a:r>
          <a:endParaRPr lang="es-SV" sz="1800" b="1" dirty="0">
            <a:solidFill>
              <a:schemeClr val="tx1"/>
            </a:solidFill>
          </a:endParaRPr>
        </a:p>
      </dgm:t>
    </dgm:pt>
    <dgm:pt modelId="{619ED6DB-D555-41A5-A21B-2FF15C9438F9}" type="parTrans" cxnId="{3FDFFABA-37F0-4D3E-A12B-A18E527E437E}">
      <dgm:prSet/>
      <dgm:spPr/>
      <dgm:t>
        <a:bodyPr/>
        <a:lstStyle/>
        <a:p>
          <a:endParaRPr lang="es-SV"/>
        </a:p>
      </dgm:t>
    </dgm:pt>
    <dgm:pt modelId="{1B0E377B-1818-4EC4-BB62-B50E5A57ADBE}" type="sibTrans" cxnId="{3FDFFABA-37F0-4D3E-A12B-A18E527E437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SV"/>
        </a:p>
      </dgm:t>
    </dgm:pt>
    <dgm:pt modelId="{06B2E350-2F98-44DF-84A6-9C0C845E2CB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endParaRPr lang="es-SV" sz="18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667BB84E-047B-497B-BE98-385D95EAF5DA}" type="parTrans" cxnId="{60B836A1-FC41-4744-94DF-EFA0E9AFB58E}">
      <dgm:prSet/>
      <dgm:spPr/>
      <dgm:t>
        <a:bodyPr/>
        <a:lstStyle/>
        <a:p>
          <a:endParaRPr lang="es-SV"/>
        </a:p>
      </dgm:t>
    </dgm:pt>
    <dgm:pt modelId="{BF224384-2703-4A7B-B00D-1D74FFB7B495}" type="sibTrans" cxnId="{60B836A1-FC41-4744-94DF-EFA0E9AFB58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SV"/>
        </a:p>
      </dgm:t>
    </dgm:pt>
    <dgm:pt modelId="{6E0635C2-4DA2-4FBA-B772-E96E0C2C22B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pPr algn="ctr" rtl="0"/>
          <a:r>
            <a:rPr lang="es-SV" sz="1800" b="1" i="0" dirty="0" smtClean="0"/>
            <a:t> Su responsabilidad se limita al cumplimiento de  las instrucciones del principal</a:t>
          </a:r>
          <a:r>
            <a:rPr lang="es-SV" sz="1800" i="0" dirty="0" smtClean="0"/>
            <a:t>.</a:t>
          </a:r>
          <a:endParaRPr lang="es-SV" sz="1800" i="0" dirty="0"/>
        </a:p>
      </dgm:t>
    </dgm:pt>
    <dgm:pt modelId="{85E62061-F5DE-427C-8EB3-D50DD024E713}" type="parTrans" cxnId="{586C4422-2414-4BCD-ACB6-A3F77D73B980}">
      <dgm:prSet/>
      <dgm:spPr/>
      <dgm:t>
        <a:bodyPr/>
        <a:lstStyle/>
        <a:p>
          <a:endParaRPr lang="es-SV"/>
        </a:p>
      </dgm:t>
    </dgm:pt>
    <dgm:pt modelId="{D9F6B302-282E-4C6B-BE04-4BD394DE8BE3}" type="sibTrans" cxnId="{586C4422-2414-4BCD-ACB6-A3F77D73B980}">
      <dgm:prSet/>
      <dgm:spPr/>
      <dgm:t>
        <a:bodyPr/>
        <a:lstStyle/>
        <a:p>
          <a:endParaRPr lang="es-SV"/>
        </a:p>
      </dgm:t>
    </dgm:pt>
    <dgm:pt modelId="{AACBAF52-5941-48C9-94D6-500A1C8BD5BD}" type="pres">
      <dgm:prSet presAssocID="{8C71BD01-DB9E-4D0E-BD0A-3DD430F250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695176-FC32-491C-B3BF-69950F0FC015}" type="pres">
      <dgm:prSet presAssocID="{A9CAD8B7-8BC1-4DAD-B68B-B86DADF5A762}" presName="node" presStyleLbl="node1" presStyleIdx="0" presStyleCnt="3" custScaleX="201865" custLinFactNeighborX="18989" custLinFactNeighborY="3512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300C802-A75E-423A-A71A-0F7ACB2DAC0C}" type="pres">
      <dgm:prSet presAssocID="{1B0E377B-1818-4EC4-BB62-B50E5A57ADBE}" presName="sibTrans" presStyleLbl="sibTrans2D1" presStyleIdx="0" presStyleCnt="2" custAng="10800000"/>
      <dgm:spPr/>
      <dgm:t>
        <a:bodyPr/>
        <a:lstStyle/>
        <a:p>
          <a:endParaRPr lang="es-ES"/>
        </a:p>
      </dgm:t>
    </dgm:pt>
    <dgm:pt modelId="{CB7BC04B-8592-46A3-8F1B-CA62632D1F53}" type="pres">
      <dgm:prSet presAssocID="{1B0E377B-1818-4EC4-BB62-B50E5A57ADB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9321BC9-B372-4526-B6FA-AD9031CCDF97}" type="pres">
      <dgm:prSet presAssocID="{06B2E350-2F98-44DF-84A6-9C0C845E2CBD}" presName="node" presStyleLbl="node1" presStyleIdx="1" presStyleCnt="3" custScaleX="332671" custScaleY="81204" custLinFactNeighborX="3553" custLinFactNeighborY="-6405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919B928-AD7E-49D2-8EA4-F1732C79BB6E}" type="pres">
      <dgm:prSet presAssocID="{BF224384-2703-4A7B-B00D-1D74FFB7B49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69A86C2-984A-4DA8-8C9D-623F9A3D3D8C}" type="pres">
      <dgm:prSet presAssocID="{BF224384-2703-4A7B-B00D-1D74FFB7B49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58646B9-45A1-4D7C-89A0-D75BD44B34EE}" type="pres">
      <dgm:prSet presAssocID="{6E0635C2-4DA2-4FBA-B772-E96E0C2C22B3}" presName="node" presStyleLbl="node1" presStyleIdx="2" presStyleCnt="3" custScaleX="198801" custLinFactNeighborX="-13867" custLinFactNeighborY="4173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FDFFABA-37F0-4D3E-A12B-A18E527E437E}" srcId="{8C71BD01-DB9E-4D0E-BD0A-3DD430F2500B}" destId="{A9CAD8B7-8BC1-4DAD-B68B-B86DADF5A762}" srcOrd="0" destOrd="0" parTransId="{619ED6DB-D555-41A5-A21B-2FF15C9438F9}" sibTransId="{1B0E377B-1818-4EC4-BB62-B50E5A57ADBE}"/>
    <dgm:cxn modelId="{19878CDB-EEE4-48D7-937A-050784133081}" type="presOf" srcId="{06B2E350-2F98-44DF-84A6-9C0C845E2CBD}" destId="{89321BC9-B372-4526-B6FA-AD9031CCDF97}" srcOrd="0" destOrd="0" presId="urn:microsoft.com/office/officeart/2005/8/layout/process1"/>
    <dgm:cxn modelId="{60B836A1-FC41-4744-94DF-EFA0E9AFB58E}" srcId="{8C71BD01-DB9E-4D0E-BD0A-3DD430F2500B}" destId="{06B2E350-2F98-44DF-84A6-9C0C845E2CBD}" srcOrd="1" destOrd="0" parTransId="{667BB84E-047B-497B-BE98-385D95EAF5DA}" sibTransId="{BF224384-2703-4A7B-B00D-1D74FFB7B495}"/>
    <dgm:cxn modelId="{E1A9529B-2422-4DCF-8FC1-64ABBE7975A5}" type="presOf" srcId="{BF224384-2703-4A7B-B00D-1D74FFB7B495}" destId="{E69A86C2-984A-4DA8-8C9D-623F9A3D3D8C}" srcOrd="1" destOrd="0" presId="urn:microsoft.com/office/officeart/2005/8/layout/process1"/>
    <dgm:cxn modelId="{7A02120A-C3EF-4FEE-BC5E-0661E64061B9}" type="presOf" srcId="{1B0E377B-1818-4EC4-BB62-B50E5A57ADBE}" destId="{CB7BC04B-8592-46A3-8F1B-CA62632D1F53}" srcOrd="1" destOrd="0" presId="urn:microsoft.com/office/officeart/2005/8/layout/process1"/>
    <dgm:cxn modelId="{586C4422-2414-4BCD-ACB6-A3F77D73B980}" srcId="{8C71BD01-DB9E-4D0E-BD0A-3DD430F2500B}" destId="{6E0635C2-4DA2-4FBA-B772-E96E0C2C22B3}" srcOrd="2" destOrd="0" parTransId="{85E62061-F5DE-427C-8EB3-D50DD024E713}" sibTransId="{D9F6B302-282E-4C6B-BE04-4BD394DE8BE3}"/>
    <dgm:cxn modelId="{08CE2674-9B07-441B-AD54-DF958E9BCF1E}" type="presOf" srcId="{1B0E377B-1818-4EC4-BB62-B50E5A57ADBE}" destId="{0300C802-A75E-423A-A71A-0F7ACB2DAC0C}" srcOrd="0" destOrd="0" presId="urn:microsoft.com/office/officeart/2005/8/layout/process1"/>
    <dgm:cxn modelId="{2C3435BE-9DD3-4D0F-AD93-5097DE564AC0}" type="presOf" srcId="{A9CAD8B7-8BC1-4DAD-B68B-B86DADF5A762}" destId="{41695176-FC32-491C-B3BF-69950F0FC015}" srcOrd="0" destOrd="0" presId="urn:microsoft.com/office/officeart/2005/8/layout/process1"/>
    <dgm:cxn modelId="{AB543D1B-35DE-46CB-88B2-F93150D40319}" type="presOf" srcId="{BF224384-2703-4A7B-B00D-1D74FFB7B495}" destId="{B919B928-AD7E-49D2-8EA4-F1732C79BB6E}" srcOrd="0" destOrd="0" presId="urn:microsoft.com/office/officeart/2005/8/layout/process1"/>
    <dgm:cxn modelId="{AE5E2EDE-1CA9-4970-A894-08A06503FBF4}" type="presOf" srcId="{6E0635C2-4DA2-4FBA-B772-E96E0C2C22B3}" destId="{058646B9-45A1-4D7C-89A0-D75BD44B34EE}" srcOrd="0" destOrd="0" presId="urn:microsoft.com/office/officeart/2005/8/layout/process1"/>
    <dgm:cxn modelId="{AAA54E6F-DA5E-4784-9E82-E70046CB0926}" type="presOf" srcId="{8C71BD01-DB9E-4D0E-BD0A-3DD430F2500B}" destId="{AACBAF52-5941-48C9-94D6-500A1C8BD5BD}" srcOrd="0" destOrd="0" presId="urn:microsoft.com/office/officeart/2005/8/layout/process1"/>
    <dgm:cxn modelId="{F6B78752-CBA0-4161-912F-C27F7EF0D579}" type="presParOf" srcId="{AACBAF52-5941-48C9-94D6-500A1C8BD5BD}" destId="{41695176-FC32-491C-B3BF-69950F0FC015}" srcOrd="0" destOrd="0" presId="urn:microsoft.com/office/officeart/2005/8/layout/process1"/>
    <dgm:cxn modelId="{032873C5-04A3-4068-A022-19C623C4450C}" type="presParOf" srcId="{AACBAF52-5941-48C9-94D6-500A1C8BD5BD}" destId="{0300C802-A75E-423A-A71A-0F7ACB2DAC0C}" srcOrd="1" destOrd="0" presId="urn:microsoft.com/office/officeart/2005/8/layout/process1"/>
    <dgm:cxn modelId="{01BA6F98-3B4E-4E2C-B0D9-1DCF697B0C23}" type="presParOf" srcId="{0300C802-A75E-423A-A71A-0F7ACB2DAC0C}" destId="{CB7BC04B-8592-46A3-8F1B-CA62632D1F53}" srcOrd="0" destOrd="0" presId="urn:microsoft.com/office/officeart/2005/8/layout/process1"/>
    <dgm:cxn modelId="{0A94626E-3BA8-4954-8074-B4BEC82A32C9}" type="presParOf" srcId="{AACBAF52-5941-48C9-94D6-500A1C8BD5BD}" destId="{89321BC9-B372-4526-B6FA-AD9031CCDF97}" srcOrd="2" destOrd="0" presId="urn:microsoft.com/office/officeart/2005/8/layout/process1"/>
    <dgm:cxn modelId="{B1689A10-D468-4692-91A0-F04391A4C042}" type="presParOf" srcId="{AACBAF52-5941-48C9-94D6-500A1C8BD5BD}" destId="{B919B928-AD7E-49D2-8EA4-F1732C79BB6E}" srcOrd="3" destOrd="0" presId="urn:microsoft.com/office/officeart/2005/8/layout/process1"/>
    <dgm:cxn modelId="{B0B6151D-9C70-4CEB-BE86-6BF1A962F4EB}" type="presParOf" srcId="{B919B928-AD7E-49D2-8EA4-F1732C79BB6E}" destId="{E69A86C2-984A-4DA8-8C9D-623F9A3D3D8C}" srcOrd="0" destOrd="0" presId="urn:microsoft.com/office/officeart/2005/8/layout/process1"/>
    <dgm:cxn modelId="{0CE07374-D6CD-418E-8D3C-72F951F7E417}" type="presParOf" srcId="{AACBAF52-5941-48C9-94D6-500A1C8BD5BD}" destId="{058646B9-45A1-4D7C-89A0-D75BD44B34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FDB82-130C-4FE3-BCA9-097BDE1ED28F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310311F6-E8AF-4B2E-8B94-7E70B69AD33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s-SV" b="1" dirty="0" smtClean="0">
              <a:solidFill>
                <a:schemeClr val="tx1"/>
              </a:solidFill>
            </a:rPr>
            <a:t>Obligaciones:</a:t>
          </a:r>
          <a:endParaRPr lang="es-SV" b="1" dirty="0">
            <a:solidFill>
              <a:schemeClr val="tx1"/>
            </a:solidFill>
          </a:endParaRPr>
        </a:p>
      </dgm:t>
    </dgm:pt>
    <dgm:pt modelId="{E0E68BF5-6004-4ACC-AA22-5B496A77C906}" type="parTrans" cxnId="{2415CD25-0627-44A5-8AAA-5498CBCC3CF6}">
      <dgm:prSet/>
      <dgm:spPr/>
      <dgm:t>
        <a:bodyPr/>
        <a:lstStyle/>
        <a:p>
          <a:endParaRPr lang="es-SV"/>
        </a:p>
      </dgm:t>
    </dgm:pt>
    <dgm:pt modelId="{F8724752-1C3A-4B78-954E-1DA53018763F}" type="sibTrans" cxnId="{2415CD25-0627-44A5-8AAA-5498CBCC3CF6}">
      <dgm:prSet/>
      <dgm:spPr/>
      <dgm:t>
        <a:bodyPr/>
        <a:lstStyle/>
        <a:p>
          <a:endParaRPr lang="es-SV"/>
        </a:p>
      </dgm:t>
    </dgm:pt>
    <dgm:pt modelId="{260D623B-C75F-438E-A50D-4DB119A29B98}" type="pres">
      <dgm:prSet presAssocID="{391FDB82-130C-4FE3-BCA9-097BDE1ED2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56CEB6-213B-4461-89F2-197EFD66AAD0}" type="pres">
      <dgm:prSet presAssocID="{310311F6-E8AF-4B2E-8B94-7E70B69AD338}" presName="composite" presStyleCnt="0"/>
      <dgm:spPr/>
    </dgm:pt>
    <dgm:pt modelId="{D2C09526-D44D-48D9-AD33-68536E5BBE93}" type="pres">
      <dgm:prSet presAssocID="{310311F6-E8AF-4B2E-8B94-7E70B69AD338}" presName="imgShp" presStyleLbl="fgImgPlace1" presStyleIdx="0" presStyleCnt="1" custLinFactNeighborX="19944" custLinFactNeighborY="-33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60ACDA-C994-4516-BF62-ED5B84549468}" type="pres">
      <dgm:prSet presAssocID="{310311F6-E8AF-4B2E-8B94-7E70B69AD338}" presName="txShp" presStyleLbl="node1" presStyleIdx="0" presStyleCnt="1" custScaleY="66667" custLinFactNeighborX="10042" custLinFactNeighborY="-333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B122F2E-5E8D-44AB-8498-60B0D5183170}" type="presOf" srcId="{391FDB82-130C-4FE3-BCA9-097BDE1ED28F}" destId="{260D623B-C75F-438E-A50D-4DB119A29B98}" srcOrd="0" destOrd="0" presId="urn:microsoft.com/office/officeart/2005/8/layout/vList3#1"/>
    <dgm:cxn modelId="{2415CD25-0627-44A5-8AAA-5498CBCC3CF6}" srcId="{391FDB82-130C-4FE3-BCA9-097BDE1ED28F}" destId="{310311F6-E8AF-4B2E-8B94-7E70B69AD338}" srcOrd="0" destOrd="0" parTransId="{E0E68BF5-6004-4ACC-AA22-5B496A77C906}" sibTransId="{F8724752-1C3A-4B78-954E-1DA53018763F}"/>
    <dgm:cxn modelId="{9009EB9C-A13C-45C6-B36E-C2EE67F4173E}" type="presOf" srcId="{310311F6-E8AF-4B2E-8B94-7E70B69AD338}" destId="{DE60ACDA-C994-4516-BF62-ED5B84549468}" srcOrd="0" destOrd="0" presId="urn:microsoft.com/office/officeart/2005/8/layout/vList3#1"/>
    <dgm:cxn modelId="{A3A66EE9-05DD-4C2E-AD86-DB35AAE9E5B4}" type="presParOf" srcId="{260D623B-C75F-438E-A50D-4DB119A29B98}" destId="{7056CEB6-213B-4461-89F2-197EFD66AAD0}" srcOrd="0" destOrd="0" presId="urn:microsoft.com/office/officeart/2005/8/layout/vList3#1"/>
    <dgm:cxn modelId="{85798650-92CB-4F32-B771-F9C93669CF75}" type="presParOf" srcId="{7056CEB6-213B-4461-89F2-197EFD66AAD0}" destId="{D2C09526-D44D-48D9-AD33-68536E5BBE93}" srcOrd="0" destOrd="0" presId="urn:microsoft.com/office/officeart/2005/8/layout/vList3#1"/>
    <dgm:cxn modelId="{DF1283EA-CAD5-4681-BE11-DE32B5714F70}" type="presParOf" srcId="{7056CEB6-213B-4461-89F2-197EFD66AAD0}" destId="{DE60ACDA-C994-4516-BF62-ED5B8454946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5184-849C-4175-BB16-4AA68FD252F3}">
      <dsp:nvSpPr>
        <dsp:cNvPr id="0" name=""/>
        <dsp:cNvSpPr/>
      </dsp:nvSpPr>
      <dsp:spPr>
        <a:xfrm>
          <a:off x="214354" y="0"/>
          <a:ext cx="8072488" cy="11079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b="1" kern="1200" dirty="0" smtClean="0">
              <a:solidFill>
                <a:srgbClr val="0070C0"/>
              </a:solidFill>
            </a:rPr>
            <a:t>Agentes de Comercio</a:t>
          </a:r>
          <a:endParaRPr lang="es-ES" sz="5000" b="1" kern="1200" dirty="0">
            <a:solidFill>
              <a:srgbClr val="0070C0"/>
            </a:solidFill>
          </a:endParaRPr>
        </a:p>
      </dsp:txBody>
      <dsp:txXfrm>
        <a:off x="246806" y="32452"/>
        <a:ext cx="8007584" cy="1043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74801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DDCB-D461-4115-8498-6C3EAF9AA18C}" type="datetimeFigureOut">
              <a:rPr lang="es-SV" smtClean="0"/>
              <a:t>22/06/2017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74801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32B4-71C3-4915-9FFF-15BE5C74E0F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631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DA779E-9A2E-4565-9D47-D7E4A0C7048E}" type="datetimeFigureOut">
              <a:rPr lang="es-SV" smtClean="0"/>
              <a:pPr/>
              <a:t>22/06/2017</a:t>
            </a:fld>
            <a:endParaRPr lang="es-SV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6C7B91-C916-4963-8D01-7409D9D97320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357158" y="1142984"/>
          <a:ext cx="8786842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071670" y="107154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429000"/>
            <a:ext cx="4143404" cy="27146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6" name="Picture 2" descr="H:\gif\Gif-Animado-de-Dinero-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357562"/>
            <a:ext cx="3500462" cy="2847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23159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57158" y="214290"/>
          <a:ext cx="85010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4143380"/>
            <a:ext cx="3766370" cy="22271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2" descr="H:\gif\Agente-De-Ventas-9026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28604"/>
            <a:ext cx="1785950" cy="192882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000364" y="121442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/>
              <a:t>Características del agente representante: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210718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0" y="500042"/>
          <a:ext cx="747064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85720" y="4214818"/>
            <a:ext cx="407196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Clr>
                <a:srgbClr val="FF0066"/>
              </a:buClr>
            </a:pPr>
            <a:r>
              <a:rPr lang="es-SV" sz="2000" b="1" dirty="0" smtClean="0">
                <a:solidFill>
                  <a:schemeClr val="tx1"/>
                </a:solidFill>
              </a:rPr>
              <a:t>Transmitirá al principal las preposiciones que reciba y dará cuenta  inmediata de los contratos que realice</a:t>
            </a:r>
            <a:r>
              <a:rPr lang="es-SV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86380" y="4286256"/>
            <a:ext cx="350046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2000" b="1" dirty="0" smtClean="0"/>
              <a:t>Dar a conocer a los principales respectivos la introducción de una línea competitiva.</a:t>
            </a:r>
            <a:endParaRPr lang="es-SV" sz="2000" b="1" dirty="0"/>
          </a:p>
        </p:txBody>
      </p:sp>
      <p:sp>
        <p:nvSpPr>
          <p:cNvPr id="12" name="11 Flecha a la derecha con bandas"/>
          <p:cNvSpPr/>
          <p:nvPr/>
        </p:nvSpPr>
        <p:spPr>
          <a:xfrm rot="3533180">
            <a:off x="4971135" y="2895833"/>
            <a:ext cx="1543878" cy="802566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Flecha a la derecha con bandas"/>
          <p:cNvSpPr/>
          <p:nvPr/>
        </p:nvSpPr>
        <p:spPr>
          <a:xfrm rot="7471676">
            <a:off x="3448989" y="2825644"/>
            <a:ext cx="1637815" cy="909735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9" name="Picture 2" descr="H:\gif\Agente-De-Ventas-9026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14290"/>
            <a:ext cx="135732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434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500438"/>
            <a:ext cx="6715172" cy="26442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5 CuadroTexto"/>
          <p:cNvSpPr txBox="1"/>
          <p:nvPr/>
        </p:nvSpPr>
        <p:spPr>
          <a:xfrm>
            <a:off x="1071538" y="500042"/>
            <a:ext cx="7000924" cy="23698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solidFill>
                  <a:srgbClr val="0070C0"/>
                </a:solidFill>
                <a:latin typeface="Arial Black" pitchFamily="34" charset="0"/>
              </a:rPr>
              <a:t>AGENTES INTERMEDIARIOS</a:t>
            </a:r>
            <a:r>
              <a:rPr lang="es-SV" sz="4000" dirty="0" smtClean="0"/>
              <a:t>.</a:t>
            </a:r>
            <a:endParaRPr lang="es-SV" sz="4000" dirty="0"/>
          </a:p>
        </p:txBody>
      </p:sp>
    </p:spTree>
    <p:extLst>
      <p:ext uri="{BB962C8B-B14F-4D97-AF65-F5344CB8AC3E}">
        <p14:creationId xmlns:p14="http://schemas.microsoft.com/office/powerpoint/2010/main" val="398002378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42918"/>
            <a:ext cx="67580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4800" b="1" dirty="0" smtClean="0"/>
              <a:t>Un agente intermediario es:</a:t>
            </a:r>
            <a:br>
              <a:rPr lang="es-SV" sz="4800" b="1" dirty="0" smtClean="0"/>
            </a:br>
            <a:endParaRPr lang="es-SV" b="1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357430"/>
            <a:ext cx="3552056" cy="3084267"/>
          </a:xfrm>
          <a:prstGeom prst="rect">
            <a:avLst/>
          </a:prstGeom>
        </p:spPr>
      </p:pic>
      <p:pic>
        <p:nvPicPr>
          <p:cNvPr id="6" name="Picture 2" descr="C:\Users\IDALIA\AppData\Local\Microsoft\Windows\Temporary Internet Files\Content.IE5\ZVK9QQC5\responsabilidades_administrador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9454" r="25396" b="26495"/>
          <a:stretch/>
        </p:blipFill>
        <p:spPr bwMode="auto">
          <a:xfrm>
            <a:off x="5572132" y="2428868"/>
            <a:ext cx="2500330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gif\Agentes-Comerciales-902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0"/>
            <a:ext cx="2071702" cy="2000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4459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6976"/>
          </a:xfr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Características.</a:t>
            </a:r>
            <a:endParaRPr lang="es-SV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IDALIA\AppData\Local\Microsoft\Windows\Temporary Internet Files\Content.IE5\ZVK9QQC5\man-220259_64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7813" l="9774" r="89850">
                        <a14:backgroundMark x1="10338" y1="6250" x2="90226" y2="6563"/>
                        <a14:backgroundMark x1="89662" y1="6875" x2="90414" y2="97188"/>
                        <a14:backgroundMark x1="88722" y1="96250" x2="11842" y2="97813"/>
                        <a14:backgroundMark x1="11842" y1="97344" x2="8271" y2="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2" r="34264" b="2393"/>
          <a:stretch/>
        </p:blipFill>
        <p:spPr bwMode="auto">
          <a:xfrm>
            <a:off x="285721" y="4857760"/>
            <a:ext cx="1714512" cy="17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:\gif\Agentes-Comerciales-902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857760"/>
            <a:ext cx="1643074" cy="1643074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2428860" y="4572008"/>
            <a:ext cx="4500594" cy="17145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5050"/>
              </a:buClr>
              <a:buFont typeface="Wingdings" pitchFamily="2" charset="2"/>
              <a:buChar char="Ø"/>
            </a:pPr>
            <a:r>
              <a:rPr lang="es-SV" b="1" dirty="0" smtClean="0">
                <a:solidFill>
                  <a:schemeClr val="tx1"/>
                </a:solidFill>
              </a:rPr>
              <a:t> El derecho del intermediario a la remuneración convenida, queda sujeto a la condición de que el contrato se celebre.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14942" y="2000240"/>
            <a:ext cx="3214710" cy="13573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5050"/>
              </a:buClr>
              <a:buFont typeface="Wingdings" pitchFamily="2" charset="2"/>
              <a:buChar char="Ø"/>
            </a:pPr>
            <a:r>
              <a:rPr lang="es-SV" sz="2000" b="1" dirty="0" smtClean="0">
                <a:solidFill>
                  <a:schemeClr val="tx1"/>
                </a:solidFill>
              </a:rPr>
              <a:t>No obligan a las partes entre si.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57158" y="1785926"/>
            <a:ext cx="3286148" cy="221457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5050"/>
              </a:buClr>
            </a:pPr>
            <a:endParaRPr lang="es-SV" b="1" dirty="0" smtClean="0"/>
          </a:p>
          <a:p>
            <a:pPr marL="285750" indent="-285750">
              <a:buClr>
                <a:srgbClr val="FF5050"/>
              </a:buClr>
              <a:buFont typeface="Wingdings" pitchFamily="2" charset="2"/>
              <a:buChar char="Ø"/>
            </a:pPr>
            <a:r>
              <a:rPr lang="es-SV" b="1" dirty="0" smtClean="0">
                <a:solidFill>
                  <a:schemeClr val="tx1"/>
                </a:solidFill>
              </a:rPr>
              <a:t>El intermediario carece de derecho a exigir que se le reembolsen los gastos hechos al ejercitar su intermediación, salvo pacto en contrario. 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6643702" y="1357298"/>
            <a:ext cx="357190" cy="64294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2071670" y="1285860"/>
            <a:ext cx="285752" cy="4286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4143372" y="1285860"/>
            <a:ext cx="285752" cy="321471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8236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6000792" cy="1135570"/>
          </a:xfrm>
          <a:solidFill>
            <a:schemeClr val="bg2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Limitaciones: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10242" name="Picture 2" descr="H:\gif\Agentes-Comerciales-902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429132"/>
            <a:ext cx="1857388" cy="2214578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642910" y="2786058"/>
            <a:ext cx="5429288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Abstenerse de promover negocios en que intervengan personas de insolvencia  notorio o cuya incapacidad les sea conocida, y en general las operaciones contrarias a la leyes.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14282" y="4572008"/>
            <a:ext cx="6286544" cy="18573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just">
              <a:buClr>
                <a:srgbClr val="FF7C80"/>
              </a:buClr>
            </a:pPr>
            <a:r>
              <a:rPr lang="es-SV" b="1" dirty="0" smtClean="0">
                <a:solidFill>
                  <a:schemeClr val="tx1"/>
                </a:solidFill>
              </a:rPr>
              <a:t>      Siempre que el intermediario omita dar a conocer a una de las partes el nombre de la otra, quedara responsable para con esa parte de los daños y perjuicios que se deriven de la falta de celebración del contrato.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357290" y="1571612"/>
            <a:ext cx="4071966" cy="107157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Clr>
                <a:srgbClr val="FF7C80"/>
              </a:buClr>
            </a:pPr>
            <a:r>
              <a:rPr lang="es-SV" b="1" dirty="0" smtClean="0">
                <a:solidFill>
                  <a:schemeClr val="tx1"/>
                </a:solidFill>
              </a:rPr>
              <a:t> No podrá reclamar a sus clientes sin presentar documentos. 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0" y="3429000"/>
            <a:ext cx="571472" cy="21431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0" y="5286388"/>
            <a:ext cx="214282" cy="21431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0" y="2000240"/>
            <a:ext cx="1285852" cy="21431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"/>
          <p:cNvCxnSpPr>
            <a:endCxn id="9" idx="0"/>
          </p:cNvCxnSpPr>
          <p:nvPr/>
        </p:nvCxnSpPr>
        <p:spPr>
          <a:xfrm rot="5400000">
            <a:off x="3303976" y="1375158"/>
            <a:ext cx="285752" cy="10715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9" idx="0"/>
          </p:cNvCxnSpPr>
          <p:nvPr/>
        </p:nvCxnSpPr>
        <p:spPr>
          <a:xfrm rot="16200000" flipV="1">
            <a:off x="1696637" y="-125025"/>
            <a:ext cx="1588" cy="339327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endCxn id="12" idx="1"/>
          </p:cNvCxnSpPr>
          <p:nvPr/>
        </p:nvCxnSpPr>
        <p:spPr>
          <a:xfrm rot="5400000">
            <a:off x="-1910966" y="3482578"/>
            <a:ext cx="3821933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01820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 Obligaciones: </a:t>
            </a:r>
            <a:endParaRPr lang="es-SV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:\gif\Agentes-Comerciales-902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38290" cy="185736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42910" y="2786058"/>
            <a:ext cx="7215238" cy="10001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es-SV" sz="2000" b="1" dirty="0" smtClean="0">
                <a:solidFill>
                  <a:schemeClr val="tx1"/>
                </a:solidFill>
              </a:rPr>
              <a:t> Dar a conocer a las partes con imparcialidad todos los detalles y circunstancias del negocio”.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10" y="4500570"/>
            <a:ext cx="7286676" cy="11430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SV" sz="2000" b="1" dirty="0" smtClean="0">
                <a:solidFill>
                  <a:schemeClr val="tx1"/>
                </a:solidFill>
              </a:rPr>
              <a:t>Responder a sus clientes de la autenticidad de los títulos relacionados con la operación en que intervienen”.</a:t>
            </a:r>
          </a:p>
        </p:txBody>
      </p:sp>
      <p:cxnSp>
        <p:nvCxnSpPr>
          <p:cNvPr id="11" name="10 Conector recto de flecha"/>
          <p:cNvCxnSpPr>
            <a:stCxn id="2" idx="2"/>
          </p:cNvCxnSpPr>
          <p:nvPr/>
        </p:nvCxnSpPr>
        <p:spPr>
          <a:xfrm rot="5400000">
            <a:off x="3697893" y="1791361"/>
            <a:ext cx="868672" cy="12059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>
            <a:off x="0" y="2285992"/>
            <a:ext cx="4071966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1214446" y="3500438"/>
            <a:ext cx="2428892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0" y="4714884"/>
            <a:ext cx="642910" cy="714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7" idx="1"/>
          </p:cNvCxnSpPr>
          <p:nvPr/>
        </p:nvCxnSpPr>
        <p:spPr>
          <a:xfrm>
            <a:off x="0" y="3214686"/>
            <a:ext cx="64291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0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00100" y="1000108"/>
            <a:ext cx="6858048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70C0"/>
                </a:solidFill>
              </a:rPr>
              <a:t>Corredores de Bolsa.</a:t>
            </a:r>
            <a:endParaRPr lang="es-SV" sz="6000" b="1" dirty="0">
              <a:solidFill>
                <a:srgbClr val="0070C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357562"/>
            <a:ext cx="6786610" cy="275648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79768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09532"/>
            <a:ext cx="3524250" cy="303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285852" y="571480"/>
            <a:ext cx="6429420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1"/>
                </a:solidFill>
              </a:rPr>
              <a:t>Según la ley de valores de El Salvador un corredor de bolsa es</a:t>
            </a:r>
            <a:r>
              <a:rPr lang="es-SV" sz="2000" b="1" dirty="0" smtClean="0">
                <a:solidFill>
                  <a:schemeClr val="tx1"/>
                </a:solidFill>
              </a:rPr>
              <a:t>:</a:t>
            </a:r>
            <a:endParaRPr lang="es-SV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:\gif\14bq6vl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6738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786190"/>
            <a:ext cx="3892091" cy="2614747"/>
          </a:xfrm>
          <a:prstGeom prst="rect">
            <a:avLst/>
          </a:prstGeom>
        </p:spPr>
      </p:pic>
      <p:pic>
        <p:nvPicPr>
          <p:cNvPr id="6" name="Picture 2" descr="H:\gif\14bq6vl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2286016" cy="264320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57158" y="1714488"/>
            <a:ext cx="8501122" cy="17145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s-SV" sz="2200" b="1" dirty="0" smtClean="0">
                <a:solidFill>
                  <a:schemeClr val="tx1"/>
                </a:solidFill>
              </a:rPr>
              <a:t>Las casas de corredores deberán operar en las bolsas por medio de los agentes corredores que especialmente designen. Los agentes actuaran en nombre y representación de la casa de corredores que los designe y bajo la responsabilidad de esta.   </a:t>
            </a:r>
            <a:endParaRPr lang="es-SV" sz="2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71802" y="428604"/>
            <a:ext cx="4071966" cy="928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solidFill>
                  <a:schemeClr val="tx1"/>
                </a:solidFill>
              </a:rPr>
              <a:t>Característica: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4929190" y="1357298"/>
            <a:ext cx="214314" cy="35719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4883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643050"/>
            <a:ext cx="243955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Flecha a la derecha con bandas"/>
          <p:cNvSpPr/>
          <p:nvPr/>
        </p:nvSpPr>
        <p:spPr>
          <a:xfrm rot="5400000">
            <a:off x="3286116" y="2214554"/>
            <a:ext cx="2143140" cy="857256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643050"/>
            <a:ext cx="2500330" cy="21555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642918"/>
            <a:ext cx="7242048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SV" b="1" dirty="0" smtClean="0"/>
              <a:t>Un Agente de Comercio es: </a:t>
            </a:r>
            <a:r>
              <a:rPr lang="es-SV" dirty="0" smtClean="0">
                <a:solidFill>
                  <a:schemeClr val="bg1"/>
                </a:solidFill>
              </a:rPr>
              <a:t/>
            </a:r>
            <a:br>
              <a:rPr lang="es-SV" dirty="0" smtClean="0">
                <a:solidFill>
                  <a:schemeClr val="bg1"/>
                </a:solidFill>
              </a:rPr>
            </a:b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85720" y="3929066"/>
            <a:ext cx="7643866" cy="235745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SV" sz="2000" b="1" dirty="0" smtClean="0"/>
              <a:t>Personas que actúen de modo permanente, en relación con uno o varios principales, promoviendo contratos mercantiles o celebrándolos en nombre y por cuenta de aquellos.</a:t>
            </a:r>
            <a:endParaRPr lang="es-SV" sz="2000" b="1" dirty="0"/>
          </a:p>
        </p:txBody>
      </p:sp>
      <p:pic>
        <p:nvPicPr>
          <p:cNvPr id="1026" name="Picture 2" descr="H:\gif\Gif-Animado-de-Dinero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500702"/>
            <a:ext cx="1428760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5168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2420888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r>
              <a:rPr lang="es-SV" dirty="0" smtClean="0"/>
              <a:t> </a:t>
            </a:r>
            <a:r>
              <a:rPr lang="es-SV" b="1" dirty="0" smtClean="0"/>
              <a:t>Brinda asesoría  Financiera.</a:t>
            </a:r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b="1" dirty="0" smtClean="0"/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b="1" dirty="0" smtClean="0"/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r>
              <a:rPr lang="es-SV" b="1" dirty="0" smtClean="0"/>
              <a:t>Ejecuta ordenes de compra/venta de valores.</a:t>
            </a:r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b="1" dirty="0" smtClean="0"/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b="1" dirty="0" smtClean="0"/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r>
              <a:rPr lang="es-SV" b="1" dirty="0" smtClean="0"/>
              <a:t>Administra la cartera de inversiones. </a:t>
            </a:r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b="1" dirty="0" smtClean="0"/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b="1" dirty="0" smtClean="0"/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r>
              <a:rPr lang="es-SV" b="1" dirty="0" smtClean="0"/>
              <a:t>Compra y Venta de valores extranjeros inscritos en Bolsa.  </a:t>
            </a:r>
          </a:p>
          <a:p>
            <a:pPr marL="285750" indent="-285750">
              <a:buClr>
                <a:srgbClr val="FF9999"/>
              </a:buClr>
              <a:buFont typeface="Wingdings" pitchFamily="2" charset="2"/>
              <a:buChar char="§"/>
            </a:pPr>
            <a:endParaRPr lang="es-SV" dirty="0"/>
          </a:p>
        </p:txBody>
      </p:sp>
      <p:pic>
        <p:nvPicPr>
          <p:cNvPr id="4" name="Picture 2" descr="C:\Users\IDALIA\AppData\Local\Microsoft\Windows\Temporary Internet Files\Content.IE5\9X7WSN2Y\businessman-307732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429132"/>
            <a:ext cx="1571636" cy="19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gif\14bq6vl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66"/>
            <a:ext cx="1762114" cy="2357454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 rot="16200000" flipH="1">
            <a:off x="3769331" y="1840513"/>
            <a:ext cx="868672" cy="2228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>
            <a:off x="428596" y="2285992"/>
            <a:ext cx="3786214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6200000" flipH="1">
            <a:off x="-928726" y="3714752"/>
            <a:ext cx="2786082" cy="7143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Flecha derecha"/>
          <p:cNvSpPr/>
          <p:nvPr/>
        </p:nvSpPr>
        <p:spPr>
          <a:xfrm>
            <a:off x="500034" y="2500306"/>
            <a:ext cx="42862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500034" y="3286124"/>
            <a:ext cx="42862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571472" y="4143380"/>
            <a:ext cx="42862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571472" y="4929198"/>
            <a:ext cx="357190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785786" y="571480"/>
            <a:ext cx="6715172" cy="85725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 smtClean="0">
                <a:solidFill>
                  <a:schemeClr val="tx1"/>
                </a:solidFill>
              </a:rPr>
              <a:t>Servicios que ofrece: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355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b="1" dirty="0" smtClean="0">
                <a:solidFill>
                  <a:srgbClr val="0070C0"/>
                </a:solidFill>
              </a:rPr>
              <a:t>Ejemplo :</a:t>
            </a:r>
            <a:endParaRPr lang="es-SV" b="1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63691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400" b="1" dirty="0"/>
              <a:t>E</a:t>
            </a:r>
            <a:r>
              <a:rPr lang="es-SV" sz="2400" b="1" dirty="0" smtClean="0"/>
              <a:t>l </a:t>
            </a:r>
            <a:r>
              <a:rPr lang="es-SV" sz="2400" b="1" dirty="0"/>
              <a:t>principal tiene una oficina en San Salvador y nombra a una persona para que le atienda los negocios en Santa Ana, o para que los atienda en San Miguel, entonces estamos a presencia </a:t>
            </a:r>
            <a:r>
              <a:rPr lang="es-SV" sz="2400" b="1" dirty="0" smtClean="0"/>
              <a:t>de:</a:t>
            </a:r>
            <a:endParaRPr lang="es-SV" sz="2400" b="1" dirty="0"/>
          </a:p>
        </p:txBody>
      </p:sp>
      <p:pic>
        <p:nvPicPr>
          <p:cNvPr id="5" name="Picture 2" descr="H:\gif\29uq9t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391019"/>
            <a:ext cx="2319342" cy="2109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12287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92888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SV" dirty="0" smtClean="0"/>
              <a:t> Agentes de comercio</a:t>
            </a:r>
            <a:endParaRPr lang="es-SV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7676" y="1944117"/>
            <a:ext cx="16561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Agentes dependientes </a:t>
            </a:r>
            <a:endParaRPr lang="es-SV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43108" y="1928802"/>
            <a:ext cx="19288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Agentes Representantes</a:t>
            </a:r>
            <a:endParaRPr lang="es-SV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643702" y="1928802"/>
            <a:ext cx="14401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Corredor de Bolsa</a:t>
            </a:r>
            <a:endParaRPr lang="es-SV" b="1" dirty="0"/>
          </a:p>
        </p:txBody>
      </p:sp>
      <p:pic>
        <p:nvPicPr>
          <p:cNvPr id="1026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71810"/>
            <a:ext cx="864096" cy="9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6286512" y="442913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Ley de Mercado de Valores de El Salvador</a:t>
            </a:r>
            <a:endParaRPr lang="es-SV" b="1" dirty="0"/>
          </a:p>
        </p:txBody>
      </p:sp>
      <p:pic>
        <p:nvPicPr>
          <p:cNvPr id="1029" name="Picture 5" descr="C:\Users\IDALIA\AppData\Local\Microsoft\Windows\Temporary Internet Files\Content.IE5\YYT0RLU3\libr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526">
            <a:off x="4558281" y="2843777"/>
            <a:ext cx="1256400" cy="12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DALIA\AppData\Local\Microsoft\Windows\Temporary Internet Files\Content.IE5\YYT0RLU3\libr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1255802" cy="12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DALIA\AppData\Local\Microsoft\Windows\Temporary Internet Files\Content.IE5\YYT0RLU3\libr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252">
            <a:off x="2354036" y="2895678"/>
            <a:ext cx="1256400" cy="10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0" y="435769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Código de Comercio </a:t>
            </a:r>
            <a:r>
              <a:rPr lang="es-SV" b="1" dirty="0"/>
              <a:t>A</a:t>
            </a:r>
            <a:r>
              <a:rPr lang="es-SV" b="1" dirty="0" smtClean="0"/>
              <a:t>rt. 384 al Art. 391</a:t>
            </a:r>
            <a:endParaRPr lang="es-SV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071670" y="42862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Código de Comercio </a:t>
            </a:r>
            <a:r>
              <a:rPr lang="es-SV" b="1" dirty="0"/>
              <a:t>A</a:t>
            </a:r>
            <a:r>
              <a:rPr lang="es-SV" b="1" dirty="0" smtClean="0"/>
              <a:t>rt. 392 al Art. 399</a:t>
            </a:r>
            <a:endParaRPr lang="es-SV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357686" y="1928802"/>
            <a:ext cx="17641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Agentes Intermediarios</a:t>
            </a:r>
            <a:endParaRPr lang="es-SV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4286248" y="435769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Código de Comercio </a:t>
            </a:r>
            <a:r>
              <a:rPr lang="es-SV" b="1" dirty="0"/>
              <a:t>A</a:t>
            </a:r>
            <a:r>
              <a:rPr lang="es-SV" b="1" dirty="0" smtClean="0"/>
              <a:t>rt. 400 al Art. 410</a:t>
            </a:r>
            <a:endParaRPr lang="es-SV" b="1" dirty="0"/>
          </a:p>
        </p:txBody>
      </p:sp>
      <p:pic>
        <p:nvPicPr>
          <p:cNvPr id="2050" name="Picture 2" descr="H:\gif\Gif-Animado-de-Dinero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357826"/>
            <a:ext cx="1452588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4357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82384" y="1410306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7224" y="428604"/>
            <a:ext cx="7072362" cy="212365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Agentes </a:t>
            </a:r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Dependientes</a:t>
            </a:r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14414" y="3071810"/>
            <a:ext cx="67866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47145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es-SV" b="1" dirty="0" smtClean="0"/>
              <a:t>Agentes  Dependientes</a:t>
            </a:r>
            <a:endParaRPr lang="es-SV" b="1" dirty="0"/>
          </a:p>
        </p:txBody>
      </p:sp>
      <p:pic>
        <p:nvPicPr>
          <p:cNvPr id="2050" name="Picture 2" descr="C:\Users\IDALIA\AppData\Local\Microsoft\Windows\Temporary Internet Files\Content.IE5\9X7WSN2Y\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2692400" cy="381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786182" y="1714488"/>
            <a:ext cx="4143404" cy="3643338"/>
          </a:xfrm>
          <a:prstGeom prst="wedgeEllipseCallout">
            <a:avLst>
              <a:gd name="adj1" fmla="val -81415"/>
              <a:gd name="adj2" fmla="val 1650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CuadroTexto"/>
          <p:cNvSpPr txBox="1"/>
          <p:nvPr/>
        </p:nvSpPr>
        <p:spPr>
          <a:xfrm>
            <a:off x="4286248" y="2357430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 smtClean="0"/>
              <a:t>Es</a:t>
            </a:r>
            <a:r>
              <a:rPr lang="es-SV" sz="2000" b="1" dirty="0" smtClean="0">
                <a:solidFill>
                  <a:schemeClr val="bg1"/>
                </a:solidFill>
              </a:rPr>
              <a:t> </a:t>
            </a:r>
            <a:r>
              <a:rPr lang="es-SV" sz="2000" b="1" dirty="0"/>
              <a:t>agente dependiente la persona encargada de promover, en determinada plaza o región, negocios por cuenta de un principal, con domicilio en la República o en el </a:t>
            </a:r>
            <a:r>
              <a:rPr lang="es-SV" sz="2000" b="1" dirty="0" smtClean="0"/>
              <a:t>extranjero .</a:t>
            </a:r>
            <a:endParaRPr lang="es-SV" sz="2000" b="1" dirty="0"/>
          </a:p>
        </p:txBody>
      </p:sp>
      <p:pic>
        <p:nvPicPr>
          <p:cNvPr id="3074" name="Picture 2" descr="H:\gif\29uq9tx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319342" cy="2466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7281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803058"/>
            <a:ext cx="339178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SV" dirty="0" smtClean="0">
                <a:solidFill>
                  <a:schemeClr val="tx1"/>
                </a:solidFill>
              </a:rPr>
              <a:t>El Agente Dependiente esta subordinado al principal.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43042" y="4429132"/>
            <a:ext cx="54292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SV" dirty="0" smtClean="0">
                <a:solidFill>
                  <a:schemeClr val="tx1"/>
                </a:solidFill>
              </a:rPr>
              <a:t>Podrá recibir quejas  por defectos en las mercancías y obtener fianzas en interés del principal.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0800000" flipV="1">
            <a:off x="4857752" y="2714620"/>
            <a:ext cx="385765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SV" dirty="0" smtClean="0"/>
              <a:t> </a:t>
            </a:r>
            <a:r>
              <a:rPr lang="es-SV" dirty="0" smtClean="0">
                <a:solidFill>
                  <a:schemeClr val="tx1"/>
                </a:solidFill>
              </a:rPr>
              <a:t>Su remuneración se calculara a base de un porcentaje sobre los pagos que cada cliente haga. </a:t>
            </a:r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 rot="2496135">
            <a:off x="2463277" y="1313805"/>
            <a:ext cx="539284" cy="1390735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 rot="18804424">
            <a:off x="5856923" y="1247126"/>
            <a:ext cx="539284" cy="1390735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4071934" y="1643050"/>
            <a:ext cx="500066" cy="250033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9" name="Picture 2" descr="H:\gif\29uq9t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143380"/>
            <a:ext cx="1643074" cy="232410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142976" y="214290"/>
            <a:ext cx="7358082" cy="1143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Características: 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89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470648" cy="1143000"/>
          </a:xfrm>
          <a:solidFill>
            <a:schemeClr val="bg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Limitaciones</a:t>
            </a:r>
            <a:endParaRPr lang="es-SV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743076"/>
            <a:ext cx="4572032" cy="21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4282" y="2714620"/>
            <a:ext cx="3214710" cy="20313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SV" b="1" dirty="0" smtClean="0"/>
              <a:t>&gt;</a:t>
            </a:r>
            <a:r>
              <a:rPr lang="es-SV" b="1" dirty="0" smtClean="0">
                <a:solidFill>
                  <a:schemeClr val="tx1"/>
                </a:solidFill>
              </a:rPr>
              <a:t>&gt; El Agente Dependiente no tendrá facultad, salvo mandato expreso, para celebrar contratos, hacer cobros o conceder descuentos, plazos por cuentas del principal. 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43636" y="2786058"/>
            <a:ext cx="2571768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chemeClr val="tx1"/>
                </a:solidFill>
              </a:rPr>
              <a:t>&gt;&gt; No puede ningún agente asumir el encargo de promover o tratar asuntos de otros principales. 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6" name="5 Flecha izquierda, derecha y arriba"/>
          <p:cNvSpPr/>
          <p:nvPr/>
        </p:nvSpPr>
        <p:spPr>
          <a:xfrm>
            <a:off x="3571868" y="2000240"/>
            <a:ext cx="2500330" cy="2143140"/>
          </a:xfrm>
          <a:prstGeom prst="leftRigh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7" name="Picture 2" descr="H:\gif\29uq9tx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462457"/>
            <a:ext cx="1747838" cy="2395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19351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0100" y="714356"/>
            <a:ext cx="7072362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AGENTES REPRESENTANTES O DISTRIBUIDORES</a:t>
            </a:r>
            <a:endParaRPr lang="es-SV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14414" y="3286124"/>
            <a:ext cx="6786610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402005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</a:rPr>
              <a:t>.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2341763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2800" dirty="0" smtClean="0">
              <a:solidFill>
                <a:schemeClr val="bg1"/>
              </a:solidFill>
            </a:endParaRPr>
          </a:p>
          <a:p>
            <a:endParaRPr lang="es-SV" sz="2800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85918" y="785794"/>
            <a:ext cx="5286412" cy="128588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CuadroTexto"/>
          <p:cNvSpPr txBox="1"/>
          <p:nvPr/>
        </p:nvSpPr>
        <p:spPr>
          <a:xfrm>
            <a:off x="2428860" y="928670"/>
            <a:ext cx="41434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SV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acuerdo al Cód.. Comercio, el agente representante o distribuidor es:</a:t>
            </a:r>
            <a:endParaRPr lang="es-SV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785918" y="4357694"/>
            <a:ext cx="5643602" cy="228601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CuadroTexto"/>
          <p:cNvSpPr txBox="1"/>
          <p:nvPr/>
        </p:nvSpPr>
        <p:spPr>
          <a:xfrm>
            <a:off x="2071670" y="4786322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000" b="1" dirty="0" smtClean="0"/>
              <a:t>Persona natural o jurídica que mediante un contrato ha sido designada por un principal para la agencia o distribución de productos o servicios.</a:t>
            </a:r>
            <a:endParaRPr lang="es-SV" sz="2000" b="1" dirty="0"/>
          </a:p>
        </p:txBody>
      </p:sp>
      <p:sp>
        <p:nvSpPr>
          <p:cNvPr id="12" name="11 Flecha a la derecha con bandas"/>
          <p:cNvSpPr/>
          <p:nvPr/>
        </p:nvSpPr>
        <p:spPr>
          <a:xfrm rot="5400000">
            <a:off x="3678255" y="2536795"/>
            <a:ext cx="1837416" cy="1478686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143116"/>
            <a:ext cx="2236708" cy="20551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98" name="Picture 2" descr="H:\gif\Agente-De-Ventas-902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1643074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492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944</TotalTime>
  <Words>644</Words>
  <Application>Microsoft Office PowerPoint</Application>
  <PresentationFormat>Presentación en pantalla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Franklin Gothic Book</vt:lpstr>
      <vt:lpstr>Wingdings</vt:lpstr>
      <vt:lpstr>Wingdings 2</vt:lpstr>
      <vt:lpstr>Técnico</vt:lpstr>
      <vt:lpstr>Presentación de PowerPoint</vt:lpstr>
      <vt:lpstr>Un Agente de Comercio es:  </vt:lpstr>
      <vt:lpstr> Agentes de comercio</vt:lpstr>
      <vt:lpstr>Presentación de PowerPoint</vt:lpstr>
      <vt:lpstr>Agentes  Dependientes</vt:lpstr>
      <vt:lpstr>Presentación de PowerPoint</vt:lpstr>
      <vt:lpstr>Limitaciones</vt:lpstr>
      <vt:lpstr>Presentación de PowerPoint</vt:lpstr>
      <vt:lpstr>.</vt:lpstr>
      <vt:lpstr>Presentación de PowerPoint</vt:lpstr>
      <vt:lpstr>Presentación de PowerPoint</vt:lpstr>
      <vt:lpstr>Presentación de PowerPoint</vt:lpstr>
      <vt:lpstr>Un agente intermediario es: </vt:lpstr>
      <vt:lpstr>Características.</vt:lpstr>
      <vt:lpstr>Limitaciones:</vt:lpstr>
      <vt:lpstr> Obligaciones: </vt:lpstr>
      <vt:lpstr>Presentación de PowerPoint</vt:lpstr>
      <vt:lpstr>Presentación de PowerPoint</vt:lpstr>
      <vt:lpstr>Presentación de PowerPoint</vt:lpstr>
      <vt:lpstr>Presentación de PowerPoint</vt:lpstr>
      <vt:lpstr>Ejemplo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IDALIA</dc:creator>
  <cp:lastModifiedBy>VILLANUEVA</cp:lastModifiedBy>
  <cp:revision>93</cp:revision>
  <cp:lastPrinted>2016-10-05T15:25:47Z</cp:lastPrinted>
  <dcterms:created xsi:type="dcterms:W3CDTF">2015-10-09T16:14:26Z</dcterms:created>
  <dcterms:modified xsi:type="dcterms:W3CDTF">2017-06-23T00:41:43Z</dcterms:modified>
</cp:coreProperties>
</file>